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68" r:id="rId13"/>
    <p:sldId id="271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3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Noklikšķiniet, lai rediģētu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6D97-6CEA-4054-8E47-89513D55AAF3}" type="datetimeFigureOut">
              <a:rPr lang="lv-LV" smtClean="0"/>
              <a:pPr/>
              <a:t>2012.01.05.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E4C4-13D3-4641-B540-035C2A0D435F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6D97-6CEA-4054-8E47-89513D55AAF3}" type="datetimeFigureOut">
              <a:rPr lang="lv-LV" smtClean="0"/>
              <a:pPr/>
              <a:t>2012.01.05.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E4C4-13D3-4641-B540-035C2A0D435F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6D97-6CEA-4054-8E47-89513D55AAF3}" type="datetimeFigureOut">
              <a:rPr lang="lv-LV" smtClean="0"/>
              <a:pPr/>
              <a:t>2012.01.05.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E4C4-13D3-4641-B540-035C2A0D435F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6D97-6CEA-4054-8E47-89513D55AAF3}" type="datetimeFigureOut">
              <a:rPr lang="lv-LV" smtClean="0"/>
              <a:pPr/>
              <a:t>2012.01.05.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E4C4-13D3-4641-B540-035C2A0D435F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6D97-6CEA-4054-8E47-89513D55AAF3}" type="datetimeFigureOut">
              <a:rPr lang="lv-LV" smtClean="0"/>
              <a:pPr/>
              <a:t>2012.01.05.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E4C4-13D3-4641-B540-035C2A0D435F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6D97-6CEA-4054-8E47-89513D55AAF3}" type="datetimeFigureOut">
              <a:rPr lang="lv-LV" smtClean="0"/>
              <a:pPr/>
              <a:t>2012.01.05.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E4C4-13D3-4641-B540-035C2A0D435F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6D97-6CEA-4054-8E47-89513D55AAF3}" type="datetimeFigureOut">
              <a:rPr lang="lv-LV" smtClean="0"/>
              <a:pPr/>
              <a:t>2012.01.05.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E4C4-13D3-4641-B540-035C2A0D435F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6D97-6CEA-4054-8E47-89513D55AAF3}" type="datetimeFigureOut">
              <a:rPr lang="lv-LV" smtClean="0"/>
              <a:pPr/>
              <a:t>2012.01.05.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E4C4-13D3-4641-B540-035C2A0D435F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6D97-6CEA-4054-8E47-89513D55AAF3}" type="datetimeFigureOut">
              <a:rPr lang="lv-LV" smtClean="0"/>
              <a:pPr/>
              <a:t>2012.01.05.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E4C4-13D3-4641-B540-035C2A0D435F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6D97-6CEA-4054-8E47-89513D55AAF3}" type="datetimeFigureOut">
              <a:rPr lang="lv-LV" smtClean="0"/>
              <a:pPr/>
              <a:t>2012.01.05.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E4C4-13D3-4641-B540-035C2A0D435F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6D97-6CEA-4054-8E47-89513D55AAF3}" type="datetimeFigureOut">
              <a:rPr lang="lv-LV" smtClean="0"/>
              <a:pPr/>
              <a:t>2012.01.05.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E4C4-13D3-4641-B540-035C2A0D435F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6D97-6CEA-4054-8E47-89513D55AAF3}" type="datetimeFigureOut">
              <a:rPr lang="lv-LV" smtClean="0"/>
              <a:pPr/>
              <a:t>2012.01.05.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DE4C4-13D3-4641-B540-035C2A0D435F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demonstrations.wolfram.com/SuperellipseShap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/>
              <a:t> </a:t>
            </a:r>
            <a:r>
              <a:rPr lang="lv-LV" b="1" dirty="0" smtClean="0"/>
              <a:t>Vienādojumi ikdienā</a:t>
            </a:r>
            <a:endParaRPr lang="lv-LV" b="1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4" name="il_fi" descr="http://www.fabandfru.com/public/images/piggy%20ban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1234448">
            <a:off x="1219313" y="4775298"/>
            <a:ext cx="6129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5400" b="1" dirty="0" smtClean="0">
                <a:solidFill>
                  <a:srgbClr val="1C230F"/>
                </a:solidFill>
              </a:rPr>
              <a:t>Vienādojumi ikdienā</a:t>
            </a:r>
            <a:endParaRPr lang="lv-LV" sz="5400" b="1" dirty="0">
              <a:solidFill>
                <a:srgbClr val="1C230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8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021288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ESF </a:t>
            </a:r>
            <a:r>
              <a:rPr lang="en-US" dirty="0" err="1" smtClean="0"/>
              <a:t>projekts</a:t>
            </a:r>
            <a:r>
              <a:rPr lang="en-US" dirty="0" smtClean="0"/>
              <a:t> „</a:t>
            </a:r>
            <a:r>
              <a:rPr lang="en-US" dirty="0" err="1" smtClean="0"/>
              <a:t>Profesionālajā</a:t>
            </a:r>
            <a:r>
              <a:rPr lang="en-US" dirty="0" smtClean="0"/>
              <a:t> </a:t>
            </a:r>
            <a:r>
              <a:rPr lang="en-US" dirty="0" err="1" smtClean="0"/>
              <a:t>izglītībā</a:t>
            </a:r>
            <a:r>
              <a:rPr lang="en-US" dirty="0" smtClean="0"/>
              <a:t> </a:t>
            </a:r>
            <a:r>
              <a:rPr lang="en-US" dirty="0" err="1" smtClean="0"/>
              <a:t>iesaistīto</a:t>
            </a:r>
            <a:r>
              <a:rPr lang="en-US" dirty="0" smtClean="0"/>
              <a:t> </a:t>
            </a:r>
            <a:r>
              <a:rPr lang="en-US" dirty="0" err="1" smtClean="0"/>
              <a:t>vispārizglītojošo</a:t>
            </a:r>
            <a:r>
              <a:rPr lang="en-US" dirty="0" smtClean="0"/>
              <a:t> </a:t>
            </a:r>
            <a:r>
              <a:rPr lang="en-US" dirty="0" err="1" smtClean="0"/>
              <a:t>mācību</a:t>
            </a:r>
            <a:r>
              <a:rPr lang="en-US" dirty="0" smtClean="0"/>
              <a:t> </a:t>
            </a:r>
            <a:r>
              <a:rPr lang="en-US" dirty="0" err="1" smtClean="0"/>
              <a:t>priekšmetu</a:t>
            </a:r>
            <a:r>
              <a:rPr lang="en-US" dirty="0" smtClean="0"/>
              <a:t> </a:t>
            </a:r>
            <a:r>
              <a:rPr lang="en-US" dirty="0" err="1" smtClean="0"/>
              <a:t>pedagogu</a:t>
            </a:r>
            <a:r>
              <a:rPr lang="en-US" dirty="0" smtClean="0"/>
              <a:t> </a:t>
            </a:r>
            <a:r>
              <a:rPr lang="en-US" dirty="0" err="1" smtClean="0"/>
              <a:t>kompetences</a:t>
            </a:r>
            <a:r>
              <a:rPr lang="en-US" dirty="0" smtClean="0"/>
              <a:t> </a:t>
            </a:r>
            <a:r>
              <a:rPr lang="en-US" dirty="0" err="1" smtClean="0"/>
              <a:t>paaugstināšana</a:t>
            </a:r>
            <a:r>
              <a:rPr lang="en-US" dirty="0" smtClean="0"/>
              <a:t>” (</a:t>
            </a:r>
            <a:r>
              <a:rPr lang="en-US" dirty="0" err="1" smtClean="0"/>
              <a:t>vienošanās</a:t>
            </a:r>
            <a:r>
              <a:rPr lang="en-US" dirty="0" smtClean="0"/>
              <a:t> Nr. 2009/0274/1DP/1.2.1.1.2/09/IPIA/VIAA/003)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v-LV" dirty="0" smtClean="0"/>
              <a:t> x=1,04      Atgriežamies pie substitūcijas</a:t>
            </a:r>
          </a:p>
          <a:p>
            <a:pPr>
              <a:buNone/>
            </a:pPr>
            <a:r>
              <a:rPr lang="lv-LV" dirty="0"/>
              <a:t> </a:t>
            </a:r>
            <a:r>
              <a:rPr lang="lv-LV" dirty="0" smtClean="0"/>
              <a:t>1+a=1,04</a:t>
            </a:r>
          </a:p>
          <a:p>
            <a:pPr>
              <a:buNone/>
            </a:pPr>
            <a:r>
              <a:rPr lang="lv-LV" dirty="0"/>
              <a:t> </a:t>
            </a:r>
            <a:r>
              <a:rPr lang="lv-LV" dirty="0" smtClean="0"/>
              <a:t>a=1,04-1=0,04=4 %</a:t>
            </a:r>
          </a:p>
          <a:p>
            <a:pPr>
              <a:buNone/>
            </a:pPr>
            <a:r>
              <a:rPr lang="lv-LV" dirty="0"/>
              <a:t> </a:t>
            </a:r>
            <a:r>
              <a:rPr lang="lv-LV" dirty="0" smtClean="0"/>
              <a:t>Atbilde.</a:t>
            </a:r>
          </a:p>
          <a:p>
            <a:pPr>
              <a:buNone/>
            </a:pPr>
            <a:r>
              <a:rPr lang="lv-LV" dirty="0"/>
              <a:t> </a:t>
            </a:r>
            <a:r>
              <a:rPr lang="lv-LV" dirty="0" smtClean="0"/>
              <a:t>Uzņēmējs noguldīja naudu uz 4% gadā.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7092280" y="1412776"/>
            <a:ext cx="1656184" cy="1656184"/>
            <a:chOff x="8892480" y="1628800"/>
            <a:chExt cx="1656184" cy="1656184"/>
          </a:xfrm>
          <a:solidFill>
            <a:schemeClr val="accent3">
              <a:lumMod val="50000"/>
            </a:schemeClr>
          </a:solidFill>
        </p:grpSpPr>
        <p:sp>
          <p:nvSpPr>
            <p:cNvPr id="5" name="Sprādziens 2 4"/>
            <p:cNvSpPr/>
            <p:nvPr/>
          </p:nvSpPr>
          <p:spPr>
            <a:xfrm>
              <a:off x="8892480" y="1628800"/>
              <a:ext cx="1656184" cy="1656184"/>
            </a:xfrm>
            <a:prstGeom prst="irregularSeal2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252520" y="2348880"/>
              <a:ext cx="864096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lv-LV" sz="2000" dirty="0" smtClean="0"/>
                <a:t>1+a=x</a:t>
              </a:r>
              <a:endParaRPr lang="lv-LV" sz="2000" dirty="0"/>
            </a:p>
          </p:txBody>
        </p:sp>
      </p:grpSp>
      <p:pic>
        <p:nvPicPr>
          <p:cNvPr id="7" name="il_fi" descr="http://www.freefoto.com/images/31/52/31_52_6---Bank_web.jpg?&amp;k=Bank"/>
          <p:cNvPicPr/>
          <p:nvPr/>
        </p:nvPicPr>
        <p:blipFill>
          <a:blip r:embed="rId2" cstate="print"/>
          <a:srcRect l="7765" t="8401" r="8219" b="8401"/>
          <a:stretch>
            <a:fillRect/>
          </a:stretch>
        </p:blipFill>
        <p:spPr bwMode="auto">
          <a:xfrm>
            <a:off x="827584" y="4581128"/>
            <a:ext cx="6480720" cy="203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 </a:t>
            </a:r>
            <a:br>
              <a:rPr lang="lv-LV" dirty="0" smtClean="0"/>
            </a:br>
            <a:endParaRPr lang="lv-LV" sz="3100" b="1" dirty="0"/>
          </a:p>
        </p:txBody>
      </p:sp>
      <p:graphicFrame>
        <p:nvGraphicFramePr>
          <p:cNvPr id="2253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187624" y="4005064"/>
          <a:ext cx="6715796" cy="1823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3" imgW="2806700" imgH="762000" progId="Equation.3">
                  <p:embed/>
                </p:oleObj>
              </mc:Choice>
              <mc:Fallback>
                <p:oleObj name="Equation" r:id="rId3" imgW="2806700" imgH="762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005064"/>
                        <a:ext cx="6715796" cy="18232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aisnstūris 5"/>
          <p:cNvSpPr/>
          <p:nvPr/>
        </p:nvSpPr>
        <p:spPr>
          <a:xfrm>
            <a:off x="971600" y="2132856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dirty="0" smtClean="0"/>
              <a:t>Vienādojumu, ar kuru var aprakstīt dabas  formas, 2003. gadā atklāja beļģu matemātiķis – biologs Johans </a:t>
            </a:r>
            <a:r>
              <a:rPr lang="lv-LV" sz="2800" dirty="0" err="1" smtClean="0"/>
              <a:t>Gielis</a:t>
            </a:r>
            <a:r>
              <a:rPr lang="lv-LV" sz="2800" dirty="0" smtClean="0"/>
              <a:t>.  Šis vienādojums pazīstams ar nosaukumu </a:t>
            </a:r>
            <a:r>
              <a:rPr lang="lv-LV" sz="2800" dirty="0" err="1" smtClean="0"/>
              <a:t>superformula</a:t>
            </a:r>
            <a:r>
              <a:rPr lang="lv-LV" sz="2800" dirty="0" smtClean="0"/>
              <a:t>.</a:t>
            </a:r>
            <a:endParaRPr lang="lv-LV" sz="2800" dirty="0"/>
          </a:p>
        </p:txBody>
      </p:sp>
      <p:sp>
        <p:nvSpPr>
          <p:cNvPr id="7" name="Taisnstūris 6"/>
          <p:cNvSpPr/>
          <p:nvPr/>
        </p:nvSpPr>
        <p:spPr>
          <a:xfrm>
            <a:off x="971600" y="404664"/>
            <a:ext cx="7056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4400" b="1" dirty="0" smtClean="0"/>
              <a:t>Vienādojumi ar parametriem</a:t>
            </a:r>
            <a:endParaRPr lang="lv-LV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 Piemēri dabas formām</a:t>
            </a:r>
            <a:endParaRPr lang="lv-LV" dirty="0"/>
          </a:p>
        </p:txBody>
      </p:sp>
      <p:pic>
        <p:nvPicPr>
          <p:cNvPr id="4" name="Picture 7" descr="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70894"/>
            <a:ext cx="7056784" cy="52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 Daudzveidīgās lapu formas aprakstāmas ar </a:t>
            </a:r>
            <a:r>
              <a:rPr lang="lv-LV" dirty="0" err="1" smtClean="0"/>
              <a:t>superformulu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149" t="23044" r="25140" b="34338"/>
          <a:stretch>
            <a:fillRect/>
          </a:stretch>
        </p:blipFill>
        <p:spPr>
          <a:xfrm>
            <a:off x="457200" y="2153931"/>
            <a:ext cx="8229600" cy="341850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 Ar vienādojumu izveidota glezna</a:t>
            </a:r>
            <a:endParaRPr lang="lv-LV" dirty="0"/>
          </a:p>
        </p:txBody>
      </p:sp>
      <p:pic>
        <p:nvPicPr>
          <p:cNvPr id="4" name="Picture 4" descr="jungle_lr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495" y="1772816"/>
            <a:ext cx="815454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 Šie dekori veidoti ar </a:t>
            </a:r>
            <a:r>
              <a:rPr lang="lv-LV" dirty="0" err="1" smtClean="0"/>
              <a:t>superformulu</a:t>
            </a:r>
            <a:endParaRPr lang="lv-LV" dirty="0"/>
          </a:p>
        </p:txBody>
      </p:sp>
      <p:grpSp>
        <p:nvGrpSpPr>
          <p:cNvPr id="4" name="Satura vietturis 3"/>
          <p:cNvGrpSpPr>
            <a:grpSpLocks noGrp="1"/>
          </p:cNvGrpSpPr>
          <p:nvPr/>
        </p:nvGrpSpPr>
        <p:grpSpPr>
          <a:xfrm>
            <a:off x="457200" y="1600200"/>
            <a:ext cx="8229600" cy="4525963"/>
            <a:chOff x="971550" y="1268413"/>
            <a:chExt cx="6292850" cy="4578350"/>
          </a:xfrm>
        </p:grpSpPr>
        <p:pic>
          <p:nvPicPr>
            <p:cNvPr id="5" name="Picture 5" descr="3dshape_04_thum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550" y="1989138"/>
              <a:ext cx="2227263" cy="3138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3dshape_01_thum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19475" y="3500438"/>
              <a:ext cx="1665288" cy="234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9" descr="3dshape_03_thum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51500" y="1268413"/>
              <a:ext cx="1612900" cy="2273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v-LV" dirty="0" smtClean="0"/>
              <a:t>     </a:t>
            </a:r>
            <a:r>
              <a:rPr lang="lv-LV" dirty="0" smtClean="0">
                <a:hlinkClick r:id="rId2"/>
              </a:rPr>
              <a:t>Šeit</a:t>
            </a:r>
            <a:r>
              <a:rPr lang="lv-LV" dirty="0" smtClean="0"/>
              <a:t> vari mainīt parametrus  vienādojumam un iegūt dažādas formas!</a:t>
            </a:r>
          </a:p>
          <a:p>
            <a:pPr>
              <a:buNone/>
            </a:pPr>
            <a:endParaRPr lang="lv-LV" dirty="0"/>
          </a:p>
        </p:txBody>
      </p:sp>
      <p:pic>
        <p:nvPicPr>
          <p:cNvPr id="4" name="Picture 4" descr="tree_l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564904"/>
            <a:ext cx="6696744" cy="389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Lineārs vienādojums</a:t>
            </a:r>
            <a:endParaRPr lang="lv-LV" b="1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v-LV" dirty="0" smtClean="0"/>
              <a:t>    Uģis ar  Klāvu kopā nopelnīja 72 latus. Kā  taisnīgi jāsadala nauda, ja Klāvs strādāja  divas reizes  vairāk stundu nekā Uģis?</a:t>
            </a:r>
            <a:endParaRPr lang="lv-LV" dirty="0"/>
          </a:p>
        </p:txBody>
      </p:sp>
      <p:pic>
        <p:nvPicPr>
          <p:cNvPr id="4" name="il_fi" descr="http://y.delfi.lv/norm/1272/34991_z5Wayl.jpeg"/>
          <p:cNvPicPr/>
          <p:nvPr/>
        </p:nvPicPr>
        <p:blipFill>
          <a:blip r:embed="rId2" cstate="print"/>
          <a:srcRect l="7946" t="15989" r="9842" b="1355"/>
          <a:stretch>
            <a:fillRect/>
          </a:stretch>
        </p:blipFill>
        <p:spPr bwMode="auto">
          <a:xfrm>
            <a:off x="1403648" y="3140968"/>
            <a:ext cx="561662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v-LV" dirty="0" smtClean="0"/>
              <a:t>     Ja pieņemam, ka  Uģa nopelnītā summa ir x lati, tad  Klāvam pienākas 2x lati.</a:t>
            </a:r>
          </a:p>
          <a:p>
            <a:pPr>
              <a:buNone/>
            </a:pPr>
            <a:r>
              <a:rPr lang="lv-LV" dirty="0" smtClean="0"/>
              <a:t>    Abi kopā nopelnīja 72 latus.</a:t>
            </a:r>
          </a:p>
          <a:p>
            <a:pPr>
              <a:buNone/>
            </a:pPr>
            <a:r>
              <a:rPr lang="lv-LV" dirty="0" smtClean="0"/>
              <a:t>    x+2x=72</a:t>
            </a:r>
          </a:p>
          <a:p>
            <a:pPr>
              <a:buNone/>
            </a:pPr>
            <a:r>
              <a:rPr lang="lv-LV" dirty="0" smtClean="0"/>
              <a:t>    3x=72</a:t>
            </a:r>
          </a:p>
          <a:p>
            <a:pPr>
              <a:buNone/>
            </a:pPr>
            <a:r>
              <a:rPr lang="lv-LV" dirty="0" smtClean="0"/>
              <a:t>    x=72:3=24 -  tik latus  nopelnīja Uģis</a:t>
            </a:r>
          </a:p>
          <a:p>
            <a:pPr>
              <a:buNone/>
            </a:pPr>
            <a:r>
              <a:rPr lang="lv-LV" dirty="0" smtClean="0"/>
              <a:t>    2x= 48  - tik latus nopelnīja Klāvs</a:t>
            </a:r>
          </a:p>
          <a:p>
            <a:pPr>
              <a:buNone/>
            </a:pP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 smtClean="0"/>
              <a:t>Kvadrātvienādojums</a:t>
            </a:r>
            <a:endParaRPr lang="lv-LV" b="1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v-LV" dirty="0"/>
              <a:t> </a:t>
            </a:r>
            <a:r>
              <a:rPr lang="lv-LV" dirty="0" smtClean="0"/>
              <a:t>                                   Uzņēmējs gada sākumā </a:t>
            </a:r>
          </a:p>
          <a:p>
            <a:pPr>
              <a:buNone/>
            </a:pPr>
            <a:r>
              <a:rPr lang="lv-LV" dirty="0"/>
              <a:t> </a:t>
            </a:r>
            <a:r>
              <a:rPr lang="lv-LV" dirty="0" smtClean="0"/>
              <a:t>                                   bankā nogulda 20 000 latus.</a:t>
            </a:r>
          </a:p>
          <a:p>
            <a:pPr>
              <a:buNone/>
            </a:pPr>
            <a:r>
              <a:rPr lang="lv-LV" dirty="0"/>
              <a:t> </a:t>
            </a:r>
            <a:r>
              <a:rPr lang="lv-LV" dirty="0" smtClean="0"/>
              <a:t>                                   1. gada beigās viņš vēl </a:t>
            </a:r>
          </a:p>
          <a:p>
            <a:pPr>
              <a:buNone/>
            </a:pPr>
            <a:r>
              <a:rPr lang="lv-LV" dirty="0"/>
              <a:t> </a:t>
            </a:r>
            <a:r>
              <a:rPr lang="lv-LV" dirty="0" smtClean="0"/>
              <a:t>                                   iemaksā 500 latus. Otrā </a:t>
            </a:r>
          </a:p>
          <a:p>
            <a:pPr>
              <a:buNone/>
            </a:pPr>
            <a:r>
              <a:rPr lang="lv-LV" dirty="0"/>
              <a:t> </a:t>
            </a:r>
            <a:r>
              <a:rPr lang="lv-LV" dirty="0" smtClean="0"/>
              <a:t>                                   gada beigās  viņš saņem</a:t>
            </a:r>
          </a:p>
          <a:p>
            <a:pPr>
              <a:buNone/>
            </a:pPr>
            <a:r>
              <a:rPr lang="lv-LV" dirty="0"/>
              <a:t> </a:t>
            </a:r>
            <a:r>
              <a:rPr lang="lv-LV" dirty="0" smtClean="0"/>
              <a:t>                                   22 152 Latus. Uz kādiem %</a:t>
            </a:r>
          </a:p>
          <a:p>
            <a:pPr>
              <a:buNone/>
            </a:pPr>
            <a:r>
              <a:rPr lang="lv-LV" dirty="0"/>
              <a:t> </a:t>
            </a:r>
            <a:r>
              <a:rPr lang="lv-LV" dirty="0" smtClean="0"/>
              <a:t>                                   bija noguldīta nauda?</a:t>
            </a:r>
            <a:endParaRPr lang="lv-LV" dirty="0"/>
          </a:p>
        </p:txBody>
      </p:sp>
      <p:pic>
        <p:nvPicPr>
          <p:cNvPr id="4" name="il_fi" descr="http://www.michellehenry.fr/bank_robber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02433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1. gads</a:t>
            </a:r>
            <a:endParaRPr lang="lv-LV" b="1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v-LV" dirty="0" smtClean="0"/>
              <a:t>   Pieņemsim, ka nauda noguldīta uz a % gadā.</a:t>
            </a:r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pPr>
              <a:buNone/>
            </a:pPr>
            <a:r>
              <a:rPr lang="lv-LV" dirty="0" smtClean="0">
                <a:solidFill>
                  <a:schemeClr val="accent3">
                    <a:lumMod val="50000"/>
                  </a:schemeClr>
                </a:solidFill>
              </a:rPr>
              <a:t>  20 000</a:t>
            </a:r>
            <a:r>
              <a:rPr lang="lv-LV" dirty="0" smtClean="0"/>
              <a:t> +</a:t>
            </a:r>
            <a:r>
              <a:rPr lang="lv-LV" dirty="0" smtClean="0">
                <a:solidFill>
                  <a:srgbClr val="FF0000"/>
                </a:solidFill>
              </a:rPr>
              <a:t>20 000 a </a:t>
            </a:r>
            <a:r>
              <a:rPr lang="lv-LV" dirty="0" smtClean="0"/>
              <a:t>=20 000(1+a)</a:t>
            </a:r>
          </a:p>
          <a:p>
            <a:pPr>
              <a:buNone/>
            </a:pPr>
            <a:r>
              <a:rPr lang="lv-LV" dirty="0" smtClean="0"/>
              <a:t> Tāda summa ir 1. gada beigās.</a:t>
            </a:r>
            <a:endParaRPr lang="lv-LV" dirty="0"/>
          </a:p>
        </p:txBody>
      </p:sp>
      <p:sp>
        <p:nvSpPr>
          <p:cNvPr id="4" name="Taisnstūrveida remarka ar noapaļotiem stūriem 3"/>
          <p:cNvSpPr/>
          <p:nvPr/>
        </p:nvSpPr>
        <p:spPr>
          <a:xfrm>
            <a:off x="755576" y="3429000"/>
            <a:ext cx="2304256" cy="720080"/>
          </a:xfrm>
          <a:prstGeom prst="wedgeRoundRectCallout">
            <a:avLst>
              <a:gd name="adj1" fmla="val -11838"/>
              <a:gd name="adj2" fmla="val 121760"/>
              <a:gd name="adj3" fmla="val 16667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1. </a:t>
            </a:r>
            <a:r>
              <a:rPr lang="lv-LV" dirty="0"/>
              <a:t>g</a:t>
            </a:r>
            <a:r>
              <a:rPr lang="lv-LV" dirty="0" smtClean="0"/>
              <a:t>ada pamatsumma</a:t>
            </a:r>
            <a:endParaRPr lang="lv-LV" dirty="0"/>
          </a:p>
        </p:txBody>
      </p:sp>
      <p:sp>
        <p:nvSpPr>
          <p:cNvPr id="5" name="Taisnstūrveida remarka ar noapaļotiem stūriem 4"/>
          <p:cNvSpPr/>
          <p:nvPr/>
        </p:nvSpPr>
        <p:spPr>
          <a:xfrm>
            <a:off x="3995936" y="3356992"/>
            <a:ext cx="2304256" cy="864096"/>
          </a:xfrm>
          <a:prstGeom prst="wedgeRoundRectCallout">
            <a:avLst>
              <a:gd name="adj1" fmla="val -85384"/>
              <a:gd name="adj2" fmla="val 94952"/>
              <a:gd name="adj3" fmla="val 16667"/>
            </a:avLst>
          </a:prstGeom>
          <a:solidFill>
            <a:srgbClr val="FF0000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1. </a:t>
            </a:r>
            <a:r>
              <a:rPr lang="lv-LV" dirty="0"/>
              <a:t>g</a:t>
            </a:r>
            <a:r>
              <a:rPr lang="lv-LV" dirty="0" smtClean="0"/>
              <a:t>ada procenti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2. gads </a:t>
            </a:r>
            <a:endParaRPr lang="lv-LV" b="1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 2. gada sākumā  nauda ir  ir 20 000(1+a) lati.</a:t>
            </a:r>
          </a:p>
          <a:p>
            <a:r>
              <a:rPr lang="lv-LV" dirty="0"/>
              <a:t> </a:t>
            </a:r>
            <a:r>
              <a:rPr lang="lv-LV" dirty="0" smtClean="0"/>
              <a:t>Pievieno vēl 500 latus:20 000(1+a)+500.</a:t>
            </a:r>
          </a:p>
          <a:p>
            <a:r>
              <a:rPr lang="lv-LV" dirty="0"/>
              <a:t> </a:t>
            </a:r>
            <a:r>
              <a:rPr lang="lv-LV" dirty="0" smtClean="0"/>
              <a:t> Gada beigās:</a:t>
            </a:r>
          </a:p>
          <a:p>
            <a:endParaRPr lang="lv-LV" dirty="0" smtClean="0"/>
          </a:p>
          <a:p>
            <a:pPr>
              <a:buNone/>
            </a:pPr>
            <a:r>
              <a:rPr lang="lv-LV" dirty="0" smtClean="0"/>
              <a:t>    </a:t>
            </a:r>
            <a:r>
              <a:rPr lang="lv-LV" dirty="0" smtClean="0">
                <a:solidFill>
                  <a:schemeClr val="accent3">
                    <a:lumMod val="50000"/>
                  </a:schemeClr>
                </a:solidFill>
              </a:rPr>
              <a:t>20 000(1+a)+500 </a:t>
            </a:r>
            <a:r>
              <a:rPr lang="lv-LV" dirty="0" smtClean="0">
                <a:solidFill>
                  <a:srgbClr val="FF0000"/>
                </a:solidFill>
              </a:rPr>
              <a:t>+(20 000(1+a)+500 )a </a:t>
            </a:r>
            <a:r>
              <a:rPr lang="lv-LV" dirty="0" smtClean="0"/>
              <a:t>=</a:t>
            </a:r>
          </a:p>
          <a:p>
            <a:pPr>
              <a:buNone/>
            </a:pPr>
            <a:r>
              <a:rPr lang="lv-LV" dirty="0" smtClean="0"/>
              <a:t>    = (20 000(1+a)+500 )(1+a) jeb 22 152</a:t>
            </a:r>
          </a:p>
          <a:p>
            <a:pPr>
              <a:buNone/>
            </a:pPr>
            <a:endParaRPr lang="lv-LV" dirty="0"/>
          </a:p>
        </p:txBody>
      </p:sp>
      <p:sp>
        <p:nvSpPr>
          <p:cNvPr id="4" name="Taisnstūrveida remarka ar noapaļotiem stūriem 3"/>
          <p:cNvSpPr/>
          <p:nvPr/>
        </p:nvSpPr>
        <p:spPr>
          <a:xfrm>
            <a:off x="4355976" y="2852936"/>
            <a:ext cx="3528392" cy="792088"/>
          </a:xfrm>
          <a:prstGeom prst="wedgeRoundRectCallout">
            <a:avLst>
              <a:gd name="adj1" fmla="val -24288"/>
              <a:gd name="adj2" fmla="val 102520"/>
              <a:gd name="adj3" fmla="val 16667"/>
            </a:avLst>
          </a:prstGeom>
          <a:solidFill>
            <a:srgbClr val="FF000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2. </a:t>
            </a:r>
            <a:r>
              <a:rPr lang="lv-LV" dirty="0"/>
              <a:t>g</a:t>
            </a:r>
            <a:r>
              <a:rPr lang="lv-LV" dirty="0" smtClean="0"/>
              <a:t>ada procenti</a:t>
            </a:r>
            <a:endParaRPr lang="lv-LV" dirty="0"/>
          </a:p>
        </p:txBody>
      </p:sp>
      <p:sp>
        <p:nvSpPr>
          <p:cNvPr id="5" name="Taisnstūrveida remarka ar noapaļotiem stūriem 4"/>
          <p:cNvSpPr/>
          <p:nvPr/>
        </p:nvSpPr>
        <p:spPr>
          <a:xfrm>
            <a:off x="395536" y="3284984"/>
            <a:ext cx="1728192" cy="648072"/>
          </a:xfrm>
          <a:prstGeom prst="wedgeRoundRectCallout">
            <a:avLst>
              <a:gd name="adj1" fmla="val 83660"/>
              <a:gd name="adj2" fmla="val 68143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2. gada pamatsumma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 </a:t>
            </a:r>
            <a:r>
              <a:rPr lang="lv-LV" b="1" dirty="0" smtClean="0"/>
              <a:t>Kvadrātvienādojums</a:t>
            </a:r>
            <a:endParaRPr lang="lv-LV" b="1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v-LV" dirty="0"/>
              <a:t> </a:t>
            </a:r>
            <a:r>
              <a:rPr lang="lv-LV" dirty="0" smtClean="0"/>
              <a:t>   (20 000(1+a)+500 )(1+a) = 22 152</a:t>
            </a:r>
          </a:p>
          <a:p>
            <a:pPr>
              <a:buNone/>
            </a:pPr>
            <a:r>
              <a:rPr lang="lv-LV" dirty="0"/>
              <a:t> </a:t>
            </a:r>
            <a:r>
              <a:rPr lang="lv-LV" dirty="0" smtClean="0"/>
              <a:t>Apzīmēsim 1+a ar  jaunu mainīgo x. </a:t>
            </a:r>
          </a:p>
          <a:p>
            <a:pPr>
              <a:buNone/>
            </a:pPr>
            <a:r>
              <a:rPr lang="lv-LV" dirty="0" smtClean="0"/>
              <a:t>(20 000x+500)x=22 152</a:t>
            </a:r>
          </a:p>
          <a:p>
            <a:pPr>
              <a:buNone/>
            </a:pPr>
            <a:r>
              <a:rPr lang="lv-LV" dirty="0" smtClean="0"/>
              <a:t>20 000x</a:t>
            </a:r>
            <a:r>
              <a:rPr lang="lv-LV" baseline="30000" dirty="0" smtClean="0"/>
              <a:t>2</a:t>
            </a:r>
            <a:r>
              <a:rPr lang="lv-LV" dirty="0" smtClean="0"/>
              <a:t>+500x= 22 152</a:t>
            </a:r>
            <a:endParaRPr lang="lv-LV" baseline="30000" dirty="0" smtClean="0"/>
          </a:p>
          <a:p>
            <a:endParaRPr lang="lv-LV" dirty="0"/>
          </a:p>
        </p:txBody>
      </p:sp>
      <p:grpSp>
        <p:nvGrpSpPr>
          <p:cNvPr id="6" name="Grupa 5"/>
          <p:cNvGrpSpPr/>
          <p:nvPr/>
        </p:nvGrpSpPr>
        <p:grpSpPr>
          <a:xfrm>
            <a:off x="6804248" y="1700808"/>
            <a:ext cx="1656184" cy="1656184"/>
            <a:chOff x="6804248" y="2276872"/>
            <a:chExt cx="1656184" cy="1656184"/>
          </a:xfrm>
          <a:solidFill>
            <a:schemeClr val="accent3">
              <a:lumMod val="50000"/>
            </a:schemeClr>
          </a:solidFill>
        </p:grpSpPr>
        <p:sp>
          <p:nvSpPr>
            <p:cNvPr id="4" name="Sprādziens 2 3"/>
            <p:cNvSpPr/>
            <p:nvPr/>
          </p:nvSpPr>
          <p:spPr>
            <a:xfrm>
              <a:off x="6804248" y="2276872"/>
              <a:ext cx="1656184" cy="1656184"/>
            </a:xfrm>
            <a:prstGeom prst="irregularSeal2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64288" y="2996952"/>
              <a:ext cx="79208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lv-LV" dirty="0" smtClean="0"/>
                <a:t>1+a=x</a:t>
              </a:r>
              <a:endParaRPr lang="lv-LV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/>
            </a:r>
            <a:br>
              <a:rPr lang="lv-LV" dirty="0" smtClean="0"/>
            </a:br>
            <a:r>
              <a:rPr lang="lv-LV" b="1" dirty="0" smtClean="0"/>
              <a:t>20 000x</a:t>
            </a:r>
            <a:r>
              <a:rPr lang="lv-LV" b="1" baseline="30000" dirty="0" smtClean="0"/>
              <a:t>2</a:t>
            </a:r>
            <a:r>
              <a:rPr lang="lv-LV" b="1" dirty="0" smtClean="0"/>
              <a:t>+500x= 22 152</a:t>
            </a:r>
            <a:r>
              <a:rPr lang="lv-LV" b="1" baseline="30000" dirty="0" smtClean="0"/>
              <a:t/>
            </a:r>
            <a:br>
              <a:rPr lang="lv-LV" b="1" baseline="30000" dirty="0" smtClean="0"/>
            </a:br>
            <a:endParaRPr lang="lv-LV" b="1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v-LV" dirty="0" smtClean="0"/>
              <a:t>          Atrisināsim   vienādojumu grafiski:</a:t>
            </a:r>
          </a:p>
          <a:p>
            <a:endParaRPr lang="lv-LV" dirty="0"/>
          </a:p>
        </p:txBody>
      </p:sp>
      <p:pic>
        <p:nvPicPr>
          <p:cNvPr id="4" name="i_0200_1" descr="http://www4d.wolframalpha.com/Calculate/MSP/MSP207719dbb45d8c8id8ih0000281b8863ii9g9i3h?MSPStoreType=image/gif&amp;s=30&amp;w=300&amp;h=18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36912"/>
            <a:ext cx="532859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i_0200_1" descr="http://www4d.wolframalpha.com/Calculate/MSP/MSP207719dbb45d8c8id8ih0000281b8863ii9g9i3h?MSPStoreType=image/gif&amp;s=30&amp;w=300&amp;h=18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636912"/>
            <a:ext cx="54006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055688" y="5373688"/>
          <a:ext cx="1705514" cy="791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enādojums" r:id="rId4" imgW="838080" imgH="393480" progId="Equation.3">
                  <p:embed/>
                </p:oleObj>
              </mc:Choice>
              <mc:Fallback>
                <p:oleObj name="Vienādojums" r:id="rId4" imgW="838080" imgH="3934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5373688"/>
                        <a:ext cx="1705514" cy="7916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atura vietturis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v-LV" dirty="0" smtClean="0"/>
              <a:t>    Negatīvā sakne neder, jo procentiem jābūt pozitīvam skaitlim.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dizains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378</Words>
  <Application>Microsoft Office PowerPoint</Application>
  <PresentationFormat>On-screen Show (4:3)</PresentationFormat>
  <Paragraphs>61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dizains</vt:lpstr>
      <vt:lpstr>Vienādojums</vt:lpstr>
      <vt:lpstr>Equation</vt:lpstr>
      <vt:lpstr> Vienādojumi ikdienā</vt:lpstr>
      <vt:lpstr>Lineārs vienādojums</vt:lpstr>
      <vt:lpstr>PowerPoint Presentation</vt:lpstr>
      <vt:lpstr>Kvadrātvienādojums</vt:lpstr>
      <vt:lpstr>1. gads</vt:lpstr>
      <vt:lpstr>2. gads </vt:lpstr>
      <vt:lpstr> Kvadrātvienādojums</vt:lpstr>
      <vt:lpstr> 20 000x2+500x= 22 152 </vt:lpstr>
      <vt:lpstr>PowerPoint Presentation</vt:lpstr>
      <vt:lpstr>PowerPoint Presentation</vt:lpstr>
      <vt:lpstr>  </vt:lpstr>
      <vt:lpstr> Piemēri dabas formām</vt:lpstr>
      <vt:lpstr> Daudzveidīgās lapu formas aprakstāmas ar superformulu</vt:lpstr>
      <vt:lpstr> Ar vienādojumu izveidota glezna</vt:lpstr>
      <vt:lpstr> Šie dekori veidoti ar superformulu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Vienādojumi ikdienā</dc:title>
  <dc:creator>VAIRA</dc:creator>
  <cp:lastModifiedBy>Windows User</cp:lastModifiedBy>
  <cp:revision>14</cp:revision>
  <dcterms:created xsi:type="dcterms:W3CDTF">2010-12-11T19:18:59Z</dcterms:created>
  <dcterms:modified xsi:type="dcterms:W3CDTF">2012-01-05T09:14:57Z</dcterms:modified>
</cp:coreProperties>
</file>