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0" r:id="rId13"/>
    <p:sldId id="271" r:id="rId14"/>
    <p:sldId id="272" r:id="rId15"/>
    <p:sldId id="273" r:id="rId16"/>
    <p:sldId id="274" r:id="rId17"/>
    <p:sldId id="281" r:id="rId18"/>
    <p:sldId id="276" r:id="rId19"/>
    <p:sldId id="277" r:id="rId20"/>
    <p:sldId id="278" r:id="rId21"/>
    <p:sldId id="279" r:id="rId22"/>
    <p:sldId id="289" r:id="rId23"/>
    <p:sldId id="283" r:id="rId24"/>
    <p:sldId id="284" r:id="rId25"/>
    <p:sldId id="285" r:id="rId26"/>
    <p:sldId id="286" r:id="rId27"/>
    <p:sldId id="287" r:id="rId28"/>
    <p:sldId id="288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6" r:id="rId50"/>
    <p:sldId id="310" r:id="rId51"/>
    <p:sldId id="311" r:id="rId52"/>
    <p:sldId id="312" r:id="rId53"/>
    <p:sldId id="313" r:id="rId54"/>
    <p:sldId id="314" r:id="rId55"/>
    <p:sldId id="315" r:id="rId5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A0C04"/>
    <a:srgbClr val="2403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76" d="100"/>
          <a:sy n="76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805453C-2782-4A72-8B2E-92393606A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51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80717-5629-4609-BAD6-E679118E61EE}" type="slidenum">
              <a:rPr lang="en-US" smtClean="0">
                <a:latin typeface="Arial" charset="0"/>
              </a:rPr>
              <a:pPr/>
              <a:t>30</a:t>
            </a:fld>
            <a:endParaRPr lang="en-US" smtClean="0">
              <a:latin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939D93-6C61-4AB3-93ED-4A9E3F8E6989}" type="slidenum">
              <a:rPr lang="en-US" smtClean="0">
                <a:latin typeface="Arial" charset="0"/>
              </a:rPr>
              <a:pPr/>
              <a:t>40</a:t>
            </a:fld>
            <a:endParaRPr lang="en-US" smtClean="0">
              <a:latin typeface="Arial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EF183-6BFC-47D5-8FEC-5953A92311F6}" type="slidenum">
              <a:rPr lang="en-US" smtClean="0">
                <a:latin typeface="Arial" charset="0"/>
              </a:rPr>
              <a:pPr/>
              <a:t>41</a:t>
            </a:fld>
            <a:endParaRPr lang="en-US" smtClean="0">
              <a:latin typeface="Arial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1E290-610A-4107-935C-8C75E560889A}" type="slidenum">
              <a:rPr lang="en-US" smtClean="0">
                <a:latin typeface="Arial" charset="0"/>
              </a:rPr>
              <a:pPr/>
              <a:t>43</a:t>
            </a:fld>
            <a:endParaRPr lang="en-US" smtClean="0">
              <a:latin typeface="Arial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D0A419-446D-434E-8E9F-96D6D44BC9E0}" type="slidenum">
              <a:rPr lang="en-US" smtClean="0">
                <a:latin typeface="Arial" charset="0"/>
              </a:rPr>
              <a:pPr/>
              <a:t>44</a:t>
            </a:fld>
            <a:endParaRPr lang="en-US" smtClean="0">
              <a:latin typeface="Arial" charset="0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2E408-20BD-4D20-89AB-2CB128BDD4A2}" type="slidenum">
              <a:rPr lang="en-US" smtClean="0">
                <a:latin typeface="Arial" charset="0"/>
              </a:rPr>
              <a:pPr/>
              <a:t>45</a:t>
            </a:fld>
            <a:endParaRPr lang="en-US" smtClean="0">
              <a:latin typeface="Arial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7B4FC3-80C5-4DB3-BF5E-98C2863EA4E1}" type="slidenum">
              <a:rPr lang="en-US" smtClean="0">
                <a:latin typeface="Arial" charset="0"/>
              </a:rPr>
              <a:pPr/>
              <a:t>46</a:t>
            </a:fld>
            <a:endParaRPr lang="en-US" smtClean="0">
              <a:latin typeface="Arial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FE60C0-4FAA-45F7-852A-6A90F2E289E1}" type="slidenum">
              <a:rPr lang="en-US" smtClean="0">
                <a:latin typeface="Arial" charset="0"/>
              </a:rPr>
              <a:pPr/>
              <a:t>47</a:t>
            </a:fld>
            <a:endParaRPr lang="en-US" smtClean="0">
              <a:latin typeface="Arial" charset="0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9860D3-7B50-4235-AAEF-F9E3C756B8B8}" type="slidenum">
              <a:rPr lang="en-US" smtClean="0">
                <a:latin typeface="Arial" charset="0"/>
              </a:rPr>
              <a:pPr/>
              <a:t>48</a:t>
            </a:fld>
            <a:endParaRPr lang="en-US" smtClean="0">
              <a:latin typeface="Arial" charset="0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254D2-4FC9-45A4-A28A-961B3F108D3F}" type="slidenum">
              <a:rPr lang="en-US" smtClean="0">
                <a:latin typeface="Arial" charset="0"/>
              </a:rPr>
              <a:pPr/>
              <a:t>31</a:t>
            </a:fld>
            <a:endParaRPr lang="en-US" smtClean="0">
              <a:latin typeface="Arial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17F68-A247-4D38-9854-53B6DCF9DFF4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4E001-6764-4990-9FAE-310D601B9019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7A854-018E-419C-832A-041DC9141124}" type="slidenum">
              <a:rPr lang="en-US" smtClean="0">
                <a:latin typeface="Arial" charset="0"/>
              </a:rPr>
              <a:pPr/>
              <a:t>34</a:t>
            </a:fld>
            <a:endParaRPr lang="en-US" smtClean="0">
              <a:latin typeface="Arial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C58BF-B794-453D-BF70-A78BE01AAF6B}" type="slidenum">
              <a:rPr lang="en-US" smtClean="0">
                <a:latin typeface="Arial" charset="0"/>
              </a:rPr>
              <a:pPr/>
              <a:t>36</a:t>
            </a:fld>
            <a:endParaRPr lang="en-US" smtClean="0">
              <a:latin typeface="Arial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ADEA-6220-4E51-955D-E30ACD3F16F2}" type="slidenum">
              <a:rPr lang="en-US" smtClean="0">
                <a:latin typeface="Arial" charset="0"/>
              </a:rPr>
              <a:pPr/>
              <a:t>37</a:t>
            </a:fld>
            <a:endParaRPr lang="en-US" smtClean="0">
              <a:latin typeface="Arial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90AF0-80C4-40BA-92DD-54E5B46D9FC7}" type="slidenum">
              <a:rPr lang="en-US" smtClean="0">
                <a:latin typeface="Arial" charset="0"/>
              </a:rPr>
              <a:pPr/>
              <a:t>38</a:t>
            </a:fld>
            <a:endParaRPr lang="en-US" smtClean="0">
              <a:latin typeface="Arial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F0B6E-D76D-47EC-A857-B90330F6884C}" type="slidenum">
              <a:rPr lang="en-US" smtClean="0">
                <a:latin typeface="Arial" charset="0"/>
              </a:rPr>
              <a:pPr/>
              <a:t>39</a:t>
            </a:fld>
            <a:endParaRPr lang="en-US" smtClean="0">
              <a:latin typeface="Arial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CEE89-2956-4EFE-A97E-F10870C94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CCC09-B0D8-4B40-A317-D26482146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34ECF-6DDD-4FEC-9621-3E1800248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3F93F-CFA8-4D36-A43A-2344CF30D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A15F7-6F3F-4075-A244-21F1159B2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C0FC8-BB37-4306-8DE1-FDFAA047B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72896-AE49-4E21-A8EA-A482B6DD6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40CEF-EE40-436F-B643-DF5EA87DC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E4469-6730-4987-B015-A0A6BC68A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F773A-D1F0-4DB1-B008-0EAC22190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74743-62AA-4E28-9280-FF05C65B7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BD9E2C42-3929-442C-AB21-69497771C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hyperlink" Target="http://richmond.k12.va.us/schools/thirteenacres/sci_images/geometry1.jpg" TargetMode="Externa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hyperlink" Target="http://richmond.k12.va.us/schools/thirteenacres/sci_images/geometry1.jpg" TargetMode="Externa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richmond.k12.va.us/schools/thirteenacres/sci_images/geometry1.jpg" TargetMode="External"/><Relationship Id="rId4" Type="http://schemas.openxmlformats.org/officeDocument/2006/relationships/image" Target="../media/image10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richmond.k12.va.us/schools/thirteenacres/sci_images/geometry1.jpg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richmond.k12.va.us/schools/thirteenacres/sci_images/geometry1.jpg" TargetMode="External"/><Relationship Id="rId4" Type="http://schemas.openxmlformats.org/officeDocument/2006/relationships/image" Target="../media/image15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richmond.k12.va.us/schools/thirteenacres/sci_images/geometry1.jpg" TargetMode="External"/><Relationship Id="rId4" Type="http://schemas.openxmlformats.org/officeDocument/2006/relationships/image" Target="../media/image18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richmond.k12.va.us/schools/thirteenacres/sci_images/geometry1.jpg" TargetMode="External"/><Relationship Id="rId4" Type="http://schemas.openxmlformats.org/officeDocument/2006/relationships/image" Target="../media/image21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richmond.k12.va.us/schools/thirteenacres/sci_images/geometry1.jp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ichmond.k12.va.us/schools/thirteenacres/sci_images/geometry1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hyperlink" Target="http://richmond.k12.va.us/schools/thirteenacres/sci_images/geometry1.jpg" TargetMode="Externa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Stereometrija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lv-LV" smtClean="0"/>
              <a:t>Sākums un vienkāršākie ķermeņi telpā</a:t>
            </a:r>
            <a:endParaRPr lang="ru-RU" smtClean="0"/>
          </a:p>
        </p:txBody>
      </p:sp>
      <p:pic>
        <p:nvPicPr>
          <p:cNvPr id="14339" name="Picture 4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2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021288"/>
            <a:ext cx="9144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ESF </a:t>
            </a:r>
            <a:r>
              <a:rPr lang="en-US" dirty="0" err="1" smtClean="0"/>
              <a:t>projekts</a:t>
            </a:r>
            <a:r>
              <a:rPr lang="en-US" dirty="0" smtClean="0"/>
              <a:t> „</a:t>
            </a:r>
            <a:r>
              <a:rPr lang="en-US" dirty="0" err="1" smtClean="0"/>
              <a:t>Profesionālajā</a:t>
            </a:r>
            <a:r>
              <a:rPr lang="en-US" dirty="0" smtClean="0"/>
              <a:t> </a:t>
            </a:r>
            <a:r>
              <a:rPr lang="en-US" dirty="0" err="1" smtClean="0"/>
              <a:t>izglītībā</a:t>
            </a:r>
            <a:r>
              <a:rPr lang="en-US" dirty="0" smtClean="0"/>
              <a:t> </a:t>
            </a:r>
            <a:r>
              <a:rPr lang="en-US" dirty="0" err="1" smtClean="0"/>
              <a:t>iesaistīto</a:t>
            </a:r>
            <a:r>
              <a:rPr lang="en-US" dirty="0" smtClean="0"/>
              <a:t> </a:t>
            </a:r>
            <a:r>
              <a:rPr lang="en-US" dirty="0" err="1" smtClean="0"/>
              <a:t>vispārizglītojošo</a:t>
            </a:r>
            <a:r>
              <a:rPr lang="en-US" dirty="0" smtClean="0"/>
              <a:t> </a:t>
            </a:r>
            <a:r>
              <a:rPr lang="en-US" dirty="0" err="1" smtClean="0"/>
              <a:t>mācību</a:t>
            </a:r>
            <a:r>
              <a:rPr lang="en-US" dirty="0" smtClean="0"/>
              <a:t> </a:t>
            </a:r>
            <a:r>
              <a:rPr lang="en-US" dirty="0" err="1" smtClean="0"/>
              <a:t>priekšmetu</a:t>
            </a:r>
            <a:r>
              <a:rPr lang="en-US" dirty="0" smtClean="0"/>
              <a:t> </a:t>
            </a:r>
            <a:r>
              <a:rPr lang="en-US" dirty="0" err="1" smtClean="0"/>
              <a:t>pedagogu</a:t>
            </a:r>
            <a:r>
              <a:rPr lang="en-US" dirty="0" smtClean="0"/>
              <a:t> </a:t>
            </a:r>
            <a:r>
              <a:rPr lang="en-US" dirty="0" err="1" smtClean="0"/>
              <a:t>kompetences</a:t>
            </a:r>
            <a:r>
              <a:rPr lang="en-US" dirty="0" smtClean="0"/>
              <a:t> </a:t>
            </a:r>
            <a:r>
              <a:rPr lang="en-US" dirty="0" err="1" smtClean="0"/>
              <a:t>paaugstināšana</a:t>
            </a:r>
            <a:r>
              <a:rPr lang="en-US" dirty="0" smtClean="0"/>
              <a:t>” (</a:t>
            </a:r>
            <a:r>
              <a:rPr lang="en-US" dirty="0" err="1" smtClean="0"/>
              <a:t>vienošanās</a:t>
            </a:r>
            <a:r>
              <a:rPr lang="en-US" dirty="0" smtClean="0"/>
              <a:t> Nr. 2009/0274/1DP/1.2.1.1.2/09/IPIA/VIAA/003)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chemeClr val="tx1"/>
                </a:solidFill>
              </a:rPr>
              <a:t>Ilustrēsim šo aksiomu ar zīmējumu</a:t>
            </a:r>
            <a:br>
              <a:rPr lang="lv-LV" sz="2800">
                <a:solidFill>
                  <a:schemeClr val="tx1"/>
                </a:solidFill>
              </a:rPr>
            </a:br>
            <a:r>
              <a:rPr lang="lv-LV" sz="2800">
                <a:solidFill>
                  <a:schemeClr val="tx1"/>
                </a:solidFill>
              </a:rPr>
              <a:t>Ir trīs stienīši</a:t>
            </a:r>
            <a:br>
              <a:rPr lang="lv-LV" sz="2800">
                <a:solidFill>
                  <a:schemeClr val="tx1"/>
                </a:solidFill>
              </a:rPr>
            </a:br>
            <a:r>
              <a:rPr lang="lv-LV" sz="2800">
                <a:solidFill>
                  <a:schemeClr val="tx1"/>
                </a:solidFill>
              </a:rPr>
              <a:t>Uz šiem stienīšiem uzliekam kartona loksni</a:t>
            </a:r>
            <a:r>
              <a:rPr lang="lv-LV" sz="1400">
                <a:solidFill>
                  <a:schemeClr val="tx1"/>
                </a:solidFill>
              </a:rPr>
              <a:t> </a:t>
            </a:r>
            <a:br>
              <a:rPr lang="lv-LV" sz="1400">
                <a:solidFill>
                  <a:schemeClr val="tx1"/>
                </a:solidFill>
              </a:rPr>
            </a:br>
            <a:r>
              <a:rPr lang="lv-LV" sz="2800">
                <a:solidFill>
                  <a:srgbClr val="7A0C04"/>
                </a:solidFill>
              </a:rPr>
              <a:t>Plakne iet caur punktiem A, B, C (C   (AB))</a:t>
            </a:r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6804025" y="1628775"/>
          <a:ext cx="1762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Equation" r:id="rId3" imgW="177480" imgH="215640" progId="Equation.3">
                  <p:embed/>
                </p:oleObj>
              </mc:Choice>
              <mc:Fallback>
                <p:oleObj name="Equation" r:id="rId3" imgW="177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1628775"/>
                        <a:ext cx="176213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Line 4"/>
          <p:cNvSpPr>
            <a:spLocks noChangeShapeType="1"/>
          </p:cNvSpPr>
          <p:nvPr/>
        </p:nvSpPr>
        <p:spPr bwMode="auto">
          <a:xfrm flipH="1">
            <a:off x="4343400" y="35941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>
            <a:off x="43053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>
            <a:off x="43688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6088" name="Line 7"/>
          <p:cNvSpPr>
            <a:spLocks noChangeShapeType="1"/>
          </p:cNvSpPr>
          <p:nvPr/>
        </p:nvSpPr>
        <p:spPr bwMode="auto">
          <a:xfrm flipH="1">
            <a:off x="5537200" y="29972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6089" name="Line 8"/>
          <p:cNvSpPr>
            <a:spLocks noChangeShapeType="1"/>
          </p:cNvSpPr>
          <p:nvPr/>
        </p:nvSpPr>
        <p:spPr bwMode="auto">
          <a:xfrm>
            <a:off x="5499100" y="2997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6090" name="Line 9"/>
          <p:cNvSpPr>
            <a:spLocks noChangeShapeType="1"/>
          </p:cNvSpPr>
          <p:nvPr/>
        </p:nvSpPr>
        <p:spPr bwMode="auto">
          <a:xfrm>
            <a:off x="5562600" y="2997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6091" name="Line 10"/>
          <p:cNvSpPr>
            <a:spLocks noChangeShapeType="1"/>
          </p:cNvSpPr>
          <p:nvPr/>
        </p:nvSpPr>
        <p:spPr bwMode="auto">
          <a:xfrm flipH="1">
            <a:off x="6718300" y="37592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6092" name="Line 11"/>
          <p:cNvSpPr>
            <a:spLocks noChangeShapeType="1"/>
          </p:cNvSpPr>
          <p:nvPr/>
        </p:nvSpPr>
        <p:spPr bwMode="auto">
          <a:xfrm>
            <a:off x="6680200" y="3759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6093" name="Line 12"/>
          <p:cNvSpPr>
            <a:spLocks noChangeShapeType="1"/>
          </p:cNvSpPr>
          <p:nvPr/>
        </p:nvSpPr>
        <p:spPr bwMode="auto">
          <a:xfrm>
            <a:off x="6743700" y="3759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" name="AutoShape 13"/>
          <p:cNvSpPr>
            <a:spLocks noChangeArrowheads="1"/>
          </p:cNvSpPr>
          <p:nvPr/>
        </p:nvSpPr>
        <p:spPr bwMode="auto">
          <a:xfrm>
            <a:off x="3403600" y="2565400"/>
            <a:ext cx="4267200" cy="1663700"/>
          </a:xfrm>
          <a:prstGeom prst="flowChartInputOutpu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4297363" y="35274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5491163" y="29305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6096" name="Oval 16"/>
          <p:cNvSpPr>
            <a:spLocks noChangeArrowheads="1"/>
          </p:cNvSpPr>
          <p:nvPr/>
        </p:nvSpPr>
        <p:spPr bwMode="auto">
          <a:xfrm>
            <a:off x="6672263" y="36925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5327650" y="2743200"/>
            <a:ext cx="508000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lv-LV" sz="2000" b="1" i="1" baseline="30000">
                <a:solidFill>
                  <a:srgbClr val="009900"/>
                </a:solidFill>
                <a:latin typeface="BaltTiffanyPlain" charset="0"/>
              </a:rPr>
              <a:t>B</a:t>
            </a:r>
            <a:endParaRPr lang="lv-LV" sz="2000" b="1" i="1" baseline="3000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330950" y="3324225"/>
            <a:ext cx="508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lv-LV" sz="2400" b="1" i="1" baseline="30000">
                <a:solidFill>
                  <a:srgbClr val="009900"/>
                </a:solidFill>
                <a:latin typeface="Times New Roman" pitchFamily="18" charset="0"/>
              </a:rPr>
              <a:t>C</a:t>
            </a:r>
            <a:endParaRPr lang="lv-LV" sz="2000" b="1" i="1" baseline="3000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4070350" y="3273425"/>
            <a:ext cx="508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lv-LV" sz="2400" b="1" i="1" baseline="30000">
                <a:solidFill>
                  <a:srgbClr val="009900"/>
                </a:solidFill>
                <a:latin typeface="Times New Roman" pitchFamily="18" charset="0"/>
              </a:rPr>
              <a:t>A</a:t>
            </a:r>
            <a:endParaRPr lang="lv-LV" sz="2000" b="1" i="1" baseline="3000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pic>
        <p:nvPicPr>
          <p:cNvPr id="46101" name="Picture 20" descr="geometry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700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chemeClr val="tx1"/>
                </a:solidFill>
              </a:rPr>
              <a:t>Ilustrēsim šo aksiomu ar zīmējumu</a:t>
            </a:r>
            <a:br>
              <a:rPr lang="lv-LV" sz="2800">
                <a:solidFill>
                  <a:schemeClr val="tx1"/>
                </a:solidFill>
              </a:rPr>
            </a:br>
            <a:r>
              <a:rPr lang="lv-LV" sz="2800">
                <a:solidFill>
                  <a:schemeClr val="tx1"/>
                </a:solidFill>
              </a:rPr>
              <a:t>Ir trīs stienīši</a:t>
            </a:r>
            <a:br>
              <a:rPr lang="lv-LV" sz="2800">
                <a:solidFill>
                  <a:schemeClr val="tx1"/>
                </a:solidFill>
              </a:rPr>
            </a:br>
            <a:r>
              <a:rPr lang="lv-LV" sz="2800">
                <a:solidFill>
                  <a:schemeClr val="tx1"/>
                </a:solidFill>
              </a:rPr>
              <a:t>Uz šiem stienīšiem uzliekam kartona loksni</a:t>
            </a:r>
            <a:r>
              <a:rPr lang="lv-LV" sz="1400">
                <a:solidFill>
                  <a:schemeClr val="tx1"/>
                </a:solidFill>
              </a:rPr>
              <a:t> </a:t>
            </a:r>
            <a:br>
              <a:rPr lang="lv-LV" sz="1400">
                <a:solidFill>
                  <a:schemeClr val="tx1"/>
                </a:solidFill>
              </a:rPr>
            </a:br>
            <a:r>
              <a:rPr lang="lv-LV" sz="2800">
                <a:solidFill>
                  <a:schemeClr val="tx1"/>
                </a:solidFill>
              </a:rPr>
              <a:t>Plakne iet caur punktiem A, B, C (C   (AB))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6877050" y="1628775"/>
          <a:ext cx="1762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Equation" r:id="rId3" imgW="177480" imgH="215640" progId="Equation.3">
                  <p:embed/>
                </p:oleObj>
              </mc:Choice>
              <mc:Fallback>
                <p:oleObj name="Equation" r:id="rId3" imgW="177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628775"/>
                        <a:ext cx="176213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Line 4"/>
          <p:cNvSpPr>
            <a:spLocks noChangeShapeType="1"/>
          </p:cNvSpPr>
          <p:nvPr/>
        </p:nvSpPr>
        <p:spPr bwMode="auto">
          <a:xfrm flipH="1">
            <a:off x="4343400" y="35941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7110" name="Line 5"/>
          <p:cNvSpPr>
            <a:spLocks noChangeShapeType="1"/>
          </p:cNvSpPr>
          <p:nvPr/>
        </p:nvSpPr>
        <p:spPr bwMode="auto">
          <a:xfrm>
            <a:off x="43053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7111" name="Line 6"/>
          <p:cNvSpPr>
            <a:spLocks noChangeShapeType="1"/>
          </p:cNvSpPr>
          <p:nvPr/>
        </p:nvSpPr>
        <p:spPr bwMode="auto">
          <a:xfrm>
            <a:off x="43688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7112" name="Line 7"/>
          <p:cNvSpPr>
            <a:spLocks noChangeShapeType="1"/>
          </p:cNvSpPr>
          <p:nvPr/>
        </p:nvSpPr>
        <p:spPr bwMode="auto">
          <a:xfrm flipH="1">
            <a:off x="5537200" y="29972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7113" name="Line 8"/>
          <p:cNvSpPr>
            <a:spLocks noChangeShapeType="1"/>
          </p:cNvSpPr>
          <p:nvPr/>
        </p:nvSpPr>
        <p:spPr bwMode="auto">
          <a:xfrm>
            <a:off x="5499100" y="2997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7114" name="Line 9"/>
          <p:cNvSpPr>
            <a:spLocks noChangeShapeType="1"/>
          </p:cNvSpPr>
          <p:nvPr/>
        </p:nvSpPr>
        <p:spPr bwMode="auto">
          <a:xfrm>
            <a:off x="5562600" y="2997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7115" name="Line 10"/>
          <p:cNvSpPr>
            <a:spLocks noChangeShapeType="1"/>
          </p:cNvSpPr>
          <p:nvPr/>
        </p:nvSpPr>
        <p:spPr bwMode="auto">
          <a:xfrm flipH="1">
            <a:off x="6718300" y="37592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7116" name="Line 11"/>
          <p:cNvSpPr>
            <a:spLocks noChangeShapeType="1"/>
          </p:cNvSpPr>
          <p:nvPr/>
        </p:nvSpPr>
        <p:spPr bwMode="auto">
          <a:xfrm>
            <a:off x="6680200" y="3759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7117" name="Line 12"/>
          <p:cNvSpPr>
            <a:spLocks noChangeShapeType="1"/>
          </p:cNvSpPr>
          <p:nvPr/>
        </p:nvSpPr>
        <p:spPr bwMode="auto">
          <a:xfrm>
            <a:off x="6743700" y="3759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" name="AutoShape 13"/>
          <p:cNvSpPr>
            <a:spLocks noChangeArrowheads="1"/>
          </p:cNvSpPr>
          <p:nvPr/>
        </p:nvSpPr>
        <p:spPr bwMode="auto">
          <a:xfrm>
            <a:off x="3403600" y="2565400"/>
            <a:ext cx="4267200" cy="1663700"/>
          </a:xfrm>
          <a:prstGeom prst="flowChartInputOutpu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7118" name="Oval 14"/>
          <p:cNvSpPr>
            <a:spLocks noChangeArrowheads="1"/>
          </p:cNvSpPr>
          <p:nvPr/>
        </p:nvSpPr>
        <p:spPr bwMode="auto">
          <a:xfrm>
            <a:off x="4297363" y="35274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5491163" y="29305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7120" name="Oval 16"/>
          <p:cNvSpPr>
            <a:spLocks noChangeArrowheads="1"/>
          </p:cNvSpPr>
          <p:nvPr/>
        </p:nvSpPr>
        <p:spPr bwMode="auto">
          <a:xfrm>
            <a:off x="6672263" y="36925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5327650" y="2743200"/>
            <a:ext cx="508000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lv-LV" sz="2000" b="1" i="1" baseline="30000">
                <a:solidFill>
                  <a:srgbClr val="009900"/>
                </a:solidFill>
                <a:latin typeface="BaltTiffanyPlain" charset="0"/>
              </a:rPr>
              <a:t>B</a:t>
            </a:r>
            <a:endParaRPr lang="lv-LV" sz="2000" b="1" i="1" baseline="3000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6330950" y="3324225"/>
            <a:ext cx="508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lv-LV" sz="2400" b="1" i="1" baseline="30000">
                <a:solidFill>
                  <a:srgbClr val="009900"/>
                </a:solidFill>
                <a:latin typeface="Times New Roman" pitchFamily="18" charset="0"/>
              </a:rPr>
              <a:t>C</a:t>
            </a:r>
            <a:endParaRPr lang="lv-LV" sz="2000" b="1" i="1" baseline="3000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4070350" y="3273425"/>
            <a:ext cx="508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lv-LV" sz="2400" b="1" i="1" baseline="30000">
                <a:solidFill>
                  <a:srgbClr val="009900"/>
                </a:solidFill>
                <a:latin typeface="Times New Roman" pitchFamily="18" charset="0"/>
              </a:rPr>
              <a:t>A</a:t>
            </a:r>
            <a:endParaRPr lang="lv-LV" sz="2000" b="1" i="1" baseline="3000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pic>
        <p:nvPicPr>
          <p:cNvPr id="47125" name="Picture 20" descr="geometry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700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Stereometrijas aksiomas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lv-LV"/>
              <a:t>3. Ja divi taisnes punkti pieder plaknei, tad visi šīs taisnes punkti pieder plaknei.</a:t>
            </a:r>
            <a:endParaRPr lang="en-US"/>
          </a:p>
        </p:txBody>
      </p:sp>
      <p:pic>
        <p:nvPicPr>
          <p:cNvPr id="48131" name="Picture 15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rgbClr val="7A0C04"/>
                </a:solidFill>
              </a:rPr>
              <a:t>Konstruējam plakni</a:t>
            </a:r>
            <a:r>
              <a:rPr lang="lv-LV" sz="2800">
                <a:solidFill>
                  <a:srgbClr val="FF3300"/>
                </a:solidFill>
                <a:latin typeface="BaltTiffanyPlain" charset="0"/>
              </a:rPr>
              <a:t/>
            </a:r>
            <a:br>
              <a:rPr lang="lv-LV" sz="2800">
                <a:solidFill>
                  <a:srgbClr val="FF3300"/>
                </a:solidFill>
                <a:latin typeface="BaltTiffanyPlain" charset="0"/>
              </a:rPr>
            </a:br>
            <a:r>
              <a:rPr lang="lv-LV" sz="2800">
                <a:solidFill>
                  <a:srgbClr val="FF3300"/>
                </a:solidFill>
                <a:latin typeface="BaltTiffanyPlain" charset="0"/>
              </a:rPr>
              <a:t/>
            </a:r>
            <a:br>
              <a:rPr lang="lv-LV" sz="2800">
                <a:solidFill>
                  <a:srgbClr val="FF3300"/>
                </a:solidFill>
                <a:latin typeface="BaltTiffanyPlain" charset="0"/>
              </a:rPr>
            </a:br>
            <a:r>
              <a:rPr lang="lv-LV" sz="1400">
                <a:solidFill>
                  <a:srgbClr val="FF3300"/>
                </a:solidFill>
                <a:latin typeface="BaltTiffanyPlain" charset="0"/>
              </a:rPr>
              <a:t/>
            </a:r>
            <a:br>
              <a:rPr lang="lv-LV" sz="1400">
                <a:solidFill>
                  <a:srgbClr val="FF3300"/>
                </a:solidFill>
                <a:latin typeface="BaltTiffanyPlain" charset="0"/>
              </a:rPr>
            </a:br>
            <a:endParaRPr lang="lv-LV" sz="1400">
              <a:solidFill>
                <a:srgbClr val="FF3300"/>
              </a:solidFill>
              <a:latin typeface="BaltTiffanyPlain" charset="0"/>
            </a:endParaRPr>
          </a:p>
        </p:txBody>
      </p:sp>
      <p:sp>
        <p:nvSpPr>
          <p:cNvPr id="49154" name="Line 3"/>
          <p:cNvSpPr>
            <a:spLocks noChangeShapeType="1"/>
          </p:cNvSpPr>
          <p:nvPr/>
        </p:nvSpPr>
        <p:spPr bwMode="auto">
          <a:xfrm flipV="1">
            <a:off x="2206625" y="3890963"/>
            <a:ext cx="1311275" cy="908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9155" name="Line 4"/>
          <p:cNvSpPr>
            <a:spLocks noChangeShapeType="1"/>
          </p:cNvSpPr>
          <p:nvPr/>
        </p:nvSpPr>
        <p:spPr bwMode="auto">
          <a:xfrm>
            <a:off x="2206625" y="4784725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9156" name="Line 5"/>
          <p:cNvSpPr>
            <a:spLocks noChangeShapeType="1"/>
          </p:cNvSpPr>
          <p:nvPr/>
        </p:nvSpPr>
        <p:spPr bwMode="auto">
          <a:xfrm flipV="1">
            <a:off x="6232525" y="3890963"/>
            <a:ext cx="1282700" cy="879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9157" name="Line 6"/>
          <p:cNvSpPr>
            <a:spLocks noChangeShapeType="1"/>
          </p:cNvSpPr>
          <p:nvPr/>
        </p:nvSpPr>
        <p:spPr bwMode="auto">
          <a:xfrm>
            <a:off x="3490913" y="3890963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9158" name="Line 7"/>
          <p:cNvSpPr>
            <a:spLocks noChangeShapeType="1"/>
          </p:cNvSpPr>
          <p:nvPr/>
        </p:nvSpPr>
        <p:spPr bwMode="auto">
          <a:xfrm>
            <a:off x="7010400" y="3890963"/>
            <a:ext cx="476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49159" name="Picture 8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67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chemeClr val="tx1"/>
                </a:solidFill>
              </a:rPr>
              <a:t>Konstruējam plakni</a:t>
            </a:r>
            <a:r>
              <a:rPr lang="lv-LV" sz="1400">
                <a:solidFill>
                  <a:schemeClr val="tx1"/>
                </a:solidFill>
              </a:rPr>
              <a:t> </a:t>
            </a:r>
            <a:br>
              <a:rPr lang="lv-LV" sz="1400">
                <a:solidFill>
                  <a:schemeClr val="tx1"/>
                </a:solidFill>
              </a:rPr>
            </a:br>
            <a:r>
              <a:rPr lang="lv-LV" sz="2800">
                <a:solidFill>
                  <a:srgbClr val="7A0C04"/>
                </a:solidFill>
              </a:rPr>
              <a:t>Uz šīs plaknes atliekam divus punktus</a:t>
            </a:r>
            <a:br>
              <a:rPr lang="lv-LV" sz="2800">
                <a:solidFill>
                  <a:srgbClr val="7A0C04"/>
                </a:solidFill>
              </a:rPr>
            </a:br>
            <a:r>
              <a:rPr lang="lv-LV" sz="1400">
                <a:solidFill>
                  <a:srgbClr val="009900"/>
                </a:solidFill>
                <a:latin typeface="BaltTiffanyPlain" charset="0"/>
              </a:rPr>
              <a:t/>
            </a:r>
            <a:br>
              <a:rPr lang="lv-LV" sz="1400">
                <a:solidFill>
                  <a:srgbClr val="009900"/>
                </a:solidFill>
                <a:latin typeface="BaltTiffanyPlain" charset="0"/>
              </a:rPr>
            </a:br>
            <a:r>
              <a:rPr lang="lv-LV" sz="1400">
                <a:solidFill>
                  <a:srgbClr val="009900"/>
                </a:solidFill>
                <a:latin typeface="BaltTiffanyPlain" charset="0"/>
              </a:rPr>
              <a:t/>
            </a:r>
            <a:br>
              <a:rPr lang="lv-LV" sz="1400">
                <a:solidFill>
                  <a:srgbClr val="009900"/>
                </a:solidFill>
                <a:latin typeface="BaltTiffanyPlain" charset="0"/>
              </a:rPr>
            </a:br>
            <a:endParaRPr lang="lv-LV" sz="1400">
              <a:solidFill>
                <a:srgbClr val="009900"/>
              </a:solidFill>
              <a:latin typeface="BaltTiffanyPlain" charset="0"/>
            </a:endParaRPr>
          </a:p>
        </p:txBody>
      </p:sp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3413125" y="4179888"/>
            <a:ext cx="306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5192713" y="4179888"/>
            <a:ext cx="306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lv-LV" sz="4800" baseline="30000">
                <a:latin typeface="BaltTiffanyPlain"/>
              </a:rPr>
              <a:t>.</a:t>
            </a:r>
          </a:p>
        </p:txBody>
      </p:sp>
      <p:sp>
        <p:nvSpPr>
          <p:cNvPr id="50180" name="Line 5"/>
          <p:cNvSpPr>
            <a:spLocks noChangeShapeType="1"/>
          </p:cNvSpPr>
          <p:nvPr/>
        </p:nvSpPr>
        <p:spPr bwMode="auto">
          <a:xfrm flipV="1">
            <a:off x="2206625" y="3890963"/>
            <a:ext cx="1311275" cy="908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0181" name="Line 6"/>
          <p:cNvSpPr>
            <a:spLocks noChangeShapeType="1"/>
          </p:cNvSpPr>
          <p:nvPr/>
        </p:nvSpPr>
        <p:spPr bwMode="auto">
          <a:xfrm>
            <a:off x="2206625" y="4784725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0182" name="Line 7"/>
          <p:cNvSpPr>
            <a:spLocks noChangeShapeType="1"/>
          </p:cNvSpPr>
          <p:nvPr/>
        </p:nvSpPr>
        <p:spPr bwMode="auto">
          <a:xfrm flipV="1">
            <a:off x="6232525" y="3890963"/>
            <a:ext cx="1282700" cy="879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0183" name="Line 8"/>
          <p:cNvSpPr>
            <a:spLocks noChangeShapeType="1"/>
          </p:cNvSpPr>
          <p:nvPr/>
        </p:nvSpPr>
        <p:spPr bwMode="auto">
          <a:xfrm>
            <a:off x="3490913" y="3890963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0184" name="Line 9"/>
          <p:cNvSpPr>
            <a:spLocks noChangeShapeType="1"/>
          </p:cNvSpPr>
          <p:nvPr/>
        </p:nvSpPr>
        <p:spPr bwMode="auto">
          <a:xfrm>
            <a:off x="7010400" y="3890963"/>
            <a:ext cx="476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50185" name="Picture 10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300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chemeClr val="tx1"/>
                </a:solidFill>
              </a:rPr>
              <a:t>Konstruējam plakni</a:t>
            </a:r>
            <a:r>
              <a:rPr lang="lv-LV" sz="1400">
                <a:solidFill>
                  <a:schemeClr val="tx1"/>
                </a:solidFill>
              </a:rPr>
              <a:t> </a:t>
            </a:r>
            <a:br>
              <a:rPr lang="lv-LV" sz="1400">
                <a:solidFill>
                  <a:schemeClr val="tx1"/>
                </a:solidFill>
              </a:rPr>
            </a:br>
            <a:r>
              <a:rPr lang="lv-LV" sz="2800">
                <a:solidFill>
                  <a:srgbClr val="7A0C04"/>
                </a:solidFill>
              </a:rPr>
              <a:t>Uz šīs plaknes atliekam divus punktus</a:t>
            </a:r>
            <a:br>
              <a:rPr lang="lv-LV" sz="2800">
                <a:solidFill>
                  <a:srgbClr val="7A0C04"/>
                </a:solidFill>
              </a:rPr>
            </a:br>
            <a:r>
              <a:rPr lang="lv-LV" sz="1400">
                <a:solidFill>
                  <a:srgbClr val="009900"/>
                </a:solidFill>
                <a:latin typeface="BaltTiffanyPlain" charset="0"/>
              </a:rPr>
              <a:t/>
            </a:r>
            <a:br>
              <a:rPr lang="lv-LV" sz="1400">
                <a:solidFill>
                  <a:srgbClr val="009900"/>
                </a:solidFill>
                <a:latin typeface="BaltTiffanyPlain" charset="0"/>
              </a:rPr>
            </a:br>
            <a:r>
              <a:rPr lang="lv-LV" sz="1400">
                <a:solidFill>
                  <a:srgbClr val="7A0C04"/>
                </a:solidFill>
              </a:rPr>
              <a:t/>
            </a:r>
            <a:br>
              <a:rPr lang="lv-LV" sz="1400">
                <a:solidFill>
                  <a:srgbClr val="7A0C04"/>
                </a:solidFill>
              </a:rPr>
            </a:br>
            <a:r>
              <a:rPr lang="lv-LV" sz="1400">
                <a:solidFill>
                  <a:srgbClr val="FF3300"/>
                </a:solidFill>
              </a:rPr>
              <a:t/>
            </a:r>
            <a:br>
              <a:rPr lang="lv-LV" sz="1400">
                <a:solidFill>
                  <a:srgbClr val="FF3300"/>
                </a:solidFill>
              </a:rPr>
            </a:br>
            <a:r>
              <a:rPr lang="lv-LV" sz="1400">
                <a:solidFill>
                  <a:srgbClr val="FF3300"/>
                </a:solidFill>
                <a:latin typeface="BaltTiffanyPlain" charset="0"/>
              </a:rPr>
              <a:t/>
            </a:r>
            <a:br>
              <a:rPr lang="lv-LV" sz="1400">
                <a:solidFill>
                  <a:srgbClr val="FF3300"/>
                </a:solidFill>
                <a:latin typeface="BaltTiffanyPlain" charset="0"/>
              </a:rPr>
            </a:br>
            <a:endParaRPr lang="lv-LV" sz="1400">
              <a:solidFill>
                <a:srgbClr val="FF3300"/>
              </a:solidFill>
              <a:latin typeface="BaltTiffanyPlain" charset="0"/>
            </a:endParaRPr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3413125" y="4179888"/>
            <a:ext cx="306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lv-LV" sz="4800" baseline="30000">
                <a:latin typeface="BaltTiffanyPlain"/>
              </a:rPr>
              <a:t>.</a:t>
            </a: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5192713" y="4179888"/>
            <a:ext cx="306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lv-LV" sz="4800" baseline="30000">
                <a:latin typeface="BaltTiffanyPlain"/>
              </a:rPr>
              <a:t>.</a:t>
            </a:r>
          </a:p>
        </p:txBody>
      </p:sp>
      <p:sp>
        <p:nvSpPr>
          <p:cNvPr id="51204" name="Line 5"/>
          <p:cNvSpPr>
            <a:spLocks noChangeShapeType="1"/>
          </p:cNvSpPr>
          <p:nvPr/>
        </p:nvSpPr>
        <p:spPr bwMode="auto">
          <a:xfrm flipV="1">
            <a:off x="2206625" y="3890963"/>
            <a:ext cx="1311275" cy="908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1205" name="Line 6"/>
          <p:cNvSpPr>
            <a:spLocks noChangeShapeType="1"/>
          </p:cNvSpPr>
          <p:nvPr/>
        </p:nvSpPr>
        <p:spPr bwMode="auto">
          <a:xfrm>
            <a:off x="2206625" y="4784725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1206" name="Line 7"/>
          <p:cNvSpPr>
            <a:spLocks noChangeShapeType="1"/>
          </p:cNvSpPr>
          <p:nvPr/>
        </p:nvSpPr>
        <p:spPr bwMode="auto">
          <a:xfrm flipV="1">
            <a:off x="6232525" y="3890963"/>
            <a:ext cx="1282700" cy="879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1207" name="Line 8"/>
          <p:cNvSpPr>
            <a:spLocks noChangeShapeType="1"/>
          </p:cNvSpPr>
          <p:nvPr/>
        </p:nvSpPr>
        <p:spPr bwMode="auto">
          <a:xfrm>
            <a:off x="3490913" y="3890963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1208" name="Line 9"/>
          <p:cNvSpPr>
            <a:spLocks noChangeShapeType="1"/>
          </p:cNvSpPr>
          <p:nvPr/>
        </p:nvSpPr>
        <p:spPr bwMode="auto">
          <a:xfrm>
            <a:off x="7010400" y="3890963"/>
            <a:ext cx="476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51209" name="Picture 10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983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chemeClr val="tx1"/>
                </a:solidFill>
              </a:rPr>
              <a:t>Konstruējam plakni</a:t>
            </a:r>
            <a:r>
              <a:rPr lang="lv-LV" sz="1400">
                <a:solidFill>
                  <a:schemeClr val="tx1"/>
                </a:solidFill>
              </a:rPr>
              <a:t> </a:t>
            </a:r>
            <a:br>
              <a:rPr lang="lv-LV" sz="1400">
                <a:solidFill>
                  <a:schemeClr val="tx1"/>
                </a:solidFill>
              </a:rPr>
            </a:br>
            <a:r>
              <a:rPr lang="lv-LV" sz="2800">
                <a:solidFill>
                  <a:schemeClr val="tx1"/>
                </a:solidFill>
              </a:rPr>
              <a:t>Uz šīs plaknes atliekam divus punktus</a:t>
            </a:r>
            <a:r>
              <a:rPr lang="lv-LV" sz="1400">
                <a:solidFill>
                  <a:schemeClr val="tx1"/>
                </a:solidFill>
              </a:rPr>
              <a:t/>
            </a:r>
            <a:br>
              <a:rPr lang="lv-LV" sz="1400">
                <a:solidFill>
                  <a:schemeClr val="tx1"/>
                </a:solidFill>
              </a:rPr>
            </a:br>
            <a:r>
              <a:rPr lang="lv-LV" sz="2800">
                <a:solidFill>
                  <a:srgbClr val="7A0C04"/>
                </a:solidFill>
              </a:rPr>
              <a:t>Caur šiem punktiem var novilkt vienu taisni </a:t>
            </a:r>
            <a:br>
              <a:rPr lang="lv-LV" sz="2800">
                <a:solidFill>
                  <a:srgbClr val="7A0C04"/>
                </a:solidFill>
              </a:rPr>
            </a:br>
            <a:endParaRPr lang="lv-LV" sz="2800">
              <a:solidFill>
                <a:srgbClr val="7A0C04"/>
              </a:solidFill>
            </a:endParaRPr>
          </a:p>
        </p:txBody>
      </p:sp>
      <p:sp>
        <p:nvSpPr>
          <p:cNvPr id="52226" name="Line 3"/>
          <p:cNvSpPr>
            <a:spLocks noChangeShapeType="1"/>
          </p:cNvSpPr>
          <p:nvPr/>
        </p:nvSpPr>
        <p:spPr bwMode="auto">
          <a:xfrm>
            <a:off x="3014663" y="4418013"/>
            <a:ext cx="3290887" cy="0"/>
          </a:xfrm>
          <a:prstGeom prst="line">
            <a:avLst/>
          </a:prstGeom>
          <a:noFill/>
          <a:ln w="31750">
            <a:solidFill>
              <a:srgbClr val="7A0C04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3413125" y="4179888"/>
            <a:ext cx="306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lv-LV" sz="4800" baseline="30000">
                <a:latin typeface="BaltTiffanyPlain"/>
              </a:rPr>
              <a:t>.</a:t>
            </a: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5192713" y="4179888"/>
            <a:ext cx="306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lv-LV" sz="4800" baseline="30000">
                <a:latin typeface="BaltTiffanyPlain"/>
              </a:rPr>
              <a:t>.</a:t>
            </a:r>
          </a:p>
        </p:txBody>
      </p:sp>
      <p:sp>
        <p:nvSpPr>
          <p:cNvPr id="52229" name="Line 6"/>
          <p:cNvSpPr>
            <a:spLocks noChangeShapeType="1"/>
          </p:cNvSpPr>
          <p:nvPr/>
        </p:nvSpPr>
        <p:spPr bwMode="auto">
          <a:xfrm flipV="1">
            <a:off x="2206625" y="3890963"/>
            <a:ext cx="1311275" cy="908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2230" name="Line 7"/>
          <p:cNvSpPr>
            <a:spLocks noChangeShapeType="1"/>
          </p:cNvSpPr>
          <p:nvPr/>
        </p:nvSpPr>
        <p:spPr bwMode="auto">
          <a:xfrm>
            <a:off x="2206625" y="4784725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2231" name="Line 8"/>
          <p:cNvSpPr>
            <a:spLocks noChangeShapeType="1"/>
          </p:cNvSpPr>
          <p:nvPr/>
        </p:nvSpPr>
        <p:spPr bwMode="auto">
          <a:xfrm flipV="1">
            <a:off x="6232525" y="3890963"/>
            <a:ext cx="1282700" cy="879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2232" name="Line 9"/>
          <p:cNvSpPr>
            <a:spLocks noChangeShapeType="1"/>
          </p:cNvSpPr>
          <p:nvPr/>
        </p:nvSpPr>
        <p:spPr bwMode="auto">
          <a:xfrm>
            <a:off x="3490913" y="3890963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2233" name="Line 10"/>
          <p:cNvSpPr>
            <a:spLocks noChangeShapeType="1"/>
          </p:cNvSpPr>
          <p:nvPr/>
        </p:nvSpPr>
        <p:spPr bwMode="auto">
          <a:xfrm>
            <a:off x="7010400" y="3890963"/>
            <a:ext cx="476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52234" name="Picture 11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50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92238"/>
          </a:xfrm>
        </p:spPr>
        <p:txBody>
          <a:bodyPr/>
          <a:lstStyle/>
          <a:p>
            <a:pPr eaLnBrk="1" hangingPunct="1">
              <a:defRPr/>
            </a:pPr>
            <a:r>
              <a:rPr lang="lv-LV"/>
              <a:t>Stereometrijas aksiomas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3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lv-LV"/>
              <a:t>4. Ja divām plaknēm ir kopīgs punkts, tad tām ir kopīga taisne, uz kuras atrodas visi šo plakņu kopīgie punkti. </a:t>
            </a:r>
            <a:endParaRPr lang="en-US"/>
          </a:p>
        </p:txBody>
      </p:sp>
      <p:pic>
        <p:nvPicPr>
          <p:cNvPr id="53251" name="Picture 7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rgbClr val="7A0C04"/>
                </a:solidFill>
              </a:rPr>
              <a:t>Konstruējam vienu plakni</a:t>
            </a:r>
            <a:r>
              <a:rPr lang="lv-LV" sz="2800">
                <a:solidFill>
                  <a:srgbClr val="7A0C04"/>
                </a:solidFill>
                <a:latin typeface="BaltTiffanyPlain" charset="0"/>
              </a:rPr>
              <a:t/>
            </a:r>
            <a:br>
              <a:rPr lang="lv-LV" sz="2800">
                <a:solidFill>
                  <a:srgbClr val="7A0C04"/>
                </a:solidFill>
                <a:latin typeface="BaltTiffanyPlain" charset="0"/>
              </a:rPr>
            </a:br>
            <a:r>
              <a:rPr lang="lv-LV" sz="1400">
                <a:solidFill>
                  <a:srgbClr val="FF3300"/>
                </a:solidFill>
                <a:latin typeface="BaltTiffanyPlain" charset="0"/>
              </a:rPr>
              <a:t/>
            </a:r>
            <a:br>
              <a:rPr lang="lv-LV" sz="1400">
                <a:solidFill>
                  <a:srgbClr val="FF3300"/>
                </a:solidFill>
                <a:latin typeface="BaltTiffanyPlain" charset="0"/>
              </a:rPr>
            </a:br>
            <a:endParaRPr lang="lv-LV" sz="1400">
              <a:solidFill>
                <a:srgbClr val="FF3300"/>
              </a:solidFill>
              <a:latin typeface="BaltTiffanyPlain" charset="0"/>
            </a:endParaRPr>
          </a:p>
        </p:txBody>
      </p:sp>
      <p:sp>
        <p:nvSpPr>
          <p:cNvPr id="54274" name="Line 3"/>
          <p:cNvSpPr>
            <a:spLocks noChangeShapeType="1"/>
          </p:cNvSpPr>
          <p:nvPr/>
        </p:nvSpPr>
        <p:spPr bwMode="auto">
          <a:xfrm flipV="1">
            <a:off x="2206625" y="3890963"/>
            <a:ext cx="1311275" cy="908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4275" name="Line 4"/>
          <p:cNvSpPr>
            <a:spLocks noChangeShapeType="1"/>
          </p:cNvSpPr>
          <p:nvPr/>
        </p:nvSpPr>
        <p:spPr bwMode="auto">
          <a:xfrm>
            <a:off x="2206625" y="4784725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4276" name="Line 5"/>
          <p:cNvSpPr>
            <a:spLocks noChangeShapeType="1"/>
          </p:cNvSpPr>
          <p:nvPr/>
        </p:nvSpPr>
        <p:spPr bwMode="auto">
          <a:xfrm flipV="1">
            <a:off x="6219825" y="3890963"/>
            <a:ext cx="1295400" cy="892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4277" name="Line 6"/>
          <p:cNvSpPr>
            <a:spLocks noChangeShapeType="1"/>
          </p:cNvSpPr>
          <p:nvPr/>
        </p:nvSpPr>
        <p:spPr bwMode="auto">
          <a:xfrm>
            <a:off x="3490913" y="3890963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4278" name="Line 7"/>
          <p:cNvSpPr>
            <a:spLocks noChangeShapeType="1"/>
          </p:cNvSpPr>
          <p:nvPr/>
        </p:nvSpPr>
        <p:spPr bwMode="auto">
          <a:xfrm>
            <a:off x="7010400" y="3890963"/>
            <a:ext cx="476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54279" name="Picture 8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67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chemeClr val="tx1"/>
                </a:solidFill>
              </a:rPr>
              <a:t>Konstruējam vienu plakni</a:t>
            </a:r>
            <a:r>
              <a:rPr lang="lv-LV" sz="1400">
                <a:solidFill>
                  <a:schemeClr val="tx1"/>
                </a:solidFill>
              </a:rPr>
              <a:t> </a:t>
            </a:r>
            <a:br>
              <a:rPr lang="lv-LV" sz="1400">
                <a:solidFill>
                  <a:schemeClr val="tx1"/>
                </a:solidFill>
              </a:rPr>
            </a:br>
            <a:r>
              <a:rPr lang="lv-LV" sz="2800">
                <a:solidFill>
                  <a:srgbClr val="7A0C04"/>
                </a:solidFill>
              </a:rPr>
              <a:t>Uz šīs plaknes atliekam punktu</a:t>
            </a:r>
          </a:p>
        </p:txBody>
      </p:sp>
      <p:sp>
        <p:nvSpPr>
          <p:cNvPr id="55298" name="Rectangle 3"/>
          <p:cNvSpPr>
            <a:spLocks noChangeArrowheads="1"/>
          </p:cNvSpPr>
          <p:nvPr/>
        </p:nvSpPr>
        <p:spPr bwMode="auto">
          <a:xfrm>
            <a:off x="3421063" y="4135438"/>
            <a:ext cx="306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lv-LV" sz="6000" baseline="30000">
                <a:latin typeface="BaltTiffanyPlain"/>
              </a:rPr>
              <a:t>.</a:t>
            </a:r>
            <a:endParaRPr lang="lv-LV" sz="4800" baseline="30000">
              <a:latin typeface="BaltTiffanyPlain"/>
            </a:endParaRP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5286375" y="4137025"/>
            <a:ext cx="306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endParaRPr lang="en-US" sz="4800" baseline="30000">
              <a:latin typeface="BaltTiffanyPlain"/>
            </a:endParaRPr>
          </a:p>
        </p:txBody>
      </p:sp>
      <p:sp>
        <p:nvSpPr>
          <p:cNvPr id="55300" name="Line 5"/>
          <p:cNvSpPr>
            <a:spLocks noChangeShapeType="1"/>
          </p:cNvSpPr>
          <p:nvPr/>
        </p:nvSpPr>
        <p:spPr bwMode="auto">
          <a:xfrm flipV="1">
            <a:off x="2206625" y="3890963"/>
            <a:ext cx="1311275" cy="908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5301" name="Line 6"/>
          <p:cNvSpPr>
            <a:spLocks noChangeShapeType="1"/>
          </p:cNvSpPr>
          <p:nvPr/>
        </p:nvSpPr>
        <p:spPr bwMode="auto">
          <a:xfrm>
            <a:off x="2206625" y="4784725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5302" name="Line 7"/>
          <p:cNvSpPr>
            <a:spLocks noChangeShapeType="1"/>
          </p:cNvSpPr>
          <p:nvPr/>
        </p:nvSpPr>
        <p:spPr bwMode="auto">
          <a:xfrm flipV="1">
            <a:off x="6207125" y="3890963"/>
            <a:ext cx="1308100" cy="904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5303" name="Line 8"/>
          <p:cNvSpPr>
            <a:spLocks noChangeShapeType="1"/>
          </p:cNvSpPr>
          <p:nvPr/>
        </p:nvSpPr>
        <p:spPr bwMode="auto">
          <a:xfrm>
            <a:off x="3490913" y="3890963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5304" name="Line 9"/>
          <p:cNvSpPr>
            <a:spLocks noChangeShapeType="1"/>
          </p:cNvSpPr>
          <p:nvPr/>
        </p:nvSpPr>
        <p:spPr bwMode="auto">
          <a:xfrm>
            <a:off x="7010400" y="3890963"/>
            <a:ext cx="476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5305" name="Line 10"/>
          <p:cNvSpPr>
            <a:spLocks noChangeShapeType="1"/>
          </p:cNvSpPr>
          <p:nvPr/>
        </p:nvSpPr>
        <p:spPr bwMode="auto">
          <a:xfrm flipV="1">
            <a:off x="2263775" y="4410075"/>
            <a:ext cx="519113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55306" name="Picture 11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233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55650" y="2492375"/>
            <a:ext cx="7772400" cy="1828800"/>
          </a:xfrm>
        </p:spPr>
        <p:txBody>
          <a:bodyPr/>
          <a:lstStyle/>
          <a:p>
            <a:pPr algn="l" eaLnBrk="1" hangingPunct="1">
              <a:defRPr/>
            </a:pPr>
            <a:r>
              <a:rPr lang="lv-LV" sz="4000">
                <a:solidFill>
                  <a:srgbClr val="7A0C04"/>
                </a:solidFill>
                <a:latin typeface="Comic Sans MS" pitchFamily="66" charset="0"/>
              </a:rPr>
              <a:t>Def.</a:t>
            </a:r>
            <a:r>
              <a:rPr lang="lv-LV" sz="4000"/>
              <a:t> </a:t>
            </a:r>
            <a:r>
              <a:rPr lang="lv-LV" sz="3200"/>
              <a:t>Stereometrija pēta ģeometriskus ķermeņus un telpas figūras, kuru visi punkti neatrodas vienā plaknē. </a:t>
            </a:r>
            <a:endParaRPr lang="ru-RU" sz="320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105400"/>
            <a:ext cx="8424863" cy="1752600"/>
          </a:xfrm>
        </p:spPr>
        <p:txBody>
          <a:bodyPr/>
          <a:lstStyle/>
          <a:p>
            <a:pPr eaLnBrk="1" hangingPunct="1">
              <a:defRPr/>
            </a:pPr>
            <a:r>
              <a:rPr lang="lv-LV" sz="2800"/>
              <a:t>Vārds ‘stereometrija’ radies no grieķu vārdiem “stereas” – telpisks un “metron” – mērs.</a:t>
            </a:r>
            <a:endParaRPr lang="ru-RU" sz="2800"/>
          </a:p>
        </p:txBody>
      </p:sp>
      <p:grpSp>
        <p:nvGrpSpPr>
          <p:cNvPr id="15363" name="Group 10"/>
          <p:cNvGrpSpPr>
            <a:grpSpLocks/>
          </p:cNvGrpSpPr>
          <p:nvPr/>
        </p:nvGrpSpPr>
        <p:grpSpPr bwMode="auto">
          <a:xfrm>
            <a:off x="6084888" y="188913"/>
            <a:ext cx="2447925" cy="2016125"/>
            <a:chOff x="3833" y="119"/>
            <a:chExt cx="1542" cy="1270"/>
          </a:xfrm>
        </p:grpSpPr>
        <p:sp>
          <p:nvSpPr>
            <p:cNvPr id="15365" name="AutoShape 7"/>
            <p:cNvSpPr>
              <a:spLocks noChangeArrowheads="1"/>
            </p:cNvSpPr>
            <p:nvPr/>
          </p:nvSpPr>
          <p:spPr bwMode="auto">
            <a:xfrm>
              <a:off x="3833" y="300"/>
              <a:ext cx="816" cy="771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15366" name="AutoShape 8"/>
            <p:cNvSpPr>
              <a:spLocks noChangeArrowheads="1"/>
            </p:cNvSpPr>
            <p:nvPr/>
          </p:nvSpPr>
          <p:spPr bwMode="auto">
            <a:xfrm>
              <a:off x="4422" y="119"/>
              <a:ext cx="953" cy="81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15367" name="Oval 9"/>
            <p:cNvSpPr>
              <a:spLocks noChangeArrowheads="1"/>
            </p:cNvSpPr>
            <p:nvPr/>
          </p:nvSpPr>
          <p:spPr bwMode="auto">
            <a:xfrm>
              <a:off x="4241" y="618"/>
              <a:ext cx="771" cy="77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lv-LV"/>
            </a:p>
          </p:txBody>
        </p:sp>
      </p:grpSp>
      <p:pic>
        <p:nvPicPr>
          <p:cNvPr id="15364" name="Picture 13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chemeClr val="tx1"/>
                </a:solidFill>
              </a:rPr>
              <a:t>Konstruējam vienu plakni</a:t>
            </a:r>
            <a:r>
              <a:rPr lang="lv-LV" sz="1400">
                <a:solidFill>
                  <a:schemeClr val="tx1"/>
                </a:solidFill>
              </a:rPr>
              <a:t> </a:t>
            </a:r>
            <a:br>
              <a:rPr lang="lv-LV" sz="1400">
                <a:solidFill>
                  <a:schemeClr val="tx1"/>
                </a:solidFill>
              </a:rPr>
            </a:br>
            <a:r>
              <a:rPr lang="lv-LV" sz="2800">
                <a:solidFill>
                  <a:schemeClr val="tx1"/>
                </a:solidFill>
              </a:rPr>
              <a:t>Uz šīs plaknes atliekam punktu</a:t>
            </a:r>
            <a:r>
              <a:rPr lang="lv-LV" sz="1400">
                <a:solidFill>
                  <a:schemeClr val="tx1"/>
                </a:solidFill>
              </a:rPr>
              <a:t> </a:t>
            </a:r>
            <a:br>
              <a:rPr lang="lv-LV" sz="1400">
                <a:solidFill>
                  <a:schemeClr val="tx1"/>
                </a:solidFill>
              </a:rPr>
            </a:br>
            <a:r>
              <a:rPr lang="lv-LV" sz="2800">
                <a:solidFill>
                  <a:srgbClr val="7A0C04"/>
                </a:solidFill>
              </a:rPr>
              <a:t>Caur šo punktu novelkam plakni</a:t>
            </a:r>
          </a:p>
        </p:txBody>
      </p:sp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3421063" y="4135438"/>
            <a:ext cx="306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lv-LV" sz="6000" baseline="30000">
                <a:latin typeface="BaltTiffanyPlain"/>
              </a:rPr>
              <a:t>.</a:t>
            </a:r>
            <a:endParaRPr lang="lv-LV" sz="4800" baseline="30000">
              <a:latin typeface="BaltTiffanyPlain"/>
            </a:endParaRPr>
          </a:p>
        </p:txBody>
      </p:sp>
      <p:sp>
        <p:nvSpPr>
          <p:cNvPr id="56323" name="Line 4"/>
          <p:cNvSpPr>
            <a:spLocks noChangeShapeType="1"/>
          </p:cNvSpPr>
          <p:nvPr/>
        </p:nvSpPr>
        <p:spPr bwMode="auto">
          <a:xfrm flipH="1">
            <a:off x="2651125" y="4381500"/>
            <a:ext cx="146050" cy="417513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6324" name="Line 5"/>
          <p:cNvSpPr>
            <a:spLocks noChangeShapeType="1"/>
          </p:cNvSpPr>
          <p:nvPr/>
        </p:nvSpPr>
        <p:spPr bwMode="auto">
          <a:xfrm flipH="1">
            <a:off x="6346825" y="2706688"/>
            <a:ext cx="1038225" cy="2886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6325" name="Line 6"/>
          <p:cNvSpPr>
            <a:spLocks noChangeShapeType="1"/>
          </p:cNvSpPr>
          <p:nvPr/>
        </p:nvSpPr>
        <p:spPr bwMode="auto">
          <a:xfrm>
            <a:off x="3460750" y="2708275"/>
            <a:ext cx="3968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6326" name="Line 7"/>
          <p:cNvSpPr>
            <a:spLocks noChangeShapeType="1"/>
          </p:cNvSpPr>
          <p:nvPr/>
        </p:nvSpPr>
        <p:spPr bwMode="auto">
          <a:xfrm>
            <a:off x="2335213" y="5565775"/>
            <a:ext cx="4027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6327" name="Line 8"/>
          <p:cNvSpPr>
            <a:spLocks noChangeShapeType="1"/>
          </p:cNvSpPr>
          <p:nvPr/>
        </p:nvSpPr>
        <p:spPr bwMode="auto">
          <a:xfrm flipV="1">
            <a:off x="2206625" y="3890963"/>
            <a:ext cx="1311275" cy="90805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6328" name="Line 9"/>
          <p:cNvSpPr>
            <a:spLocks noChangeShapeType="1"/>
          </p:cNvSpPr>
          <p:nvPr/>
        </p:nvSpPr>
        <p:spPr bwMode="auto">
          <a:xfrm>
            <a:off x="2206625" y="4784725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6329" name="Line 10"/>
          <p:cNvSpPr>
            <a:spLocks noChangeShapeType="1"/>
          </p:cNvSpPr>
          <p:nvPr/>
        </p:nvSpPr>
        <p:spPr bwMode="auto">
          <a:xfrm flipV="1">
            <a:off x="6232525" y="3890963"/>
            <a:ext cx="1282700" cy="879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6330" name="Line 11"/>
          <p:cNvSpPr>
            <a:spLocks noChangeShapeType="1"/>
          </p:cNvSpPr>
          <p:nvPr/>
        </p:nvSpPr>
        <p:spPr bwMode="auto">
          <a:xfrm>
            <a:off x="3490913" y="3890963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6331" name="Line 12"/>
          <p:cNvSpPr>
            <a:spLocks noChangeShapeType="1"/>
          </p:cNvSpPr>
          <p:nvPr/>
        </p:nvSpPr>
        <p:spPr bwMode="auto">
          <a:xfrm flipH="1">
            <a:off x="2811463" y="2692400"/>
            <a:ext cx="649287" cy="1674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6332" name="Line 13"/>
          <p:cNvSpPr>
            <a:spLocks noChangeShapeType="1"/>
          </p:cNvSpPr>
          <p:nvPr/>
        </p:nvSpPr>
        <p:spPr bwMode="auto">
          <a:xfrm flipH="1">
            <a:off x="2363788" y="4813300"/>
            <a:ext cx="288925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6333" name="Line 14"/>
          <p:cNvSpPr>
            <a:spLocks noChangeShapeType="1"/>
          </p:cNvSpPr>
          <p:nvPr/>
        </p:nvSpPr>
        <p:spPr bwMode="auto">
          <a:xfrm>
            <a:off x="7010400" y="3890963"/>
            <a:ext cx="476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6334" name="Line 15"/>
          <p:cNvSpPr>
            <a:spLocks noChangeShapeType="1"/>
          </p:cNvSpPr>
          <p:nvPr/>
        </p:nvSpPr>
        <p:spPr bwMode="auto">
          <a:xfrm flipV="1">
            <a:off x="2263775" y="4410075"/>
            <a:ext cx="519113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56335" name="Picture 16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233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chemeClr val="tx1"/>
                </a:solidFill>
              </a:rPr>
              <a:t>Konstruējam vienu plakni</a:t>
            </a:r>
            <a:r>
              <a:rPr lang="lv-LV" sz="1400">
                <a:solidFill>
                  <a:schemeClr val="tx1"/>
                </a:solidFill>
              </a:rPr>
              <a:t> </a:t>
            </a:r>
            <a:br>
              <a:rPr lang="lv-LV" sz="1400">
                <a:solidFill>
                  <a:schemeClr val="tx1"/>
                </a:solidFill>
              </a:rPr>
            </a:br>
            <a:r>
              <a:rPr lang="lv-LV" sz="2800">
                <a:solidFill>
                  <a:schemeClr val="tx1"/>
                </a:solidFill>
              </a:rPr>
              <a:t>Uz šīs plaknes atliekam punktu</a:t>
            </a:r>
            <a:r>
              <a:rPr lang="lv-LV" sz="1400">
                <a:solidFill>
                  <a:schemeClr val="tx1"/>
                </a:solidFill>
              </a:rPr>
              <a:t> </a:t>
            </a:r>
            <a:br>
              <a:rPr lang="lv-LV" sz="1400">
                <a:solidFill>
                  <a:schemeClr val="tx1"/>
                </a:solidFill>
              </a:rPr>
            </a:br>
            <a:r>
              <a:rPr lang="lv-LV" sz="2800">
                <a:solidFill>
                  <a:schemeClr val="tx1"/>
                </a:solidFill>
              </a:rPr>
              <a:t>Caur šo punktu novelkam plakni</a:t>
            </a:r>
            <a:r>
              <a:rPr lang="lv-LV" sz="1400">
                <a:solidFill>
                  <a:schemeClr val="tx1"/>
                </a:solidFill>
              </a:rPr>
              <a:t> </a:t>
            </a:r>
            <a:br>
              <a:rPr lang="lv-LV" sz="1400">
                <a:solidFill>
                  <a:schemeClr val="tx1"/>
                </a:solidFill>
              </a:rPr>
            </a:br>
            <a:r>
              <a:rPr lang="lv-LV" sz="2800">
                <a:solidFill>
                  <a:srgbClr val="7A0C04"/>
                </a:solidFill>
              </a:rPr>
              <a:t>Var novilkt taisni</a:t>
            </a:r>
          </a:p>
        </p:txBody>
      </p:sp>
      <p:sp>
        <p:nvSpPr>
          <p:cNvPr id="57346" name="Line 3"/>
          <p:cNvSpPr>
            <a:spLocks noChangeShapeType="1"/>
          </p:cNvSpPr>
          <p:nvPr/>
        </p:nvSpPr>
        <p:spPr bwMode="auto">
          <a:xfrm flipV="1">
            <a:off x="2771775" y="4408488"/>
            <a:ext cx="4037013" cy="4762"/>
          </a:xfrm>
          <a:prstGeom prst="line">
            <a:avLst/>
          </a:prstGeom>
          <a:noFill/>
          <a:ln w="25400">
            <a:solidFill>
              <a:srgbClr val="7A0C04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3421063" y="4135438"/>
            <a:ext cx="306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lv-LV" sz="6000" baseline="30000">
                <a:latin typeface="BaltTiffanyPlain"/>
              </a:rPr>
              <a:t>.</a:t>
            </a:r>
            <a:endParaRPr lang="lv-LV" sz="4800" baseline="30000">
              <a:latin typeface="BaltTiffanyPlain"/>
            </a:endParaRPr>
          </a:p>
        </p:txBody>
      </p:sp>
      <p:sp>
        <p:nvSpPr>
          <p:cNvPr id="57348" name="Line 5"/>
          <p:cNvSpPr>
            <a:spLocks noChangeShapeType="1"/>
          </p:cNvSpPr>
          <p:nvPr/>
        </p:nvSpPr>
        <p:spPr bwMode="auto">
          <a:xfrm flipH="1">
            <a:off x="2651125" y="4381500"/>
            <a:ext cx="146050" cy="417513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7349" name="Line 6"/>
          <p:cNvSpPr>
            <a:spLocks noChangeShapeType="1"/>
          </p:cNvSpPr>
          <p:nvPr/>
        </p:nvSpPr>
        <p:spPr bwMode="auto">
          <a:xfrm flipH="1">
            <a:off x="6346825" y="2706688"/>
            <a:ext cx="1038225" cy="2886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7350" name="Line 7"/>
          <p:cNvSpPr>
            <a:spLocks noChangeShapeType="1"/>
          </p:cNvSpPr>
          <p:nvPr/>
        </p:nvSpPr>
        <p:spPr bwMode="auto">
          <a:xfrm>
            <a:off x="3460750" y="2708275"/>
            <a:ext cx="3968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7351" name="Line 8"/>
          <p:cNvSpPr>
            <a:spLocks noChangeShapeType="1"/>
          </p:cNvSpPr>
          <p:nvPr/>
        </p:nvSpPr>
        <p:spPr bwMode="auto">
          <a:xfrm>
            <a:off x="2335213" y="5565775"/>
            <a:ext cx="4027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7352" name="Line 9"/>
          <p:cNvSpPr>
            <a:spLocks noChangeShapeType="1"/>
          </p:cNvSpPr>
          <p:nvPr/>
        </p:nvSpPr>
        <p:spPr bwMode="auto">
          <a:xfrm flipV="1">
            <a:off x="2206625" y="3890963"/>
            <a:ext cx="1311275" cy="90805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7353" name="Line 10"/>
          <p:cNvSpPr>
            <a:spLocks noChangeShapeType="1"/>
          </p:cNvSpPr>
          <p:nvPr/>
        </p:nvSpPr>
        <p:spPr bwMode="auto">
          <a:xfrm>
            <a:off x="2206625" y="4784725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7354" name="Line 11"/>
          <p:cNvSpPr>
            <a:spLocks noChangeShapeType="1"/>
          </p:cNvSpPr>
          <p:nvPr/>
        </p:nvSpPr>
        <p:spPr bwMode="auto">
          <a:xfrm flipV="1">
            <a:off x="6232525" y="3890963"/>
            <a:ext cx="1282700" cy="879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7355" name="Line 12"/>
          <p:cNvSpPr>
            <a:spLocks noChangeShapeType="1"/>
          </p:cNvSpPr>
          <p:nvPr/>
        </p:nvSpPr>
        <p:spPr bwMode="auto">
          <a:xfrm>
            <a:off x="3490913" y="3890963"/>
            <a:ext cx="40100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7356" name="Line 13"/>
          <p:cNvSpPr>
            <a:spLocks noChangeShapeType="1"/>
          </p:cNvSpPr>
          <p:nvPr/>
        </p:nvSpPr>
        <p:spPr bwMode="auto">
          <a:xfrm flipH="1">
            <a:off x="2811463" y="2692400"/>
            <a:ext cx="649287" cy="1674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7357" name="Line 14"/>
          <p:cNvSpPr>
            <a:spLocks noChangeShapeType="1"/>
          </p:cNvSpPr>
          <p:nvPr/>
        </p:nvSpPr>
        <p:spPr bwMode="auto">
          <a:xfrm flipH="1">
            <a:off x="2363788" y="4813300"/>
            <a:ext cx="288925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7358" name="Line 15"/>
          <p:cNvSpPr>
            <a:spLocks noChangeShapeType="1"/>
          </p:cNvSpPr>
          <p:nvPr/>
        </p:nvSpPr>
        <p:spPr bwMode="auto">
          <a:xfrm>
            <a:off x="7010400" y="3890963"/>
            <a:ext cx="476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7359" name="Line 16"/>
          <p:cNvSpPr>
            <a:spLocks noChangeShapeType="1"/>
          </p:cNvSpPr>
          <p:nvPr/>
        </p:nvSpPr>
        <p:spPr bwMode="auto">
          <a:xfrm flipV="1">
            <a:off x="2263775" y="4410075"/>
            <a:ext cx="519113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57360" name="Picture 17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233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Dažu figūru attēlošana </a:t>
            </a: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Taisna trijstūra piramīda</a:t>
            </a:r>
            <a:endParaRPr lang="en-US"/>
          </a:p>
        </p:txBody>
      </p:sp>
      <p:pic>
        <p:nvPicPr>
          <p:cNvPr id="58371" name="Picture 6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Line 2"/>
          <p:cNvSpPr>
            <a:spLocks noChangeShapeType="1"/>
          </p:cNvSpPr>
          <p:nvPr/>
        </p:nvSpPr>
        <p:spPr bwMode="auto">
          <a:xfrm flipV="1">
            <a:off x="5041900" y="4330700"/>
            <a:ext cx="584200" cy="13970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9394" name="Line 3"/>
          <p:cNvSpPr>
            <a:spLocks noChangeShapeType="1"/>
          </p:cNvSpPr>
          <p:nvPr/>
        </p:nvSpPr>
        <p:spPr bwMode="auto">
          <a:xfrm flipV="1">
            <a:off x="1384300" y="4330700"/>
            <a:ext cx="4241800" cy="13970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9395" name="Line 4"/>
          <p:cNvSpPr>
            <a:spLocks noChangeShapeType="1"/>
          </p:cNvSpPr>
          <p:nvPr/>
        </p:nvSpPr>
        <p:spPr bwMode="auto">
          <a:xfrm>
            <a:off x="1384300" y="5715000"/>
            <a:ext cx="3632200" cy="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3946525" y="8223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9397" name="Rectangle 6"/>
          <p:cNvSpPr>
            <a:spLocks noChangeArrowheads="1"/>
          </p:cNvSpPr>
          <p:nvPr/>
        </p:nvSpPr>
        <p:spPr bwMode="auto">
          <a:xfrm>
            <a:off x="5624513" y="41005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59398" name="Rectangle 7"/>
          <p:cNvSpPr>
            <a:spLocks noChangeArrowheads="1"/>
          </p:cNvSpPr>
          <p:nvPr/>
        </p:nvSpPr>
        <p:spPr bwMode="auto">
          <a:xfrm>
            <a:off x="5394325" y="47847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9399" name="Rectangle 8"/>
          <p:cNvSpPr>
            <a:spLocks noChangeArrowheads="1"/>
          </p:cNvSpPr>
          <p:nvPr/>
        </p:nvSpPr>
        <p:spPr bwMode="auto">
          <a:xfrm>
            <a:off x="5091113" y="56245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59400" name="Rectangle 9"/>
          <p:cNvSpPr>
            <a:spLocks noChangeArrowheads="1"/>
          </p:cNvSpPr>
          <p:nvPr/>
        </p:nvSpPr>
        <p:spPr bwMode="auto">
          <a:xfrm>
            <a:off x="3260725" y="5775325"/>
            <a:ext cx="3698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9401" name="Rectangle 10"/>
          <p:cNvSpPr>
            <a:spLocks noChangeArrowheads="1"/>
          </p:cNvSpPr>
          <p:nvPr/>
        </p:nvSpPr>
        <p:spPr bwMode="auto">
          <a:xfrm>
            <a:off x="3184525" y="5699125"/>
            <a:ext cx="3698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9402" name="Rectangle 11"/>
          <p:cNvSpPr>
            <a:spLocks noChangeArrowheads="1"/>
          </p:cNvSpPr>
          <p:nvPr/>
        </p:nvSpPr>
        <p:spPr bwMode="auto">
          <a:xfrm>
            <a:off x="1203325" y="55467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9403" name="Rectangle 12"/>
          <p:cNvSpPr>
            <a:spLocks noChangeArrowheads="1"/>
          </p:cNvSpPr>
          <p:nvPr/>
        </p:nvSpPr>
        <p:spPr bwMode="auto">
          <a:xfrm>
            <a:off x="1128713" y="5548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59404" name="Rectangle 13"/>
          <p:cNvSpPr>
            <a:spLocks noChangeArrowheads="1"/>
          </p:cNvSpPr>
          <p:nvPr/>
        </p:nvSpPr>
        <p:spPr bwMode="auto">
          <a:xfrm>
            <a:off x="3413125" y="45561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9405" name="Rectangle 14"/>
          <p:cNvSpPr>
            <a:spLocks noChangeArrowheads="1"/>
          </p:cNvSpPr>
          <p:nvPr/>
        </p:nvSpPr>
        <p:spPr bwMode="auto">
          <a:xfrm>
            <a:off x="3946525" y="52419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59406" name="Rectangle 15"/>
          <p:cNvSpPr>
            <a:spLocks noChangeArrowheads="1"/>
          </p:cNvSpPr>
          <p:nvPr/>
        </p:nvSpPr>
        <p:spPr bwMode="auto">
          <a:xfrm>
            <a:off x="5165725" y="1127125"/>
            <a:ext cx="34258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59407" name="Picture 16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Line 2"/>
          <p:cNvSpPr>
            <a:spLocks noChangeShapeType="1"/>
          </p:cNvSpPr>
          <p:nvPr/>
        </p:nvSpPr>
        <p:spPr bwMode="auto">
          <a:xfrm flipV="1">
            <a:off x="5041900" y="4330700"/>
            <a:ext cx="5842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0418" name="Line 3"/>
          <p:cNvSpPr>
            <a:spLocks noChangeShapeType="1"/>
          </p:cNvSpPr>
          <p:nvPr/>
        </p:nvSpPr>
        <p:spPr bwMode="auto">
          <a:xfrm flipH="1">
            <a:off x="3187700" y="4332288"/>
            <a:ext cx="2439988" cy="1370012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0419" name="Line 4"/>
          <p:cNvSpPr>
            <a:spLocks noChangeShapeType="1"/>
          </p:cNvSpPr>
          <p:nvPr/>
        </p:nvSpPr>
        <p:spPr bwMode="auto">
          <a:xfrm flipV="1">
            <a:off x="1384300" y="4330700"/>
            <a:ext cx="42418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0420" name="Line 5"/>
          <p:cNvSpPr>
            <a:spLocks noChangeShapeType="1"/>
          </p:cNvSpPr>
          <p:nvPr/>
        </p:nvSpPr>
        <p:spPr bwMode="auto">
          <a:xfrm flipV="1">
            <a:off x="1460500" y="5016500"/>
            <a:ext cx="3860800" cy="7112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0421" name="Line 6"/>
          <p:cNvSpPr>
            <a:spLocks noChangeShapeType="1"/>
          </p:cNvSpPr>
          <p:nvPr/>
        </p:nvSpPr>
        <p:spPr bwMode="auto">
          <a:xfrm>
            <a:off x="1384300" y="5715000"/>
            <a:ext cx="363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0422" name="Line 7"/>
          <p:cNvSpPr>
            <a:spLocks noChangeShapeType="1"/>
          </p:cNvSpPr>
          <p:nvPr/>
        </p:nvSpPr>
        <p:spPr bwMode="auto">
          <a:xfrm flipH="1" flipV="1">
            <a:off x="3568700" y="5016500"/>
            <a:ext cx="1473200" cy="7112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3946525" y="8223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0424" name="Rectangle 9"/>
          <p:cNvSpPr>
            <a:spLocks noChangeArrowheads="1"/>
          </p:cNvSpPr>
          <p:nvPr/>
        </p:nvSpPr>
        <p:spPr bwMode="auto">
          <a:xfrm>
            <a:off x="5624513" y="41005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5395913" y="47863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G</a:t>
            </a:r>
          </a:p>
        </p:txBody>
      </p:sp>
      <p:sp>
        <p:nvSpPr>
          <p:cNvPr id="60426" name="Rectangle 11"/>
          <p:cNvSpPr>
            <a:spLocks noChangeArrowheads="1"/>
          </p:cNvSpPr>
          <p:nvPr/>
        </p:nvSpPr>
        <p:spPr bwMode="auto">
          <a:xfrm>
            <a:off x="5091113" y="56245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60427" name="Rectangle 12"/>
          <p:cNvSpPr>
            <a:spLocks noChangeArrowheads="1"/>
          </p:cNvSpPr>
          <p:nvPr/>
        </p:nvSpPr>
        <p:spPr bwMode="auto">
          <a:xfrm>
            <a:off x="3260725" y="5775325"/>
            <a:ext cx="3698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0428" name="Rectangle 13"/>
          <p:cNvSpPr>
            <a:spLocks noChangeArrowheads="1"/>
          </p:cNvSpPr>
          <p:nvPr/>
        </p:nvSpPr>
        <p:spPr bwMode="auto">
          <a:xfrm>
            <a:off x="3186113" y="5700713"/>
            <a:ext cx="352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E</a:t>
            </a:r>
          </a:p>
        </p:txBody>
      </p:sp>
      <p:sp>
        <p:nvSpPr>
          <p:cNvPr id="60429" name="Rectangle 14"/>
          <p:cNvSpPr>
            <a:spLocks noChangeArrowheads="1"/>
          </p:cNvSpPr>
          <p:nvPr/>
        </p:nvSpPr>
        <p:spPr bwMode="auto">
          <a:xfrm>
            <a:off x="1203325" y="55467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0430" name="Rectangle 15"/>
          <p:cNvSpPr>
            <a:spLocks noChangeArrowheads="1"/>
          </p:cNvSpPr>
          <p:nvPr/>
        </p:nvSpPr>
        <p:spPr bwMode="auto">
          <a:xfrm>
            <a:off x="1128713" y="5548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60431" name="Rectangle 16"/>
          <p:cNvSpPr>
            <a:spLocks noChangeArrowheads="1"/>
          </p:cNvSpPr>
          <p:nvPr/>
        </p:nvSpPr>
        <p:spPr bwMode="auto">
          <a:xfrm>
            <a:off x="3414713" y="4557713"/>
            <a:ext cx="339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F</a:t>
            </a:r>
          </a:p>
        </p:txBody>
      </p:sp>
      <p:sp>
        <p:nvSpPr>
          <p:cNvPr id="60432" name="Rectangle 17"/>
          <p:cNvSpPr>
            <a:spLocks noChangeArrowheads="1"/>
          </p:cNvSpPr>
          <p:nvPr/>
        </p:nvSpPr>
        <p:spPr bwMode="auto">
          <a:xfrm>
            <a:off x="3946525" y="52419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0433" name="Rectangle 18"/>
          <p:cNvSpPr>
            <a:spLocks noChangeArrowheads="1"/>
          </p:cNvSpPr>
          <p:nvPr/>
        </p:nvSpPr>
        <p:spPr bwMode="auto">
          <a:xfrm>
            <a:off x="5165725" y="1127125"/>
            <a:ext cx="34258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60434" name="Picture 19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Line 2"/>
          <p:cNvSpPr>
            <a:spLocks noChangeShapeType="1"/>
          </p:cNvSpPr>
          <p:nvPr/>
        </p:nvSpPr>
        <p:spPr bwMode="auto">
          <a:xfrm flipV="1">
            <a:off x="5041900" y="4330700"/>
            <a:ext cx="5842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1442" name="Line 3"/>
          <p:cNvSpPr>
            <a:spLocks noChangeShapeType="1"/>
          </p:cNvSpPr>
          <p:nvPr/>
        </p:nvSpPr>
        <p:spPr bwMode="auto">
          <a:xfrm flipH="1">
            <a:off x="3187700" y="4332288"/>
            <a:ext cx="2441575" cy="1370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1443" name="Line 4"/>
          <p:cNvSpPr>
            <a:spLocks noChangeShapeType="1"/>
          </p:cNvSpPr>
          <p:nvPr/>
        </p:nvSpPr>
        <p:spPr bwMode="auto">
          <a:xfrm flipV="1">
            <a:off x="1384300" y="4330700"/>
            <a:ext cx="42418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1444" name="Line 5"/>
          <p:cNvSpPr>
            <a:spLocks noChangeShapeType="1"/>
          </p:cNvSpPr>
          <p:nvPr/>
        </p:nvSpPr>
        <p:spPr bwMode="auto">
          <a:xfrm flipV="1">
            <a:off x="1460500" y="5016500"/>
            <a:ext cx="3860800" cy="71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1445" name="Line 6"/>
          <p:cNvSpPr>
            <a:spLocks noChangeShapeType="1"/>
          </p:cNvSpPr>
          <p:nvPr/>
        </p:nvSpPr>
        <p:spPr bwMode="auto">
          <a:xfrm>
            <a:off x="1384300" y="5715000"/>
            <a:ext cx="363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1446" name="Line 7"/>
          <p:cNvSpPr>
            <a:spLocks noChangeShapeType="1"/>
          </p:cNvSpPr>
          <p:nvPr/>
        </p:nvSpPr>
        <p:spPr bwMode="auto">
          <a:xfrm flipH="1" flipV="1">
            <a:off x="3568700" y="5016500"/>
            <a:ext cx="1473200" cy="71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1447" name="Rectangle 8"/>
          <p:cNvSpPr>
            <a:spLocks noChangeArrowheads="1"/>
          </p:cNvSpPr>
          <p:nvPr/>
        </p:nvSpPr>
        <p:spPr bwMode="auto">
          <a:xfrm>
            <a:off x="3946525" y="8223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1448" name="Rectangle 9"/>
          <p:cNvSpPr>
            <a:spLocks noChangeArrowheads="1"/>
          </p:cNvSpPr>
          <p:nvPr/>
        </p:nvSpPr>
        <p:spPr bwMode="auto">
          <a:xfrm>
            <a:off x="5624513" y="41005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61449" name="Rectangle 10"/>
          <p:cNvSpPr>
            <a:spLocks noChangeArrowheads="1"/>
          </p:cNvSpPr>
          <p:nvPr/>
        </p:nvSpPr>
        <p:spPr bwMode="auto">
          <a:xfrm>
            <a:off x="5395913" y="47863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G</a:t>
            </a:r>
          </a:p>
        </p:txBody>
      </p:sp>
      <p:sp>
        <p:nvSpPr>
          <p:cNvPr id="61450" name="Rectangle 11"/>
          <p:cNvSpPr>
            <a:spLocks noChangeArrowheads="1"/>
          </p:cNvSpPr>
          <p:nvPr/>
        </p:nvSpPr>
        <p:spPr bwMode="auto">
          <a:xfrm>
            <a:off x="5091113" y="56245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61451" name="Rectangle 12"/>
          <p:cNvSpPr>
            <a:spLocks noChangeArrowheads="1"/>
          </p:cNvSpPr>
          <p:nvPr/>
        </p:nvSpPr>
        <p:spPr bwMode="auto">
          <a:xfrm>
            <a:off x="3260725" y="5775325"/>
            <a:ext cx="3698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1452" name="Rectangle 13"/>
          <p:cNvSpPr>
            <a:spLocks noChangeArrowheads="1"/>
          </p:cNvSpPr>
          <p:nvPr/>
        </p:nvSpPr>
        <p:spPr bwMode="auto">
          <a:xfrm>
            <a:off x="3186113" y="5700713"/>
            <a:ext cx="352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E</a:t>
            </a:r>
          </a:p>
        </p:txBody>
      </p:sp>
      <p:sp>
        <p:nvSpPr>
          <p:cNvPr id="61453" name="Rectangle 14"/>
          <p:cNvSpPr>
            <a:spLocks noChangeArrowheads="1"/>
          </p:cNvSpPr>
          <p:nvPr/>
        </p:nvSpPr>
        <p:spPr bwMode="auto">
          <a:xfrm>
            <a:off x="1203325" y="55467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1454" name="Rectangle 15"/>
          <p:cNvSpPr>
            <a:spLocks noChangeArrowheads="1"/>
          </p:cNvSpPr>
          <p:nvPr/>
        </p:nvSpPr>
        <p:spPr bwMode="auto">
          <a:xfrm>
            <a:off x="1128713" y="5548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61455" name="Rectangle 16"/>
          <p:cNvSpPr>
            <a:spLocks noChangeArrowheads="1"/>
          </p:cNvSpPr>
          <p:nvPr/>
        </p:nvSpPr>
        <p:spPr bwMode="auto">
          <a:xfrm>
            <a:off x="3414713" y="4557713"/>
            <a:ext cx="339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F</a:t>
            </a:r>
          </a:p>
        </p:txBody>
      </p:sp>
      <p:sp>
        <p:nvSpPr>
          <p:cNvPr id="61456" name="Rectangle 17"/>
          <p:cNvSpPr>
            <a:spLocks noChangeArrowheads="1"/>
          </p:cNvSpPr>
          <p:nvPr/>
        </p:nvSpPr>
        <p:spPr bwMode="auto">
          <a:xfrm>
            <a:off x="3948113" y="5243513"/>
            <a:ext cx="4175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solidFill>
                  <a:srgbClr val="7A0C04"/>
                </a:solidFill>
                <a:latin typeface="RimTimes"/>
              </a:rPr>
              <a:t>O</a:t>
            </a:r>
          </a:p>
        </p:txBody>
      </p:sp>
      <p:sp>
        <p:nvSpPr>
          <p:cNvPr id="61457" name="Rectangle 18"/>
          <p:cNvSpPr>
            <a:spLocks noChangeArrowheads="1"/>
          </p:cNvSpPr>
          <p:nvPr/>
        </p:nvSpPr>
        <p:spPr bwMode="auto">
          <a:xfrm>
            <a:off x="5165725" y="1127125"/>
            <a:ext cx="34258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61458" name="Picture 19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Line 2"/>
          <p:cNvSpPr>
            <a:spLocks noChangeShapeType="1"/>
          </p:cNvSpPr>
          <p:nvPr/>
        </p:nvSpPr>
        <p:spPr bwMode="auto">
          <a:xfrm flipV="1">
            <a:off x="5041900" y="4330700"/>
            <a:ext cx="5842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2466" name="Line 3"/>
          <p:cNvSpPr>
            <a:spLocks noChangeShapeType="1"/>
          </p:cNvSpPr>
          <p:nvPr/>
        </p:nvSpPr>
        <p:spPr bwMode="auto">
          <a:xfrm flipH="1">
            <a:off x="3187700" y="4341813"/>
            <a:ext cx="2452688" cy="1360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2467" name="Line 4"/>
          <p:cNvSpPr>
            <a:spLocks noChangeShapeType="1"/>
          </p:cNvSpPr>
          <p:nvPr/>
        </p:nvSpPr>
        <p:spPr bwMode="auto">
          <a:xfrm flipV="1">
            <a:off x="1384300" y="4330700"/>
            <a:ext cx="42418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2468" name="Line 5"/>
          <p:cNvSpPr>
            <a:spLocks noChangeShapeType="1"/>
          </p:cNvSpPr>
          <p:nvPr/>
        </p:nvSpPr>
        <p:spPr bwMode="auto">
          <a:xfrm flipV="1">
            <a:off x="1460500" y="5016500"/>
            <a:ext cx="3860800" cy="71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2469" name="Line 6"/>
          <p:cNvSpPr>
            <a:spLocks noChangeShapeType="1"/>
          </p:cNvSpPr>
          <p:nvPr/>
        </p:nvSpPr>
        <p:spPr bwMode="auto">
          <a:xfrm>
            <a:off x="1384300" y="5715000"/>
            <a:ext cx="363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2470" name="Line 7"/>
          <p:cNvSpPr>
            <a:spLocks noChangeShapeType="1"/>
          </p:cNvSpPr>
          <p:nvPr/>
        </p:nvSpPr>
        <p:spPr bwMode="auto">
          <a:xfrm flipH="1" flipV="1">
            <a:off x="3568700" y="5016500"/>
            <a:ext cx="1473200" cy="71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2471" name="Line 8"/>
          <p:cNvSpPr>
            <a:spLocks noChangeShapeType="1"/>
          </p:cNvSpPr>
          <p:nvPr/>
        </p:nvSpPr>
        <p:spPr bwMode="auto">
          <a:xfrm flipV="1">
            <a:off x="4038600" y="1358900"/>
            <a:ext cx="0" cy="39116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2472" name="Rectangle 9"/>
          <p:cNvSpPr>
            <a:spLocks noChangeArrowheads="1"/>
          </p:cNvSpPr>
          <p:nvPr/>
        </p:nvSpPr>
        <p:spPr bwMode="auto">
          <a:xfrm>
            <a:off x="3948113" y="8239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</a:t>
            </a:r>
          </a:p>
        </p:txBody>
      </p:sp>
      <p:sp>
        <p:nvSpPr>
          <p:cNvPr id="62473" name="Rectangle 10"/>
          <p:cNvSpPr>
            <a:spLocks noChangeArrowheads="1"/>
          </p:cNvSpPr>
          <p:nvPr/>
        </p:nvSpPr>
        <p:spPr bwMode="auto">
          <a:xfrm>
            <a:off x="5624513" y="41005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62474" name="Rectangle 11"/>
          <p:cNvSpPr>
            <a:spLocks noChangeArrowheads="1"/>
          </p:cNvSpPr>
          <p:nvPr/>
        </p:nvSpPr>
        <p:spPr bwMode="auto">
          <a:xfrm>
            <a:off x="5395913" y="47863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G</a:t>
            </a:r>
          </a:p>
        </p:txBody>
      </p:sp>
      <p:sp>
        <p:nvSpPr>
          <p:cNvPr id="62475" name="Rectangle 12"/>
          <p:cNvSpPr>
            <a:spLocks noChangeArrowheads="1"/>
          </p:cNvSpPr>
          <p:nvPr/>
        </p:nvSpPr>
        <p:spPr bwMode="auto">
          <a:xfrm>
            <a:off x="5091113" y="56245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62476" name="Rectangle 13"/>
          <p:cNvSpPr>
            <a:spLocks noChangeArrowheads="1"/>
          </p:cNvSpPr>
          <p:nvPr/>
        </p:nvSpPr>
        <p:spPr bwMode="auto">
          <a:xfrm>
            <a:off x="3260725" y="5775325"/>
            <a:ext cx="3698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2477" name="Rectangle 14"/>
          <p:cNvSpPr>
            <a:spLocks noChangeArrowheads="1"/>
          </p:cNvSpPr>
          <p:nvPr/>
        </p:nvSpPr>
        <p:spPr bwMode="auto">
          <a:xfrm>
            <a:off x="3186113" y="5700713"/>
            <a:ext cx="352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E</a:t>
            </a:r>
          </a:p>
        </p:txBody>
      </p:sp>
      <p:sp>
        <p:nvSpPr>
          <p:cNvPr id="62478" name="Rectangle 15"/>
          <p:cNvSpPr>
            <a:spLocks noChangeArrowheads="1"/>
          </p:cNvSpPr>
          <p:nvPr/>
        </p:nvSpPr>
        <p:spPr bwMode="auto">
          <a:xfrm>
            <a:off x="1203325" y="55467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2479" name="Rectangle 16"/>
          <p:cNvSpPr>
            <a:spLocks noChangeArrowheads="1"/>
          </p:cNvSpPr>
          <p:nvPr/>
        </p:nvSpPr>
        <p:spPr bwMode="auto">
          <a:xfrm>
            <a:off x="1128713" y="5548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62480" name="Rectangle 17"/>
          <p:cNvSpPr>
            <a:spLocks noChangeArrowheads="1"/>
          </p:cNvSpPr>
          <p:nvPr/>
        </p:nvSpPr>
        <p:spPr bwMode="auto">
          <a:xfrm>
            <a:off x="3414713" y="4557713"/>
            <a:ext cx="339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F</a:t>
            </a:r>
          </a:p>
        </p:txBody>
      </p:sp>
      <p:sp>
        <p:nvSpPr>
          <p:cNvPr id="62481" name="Rectangle 18"/>
          <p:cNvSpPr>
            <a:spLocks noChangeArrowheads="1"/>
          </p:cNvSpPr>
          <p:nvPr/>
        </p:nvSpPr>
        <p:spPr bwMode="auto">
          <a:xfrm>
            <a:off x="3948113" y="5243513"/>
            <a:ext cx="396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O</a:t>
            </a:r>
          </a:p>
        </p:txBody>
      </p:sp>
      <p:sp>
        <p:nvSpPr>
          <p:cNvPr id="62482" name="Rectangle 19"/>
          <p:cNvSpPr>
            <a:spLocks noChangeArrowheads="1"/>
          </p:cNvSpPr>
          <p:nvPr/>
        </p:nvSpPr>
        <p:spPr bwMode="auto">
          <a:xfrm>
            <a:off x="5165725" y="1127125"/>
            <a:ext cx="34258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62483" name="Picture 20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Line 2"/>
          <p:cNvSpPr>
            <a:spLocks noChangeShapeType="1"/>
          </p:cNvSpPr>
          <p:nvPr/>
        </p:nvSpPr>
        <p:spPr bwMode="auto">
          <a:xfrm flipV="1">
            <a:off x="5041900" y="4330700"/>
            <a:ext cx="5842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3490" name="Line 3"/>
          <p:cNvSpPr>
            <a:spLocks noChangeShapeType="1"/>
          </p:cNvSpPr>
          <p:nvPr/>
        </p:nvSpPr>
        <p:spPr bwMode="auto">
          <a:xfrm flipH="1">
            <a:off x="3194050" y="4349750"/>
            <a:ext cx="2451100" cy="13589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3491" name="Line 4"/>
          <p:cNvSpPr>
            <a:spLocks noChangeShapeType="1"/>
          </p:cNvSpPr>
          <p:nvPr/>
        </p:nvSpPr>
        <p:spPr bwMode="auto">
          <a:xfrm flipV="1">
            <a:off x="1377950" y="4337050"/>
            <a:ext cx="4254500" cy="13843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3492" name="Line 5"/>
          <p:cNvSpPr>
            <a:spLocks noChangeShapeType="1"/>
          </p:cNvSpPr>
          <p:nvPr/>
        </p:nvSpPr>
        <p:spPr bwMode="auto">
          <a:xfrm flipV="1">
            <a:off x="1454150" y="5022850"/>
            <a:ext cx="3873500" cy="6985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3493" name="Line 6"/>
          <p:cNvSpPr>
            <a:spLocks noChangeShapeType="1"/>
          </p:cNvSpPr>
          <p:nvPr/>
        </p:nvSpPr>
        <p:spPr bwMode="auto">
          <a:xfrm>
            <a:off x="1384300" y="5715000"/>
            <a:ext cx="363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3494" name="Line 7"/>
          <p:cNvSpPr>
            <a:spLocks noChangeShapeType="1"/>
          </p:cNvSpPr>
          <p:nvPr/>
        </p:nvSpPr>
        <p:spPr bwMode="auto">
          <a:xfrm flipH="1" flipV="1">
            <a:off x="3575050" y="5022850"/>
            <a:ext cx="1460500" cy="6985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3495" name="Line 8"/>
          <p:cNvSpPr>
            <a:spLocks noChangeShapeType="1"/>
          </p:cNvSpPr>
          <p:nvPr/>
        </p:nvSpPr>
        <p:spPr bwMode="auto">
          <a:xfrm flipV="1">
            <a:off x="4038600" y="1365250"/>
            <a:ext cx="0" cy="38989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3496" name="Line 9"/>
          <p:cNvSpPr>
            <a:spLocks noChangeShapeType="1"/>
          </p:cNvSpPr>
          <p:nvPr/>
        </p:nvSpPr>
        <p:spPr bwMode="auto">
          <a:xfrm>
            <a:off x="4051300" y="1384300"/>
            <a:ext cx="1574800" cy="29464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3497" name="Line 10"/>
          <p:cNvSpPr>
            <a:spLocks noChangeShapeType="1"/>
          </p:cNvSpPr>
          <p:nvPr/>
        </p:nvSpPr>
        <p:spPr bwMode="auto">
          <a:xfrm flipH="1">
            <a:off x="1358900" y="1384300"/>
            <a:ext cx="2692400" cy="43180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>
            <a:off x="4051300" y="1384300"/>
            <a:ext cx="989013" cy="43180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3499" name="Rectangle 12"/>
          <p:cNvSpPr>
            <a:spLocks noChangeArrowheads="1"/>
          </p:cNvSpPr>
          <p:nvPr/>
        </p:nvSpPr>
        <p:spPr bwMode="auto">
          <a:xfrm>
            <a:off x="3948113" y="8239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</a:t>
            </a:r>
          </a:p>
        </p:txBody>
      </p:sp>
      <p:sp>
        <p:nvSpPr>
          <p:cNvPr id="63500" name="Rectangle 13"/>
          <p:cNvSpPr>
            <a:spLocks noChangeArrowheads="1"/>
          </p:cNvSpPr>
          <p:nvPr/>
        </p:nvSpPr>
        <p:spPr bwMode="auto">
          <a:xfrm>
            <a:off x="5624513" y="41005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63501" name="Rectangle 14"/>
          <p:cNvSpPr>
            <a:spLocks noChangeArrowheads="1"/>
          </p:cNvSpPr>
          <p:nvPr/>
        </p:nvSpPr>
        <p:spPr bwMode="auto">
          <a:xfrm>
            <a:off x="5395913" y="47863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G</a:t>
            </a:r>
          </a:p>
        </p:txBody>
      </p:sp>
      <p:sp>
        <p:nvSpPr>
          <p:cNvPr id="63502" name="Rectangle 15"/>
          <p:cNvSpPr>
            <a:spLocks noChangeArrowheads="1"/>
          </p:cNvSpPr>
          <p:nvPr/>
        </p:nvSpPr>
        <p:spPr bwMode="auto">
          <a:xfrm>
            <a:off x="5091113" y="56245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63503" name="Rectangle 16"/>
          <p:cNvSpPr>
            <a:spLocks noChangeArrowheads="1"/>
          </p:cNvSpPr>
          <p:nvPr/>
        </p:nvSpPr>
        <p:spPr bwMode="auto">
          <a:xfrm>
            <a:off x="3260725" y="5775325"/>
            <a:ext cx="3698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3504" name="Rectangle 17"/>
          <p:cNvSpPr>
            <a:spLocks noChangeArrowheads="1"/>
          </p:cNvSpPr>
          <p:nvPr/>
        </p:nvSpPr>
        <p:spPr bwMode="auto">
          <a:xfrm>
            <a:off x="3186113" y="5700713"/>
            <a:ext cx="352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E</a:t>
            </a:r>
          </a:p>
        </p:txBody>
      </p:sp>
      <p:sp>
        <p:nvSpPr>
          <p:cNvPr id="63505" name="Rectangle 18"/>
          <p:cNvSpPr>
            <a:spLocks noChangeArrowheads="1"/>
          </p:cNvSpPr>
          <p:nvPr/>
        </p:nvSpPr>
        <p:spPr bwMode="auto">
          <a:xfrm>
            <a:off x="1203325" y="55467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3506" name="Rectangle 19"/>
          <p:cNvSpPr>
            <a:spLocks noChangeArrowheads="1"/>
          </p:cNvSpPr>
          <p:nvPr/>
        </p:nvSpPr>
        <p:spPr bwMode="auto">
          <a:xfrm>
            <a:off x="1128713" y="5548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63507" name="Rectangle 20"/>
          <p:cNvSpPr>
            <a:spLocks noChangeArrowheads="1"/>
          </p:cNvSpPr>
          <p:nvPr/>
        </p:nvSpPr>
        <p:spPr bwMode="auto">
          <a:xfrm>
            <a:off x="3414713" y="4557713"/>
            <a:ext cx="339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F</a:t>
            </a:r>
          </a:p>
        </p:txBody>
      </p:sp>
      <p:sp>
        <p:nvSpPr>
          <p:cNvPr id="63508" name="Rectangle 21"/>
          <p:cNvSpPr>
            <a:spLocks noChangeArrowheads="1"/>
          </p:cNvSpPr>
          <p:nvPr/>
        </p:nvSpPr>
        <p:spPr bwMode="auto">
          <a:xfrm>
            <a:off x="3948113" y="5243513"/>
            <a:ext cx="396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O</a:t>
            </a:r>
          </a:p>
        </p:txBody>
      </p:sp>
      <p:sp>
        <p:nvSpPr>
          <p:cNvPr id="63509" name="Rectangle 22"/>
          <p:cNvSpPr>
            <a:spLocks noChangeArrowheads="1"/>
          </p:cNvSpPr>
          <p:nvPr/>
        </p:nvSpPr>
        <p:spPr bwMode="auto">
          <a:xfrm>
            <a:off x="5165725" y="1127125"/>
            <a:ext cx="34258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63510" name="Picture 23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Line 2"/>
          <p:cNvSpPr>
            <a:spLocks noChangeShapeType="1"/>
          </p:cNvSpPr>
          <p:nvPr/>
        </p:nvSpPr>
        <p:spPr bwMode="auto">
          <a:xfrm flipV="1">
            <a:off x="5041900" y="4330700"/>
            <a:ext cx="5842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4514" name="Line 3"/>
          <p:cNvSpPr>
            <a:spLocks noChangeShapeType="1"/>
          </p:cNvSpPr>
          <p:nvPr/>
        </p:nvSpPr>
        <p:spPr bwMode="auto">
          <a:xfrm flipH="1">
            <a:off x="3194050" y="4349750"/>
            <a:ext cx="2451100" cy="13589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4515" name="Line 4"/>
          <p:cNvSpPr>
            <a:spLocks noChangeShapeType="1"/>
          </p:cNvSpPr>
          <p:nvPr/>
        </p:nvSpPr>
        <p:spPr bwMode="auto">
          <a:xfrm flipV="1">
            <a:off x="1377950" y="4337050"/>
            <a:ext cx="4254500" cy="13843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4516" name="Line 5"/>
          <p:cNvSpPr>
            <a:spLocks noChangeShapeType="1"/>
          </p:cNvSpPr>
          <p:nvPr/>
        </p:nvSpPr>
        <p:spPr bwMode="auto">
          <a:xfrm flipV="1">
            <a:off x="1454150" y="5022850"/>
            <a:ext cx="3873500" cy="6985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4517" name="Line 6"/>
          <p:cNvSpPr>
            <a:spLocks noChangeShapeType="1"/>
          </p:cNvSpPr>
          <p:nvPr/>
        </p:nvSpPr>
        <p:spPr bwMode="auto">
          <a:xfrm>
            <a:off x="1384300" y="5715000"/>
            <a:ext cx="363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4518" name="Line 7"/>
          <p:cNvSpPr>
            <a:spLocks noChangeShapeType="1"/>
          </p:cNvSpPr>
          <p:nvPr/>
        </p:nvSpPr>
        <p:spPr bwMode="auto">
          <a:xfrm flipH="1" flipV="1">
            <a:off x="3575050" y="5022850"/>
            <a:ext cx="1460500" cy="6985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4519" name="Line 8"/>
          <p:cNvSpPr>
            <a:spLocks noChangeShapeType="1"/>
          </p:cNvSpPr>
          <p:nvPr/>
        </p:nvSpPr>
        <p:spPr bwMode="auto">
          <a:xfrm flipV="1">
            <a:off x="4038600" y="1365250"/>
            <a:ext cx="0" cy="38989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4520" name="Line 9"/>
          <p:cNvSpPr>
            <a:spLocks noChangeShapeType="1"/>
          </p:cNvSpPr>
          <p:nvPr/>
        </p:nvSpPr>
        <p:spPr bwMode="auto">
          <a:xfrm>
            <a:off x="4051300" y="1384300"/>
            <a:ext cx="1574800" cy="294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4521" name="Line 10"/>
          <p:cNvSpPr>
            <a:spLocks noChangeShapeType="1"/>
          </p:cNvSpPr>
          <p:nvPr/>
        </p:nvSpPr>
        <p:spPr bwMode="auto">
          <a:xfrm flipH="1">
            <a:off x="1358900" y="1384300"/>
            <a:ext cx="2692400" cy="431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4522" name="Line 11"/>
          <p:cNvSpPr>
            <a:spLocks noChangeShapeType="1"/>
          </p:cNvSpPr>
          <p:nvPr/>
        </p:nvSpPr>
        <p:spPr bwMode="auto">
          <a:xfrm>
            <a:off x="4051300" y="1384300"/>
            <a:ext cx="976313" cy="431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4523" name="Rectangle 12"/>
          <p:cNvSpPr>
            <a:spLocks noChangeArrowheads="1"/>
          </p:cNvSpPr>
          <p:nvPr/>
        </p:nvSpPr>
        <p:spPr bwMode="auto">
          <a:xfrm>
            <a:off x="3948113" y="8239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</a:t>
            </a:r>
          </a:p>
        </p:txBody>
      </p:sp>
      <p:sp>
        <p:nvSpPr>
          <p:cNvPr id="64524" name="Rectangle 13"/>
          <p:cNvSpPr>
            <a:spLocks noChangeArrowheads="1"/>
          </p:cNvSpPr>
          <p:nvPr/>
        </p:nvSpPr>
        <p:spPr bwMode="auto">
          <a:xfrm>
            <a:off x="5624513" y="41005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64525" name="Rectangle 14"/>
          <p:cNvSpPr>
            <a:spLocks noChangeArrowheads="1"/>
          </p:cNvSpPr>
          <p:nvPr/>
        </p:nvSpPr>
        <p:spPr bwMode="auto">
          <a:xfrm>
            <a:off x="5395913" y="47863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G</a:t>
            </a:r>
          </a:p>
        </p:txBody>
      </p:sp>
      <p:sp>
        <p:nvSpPr>
          <p:cNvPr id="64526" name="Rectangle 15"/>
          <p:cNvSpPr>
            <a:spLocks noChangeArrowheads="1"/>
          </p:cNvSpPr>
          <p:nvPr/>
        </p:nvSpPr>
        <p:spPr bwMode="auto">
          <a:xfrm>
            <a:off x="5091113" y="56245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64527" name="Rectangle 16"/>
          <p:cNvSpPr>
            <a:spLocks noChangeArrowheads="1"/>
          </p:cNvSpPr>
          <p:nvPr/>
        </p:nvSpPr>
        <p:spPr bwMode="auto">
          <a:xfrm>
            <a:off x="3260725" y="5775325"/>
            <a:ext cx="3698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4528" name="Rectangle 17"/>
          <p:cNvSpPr>
            <a:spLocks noChangeArrowheads="1"/>
          </p:cNvSpPr>
          <p:nvPr/>
        </p:nvSpPr>
        <p:spPr bwMode="auto">
          <a:xfrm>
            <a:off x="3186113" y="5700713"/>
            <a:ext cx="352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E</a:t>
            </a:r>
          </a:p>
        </p:txBody>
      </p:sp>
      <p:sp>
        <p:nvSpPr>
          <p:cNvPr id="64529" name="Rectangle 18"/>
          <p:cNvSpPr>
            <a:spLocks noChangeArrowheads="1"/>
          </p:cNvSpPr>
          <p:nvPr/>
        </p:nvSpPr>
        <p:spPr bwMode="auto">
          <a:xfrm>
            <a:off x="1203325" y="55467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4530" name="Rectangle 19"/>
          <p:cNvSpPr>
            <a:spLocks noChangeArrowheads="1"/>
          </p:cNvSpPr>
          <p:nvPr/>
        </p:nvSpPr>
        <p:spPr bwMode="auto">
          <a:xfrm>
            <a:off x="1128713" y="5548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64531" name="Rectangle 20"/>
          <p:cNvSpPr>
            <a:spLocks noChangeArrowheads="1"/>
          </p:cNvSpPr>
          <p:nvPr/>
        </p:nvSpPr>
        <p:spPr bwMode="auto">
          <a:xfrm>
            <a:off x="3414713" y="4557713"/>
            <a:ext cx="339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F</a:t>
            </a:r>
          </a:p>
        </p:txBody>
      </p:sp>
      <p:sp>
        <p:nvSpPr>
          <p:cNvPr id="64532" name="Rectangle 21"/>
          <p:cNvSpPr>
            <a:spLocks noChangeArrowheads="1"/>
          </p:cNvSpPr>
          <p:nvPr/>
        </p:nvSpPr>
        <p:spPr bwMode="auto">
          <a:xfrm>
            <a:off x="3948113" y="5243513"/>
            <a:ext cx="396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O</a:t>
            </a:r>
          </a:p>
        </p:txBody>
      </p:sp>
      <p:sp>
        <p:nvSpPr>
          <p:cNvPr id="64533" name="Rectangle 22"/>
          <p:cNvSpPr>
            <a:spLocks noChangeArrowheads="1"/>
          </p:cNvSpPr>
          <p:nvPr/>
        </p:nvSpPr>
        <p:spPr bwMode="auto">
          <a:xfrm>
            <a:off x="5167313" y="1128713"/>
            <a:ext cx="362585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SABC - šaurleņķa trijstūra</a:t>
            </a:r>
          </a:p>
          <a:p>
            <a:pPr eaLnBrk="0" hangingPunct="0"/>
            <a:r>
              <a:rPr lang="lv-LV" sz="2400">
                <a:latin typeface="RimTimes"/>
              </a:rPr>
              <a:t>piramīda</a:t>
            </a:r>
          </a:p>
        </p:txBody>
      </p:sp>
      <p:pic>
        <p:nvPicPr>
          <p:cNvPr id="64534" name="Picture 24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85273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lv-LV"/>
              <a:t>Slīpa trijstūra piramīda</a:t>
            </a:r>
            <a:endParaRPr lang="en-US"/>
          </a:p>
        </p:txBody>
      </p:sp>
      <p:pic>
        <p:nvPicPr>
          <p:cNvPr id="65538" name="Picture 6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/>
              <a:t>Stereometrijas aksiomas</a:t>
            </a: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lv-LV"/>
              <a:t>1. Caur jebkuriem diviem telpas punktiem var novilkt vienu vienīgu taisni.</a:t>
            </a:r>
            <a:endParaRPr lang="ru-RU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1763713" y="5445125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5940425" y="4652963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827088" y="4365625"/>
            <a:ext cx="6985000" cy="1368425"/>
          </a:xfrm>
          <a:prstGeom prst="line">
            <a:avLst/>
          </a:prstGeom>
          <a:noFill/>
          <a:ln w="57150">
            <a:solidFill>
              <a:srgbClr val="7A0C04"/>
            </a:solidFill>
            <a:round/>
            <a:headEnd/>
            <a:tailEnd/>
          </a:ln>
        </p:spPr>
        <p:txBody>
          <a:bodyPr/>
          <a:lstStyle/>
          <a:p>
            <a:endParaRPr lang="lv-LV"/>
          </a:p>
        </p:txBody>
      </p:sp>
      <p:pic>
        <p:nvPicPr>
          <p:cNvPr id="16390" name="Picture 8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Line 2"/>
          <p:cNvSpPr>
            <a:spLocks noChangeShapeType="1"/>
          </p:cNvSpPr>
          <p:nvPr/>
        </p:nvSpPr>
        <p:spPr bwMode="auto">
          <a:xfrm>
            <a:off x="1835150" y="4149725"/>
            <a:ext cx="2565400" cy="14224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6562" name="Line 3"/>
          <p:cNvSpPr>
            <a:spLocks noChangeShapeType="1"/>
          </p:cNvSpPr>
          <p:nvPr/>
        </p:nvSpPr>
        <p:spPr bwMode="auto">
          <a:xfrm flipV="1">
            <a:off x="4432300" y="4787900"/>
            <a:ext cx="1574800" cy="7874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6563" name="Line 4"/>
          <p:cNvSpPr>
            <a:spLocks noChangeShapeType="1"/>
          </p:cNvSpPr>
          <p:nvPr/>
        </p:nvSpPr>
        <p:spPr bwMode="auto">
          <a:xfrm>
            <a:off x="1841500" y="4127500"/>
            <a:ext cx="4165600" cy="6604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6564" name="Rectangle 5"/>
          <p:cNvSpPr>
            <a:spLocks noChangeArrowheads="1"/>
          </p:cNvSpPr>
          <p:nvPr/>
        </p:nvSpPr>
        <p:spPr bwMode="auto">
          <a:xfrm>
            <a:off x="1584325" y="39465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6565" name="Rectangle 6"/>
          <p:cNvSpPr>
            <a:spLocks noChangeArrowheads="1"/>
          </p:cNvSpPr>
          <p:nvPr/>
        </p:nvSpPr>
        <p:spPr bwMode="auto">
          <a:xfrm>
            <a:off x="1476375" y="3933825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solidFill>
                  <a:srgbClr val="7A0C04"/>
                </a:solidFill>
                <a:latin typeface="Symbol" pitchFamily="18" charset="2"/>
              </a:rPr>
              <a:t></a:t>
            </a:r>
          </a:p>
        </p:txBody>
      </p:sp>
      <p:sp>
        <p:nvSpPr>
          <p:cNvPr id="66566" name="Rectangle 7"/>
          <p:cNvSpPr>
            <a:spLocks noChangeArrowheads="1"/>
          </p:cNvSpPr>
          <p:nvPr/>
        </p:nvSpPr>
        <p:spPr bwMode="auto">
          <a:xfrm>
            <a:off x="6081713" y="45577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solidFill>
                  <a:srgbClr val="7A0C04"/>
                </a:solidFill>
                <a:latin typeface="Symbol" pitchFamily="18" charset="2"/>
              </a:rPr>
              <a:t></a:t>
            </a:r>
          </a:p>
        </p:txBody>
      </p:sp>
      <p:sp>
        <p:nvSpPr>
          <p:cNvPr id="66567" name="Rectangle 8"/>
          <p:cNvSpPr>
            <a:spLocks noChangeArrowheads="1"/>
          </p:cNvSpPr>
          <p:nvPr/>
        </p:nvSpPr>
        <p:spPr bwMode="auto">
          <a:xfrm>
            <a:off x="4329113" y="55483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solidFill>
                  <a:srgbClr val="7A0C04"/>
                </a:solidFill>
                <a:latin typeface="RimTimes"/>
              </a:rPr>
              <a:t>C</a:t>
            </a:r>
          </a:p>
        </p:txBody>
      </p:sp>
      <p:sp>
        <p:nvSpPr>
          <p:cNvPr id="66568" name="Rectangle 9"/>
          <p:cNvSpPr>
            <a:spLocks noChangeArrowheads="1"/>
          </p:cNvSpPr>
          <p:nvPr/>
        </p:nvSpPr>
        <p:spPr bwMode="auto">
          <a:xfrm>
            <a:off x="2727325" y="12033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66569" name="Picture 10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Line 2"/>
          <p:cNvSpPr>
            <a:spLocks noChangeShapeType="1"/>
          </p:cNvSpPr>
          <p:nvPr/>
        </p:nvSpPr>
        <p:spPr bwMode="auto">
          <a:xfrm>
            <a:off x="1841500" y="4127500"/>
            <a:ext cx="2565400" cy="142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8610" name="Line 3"/>
          <p:cNvSpPr>
            <a:spLocks noChangeShapeType="1"/>
          </p:cNvSpPr>
          <p:nvPr/>
        </p:nvSpPr>
        <p:spPr bwMode="auto">
          <a:xfrm flipV="1">
            <a:off x="4432300" y="4787900"/>
            <a:ext cx="1574800" cy="78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8611" name="Line 4"/>
          <p:cNvSpPr>
            <a:spLocks noChangeShapeType="1"/>
          </p:cNvSpPr>
          <p:nvPr/>
        </p:nvSpPr>
        <p:spPr bwMode="auto">
          <a:xfrm>
            <a:off x="1841500" y="4127500"/>
            <a:ext cx="416560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2590800" y="4648200"/>
            <a:ext cx="4572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8613" name="Rectangle 6"/>
          <p:cNvSpPr>
            <a:spLocks noChangeArrowheads="1"/>
          </p:cNvSpPr>
          <p:nvPr/>
        </p:nvSpPr>
        <p:spPr bwMode="auto">
          <a:xfrm>
            <a:off x="2652713" y="4467225"/>
            <a:ext cx="409575" cy="1185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7200">
                <a:solidFill>
                  <a:srgbClr val="7A0C04"/>
                </a:solidFill>
                <a:latin typeface="Symbol" pitchFamily="18" charset="2"/>
              </a:rPr>
              <a:t></a:t>
            </a:r>
          </a:p>
        </p:txBody>
      </p:sp>
      <p:sp>
        <p:nvSpPr>
          <p:cNvPr id="68614" name="Rectangle 7"/>
          <p:cNvSpPr>
            <a:spLocks noChangeArrowheads="1"/>
          </p:cNvSpPr>
          <p:nvPr/>
        </p:nvSpPr>
        <p:spPr bwMode="auto">
          <a:xfrm>
            <a:off x="2728913" y="53197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solidFill>
                  <a:srgbClr val="7A0C04"/>
                </a:solidFill>
                <a:latin typeface="Symbol" pitchFamily="18" charset="2"/>
              </a:rPr>
              <a:t></a:t>
            </a:r>
          </a:p>
        </p:txBody>
      </p:sp>
      <p:sp>
        <p:nvSpPr>
          <p:cNvPr id="68615" name="Rectangle 8"/>
          <p:cNvSpPr>
            <a:spLocks noChangeArrowheads="1"/>
          </p:cNvSpPr>
          <p:nvPr/>
        </p:nvSpPr>
        <p:spPr bwMode="auto">
          <a:xfrm>
            <a:off x="1584325" y="39465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68616" name="Rectangle 9"/>
          <p:cNvSpPr>
            <a:spLocks noChangeArrowheads="1"/>
          </p:cNvSpPr>
          <p:nvPr/>
        </p:nvSpPr>
        <p:spPr bwMode="auto">
          <a:xfrm>
            <a:off x="1509713" y="39481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Symbol" pitchFamily="18" charset="2"/>
              </a:rPr>
              <a:t></a:t>
            </a:r>
          </a:p>
        </p:txBody>
      </p:sp>
      <p:sp>
        <p:nvSpPr>
          <p:cNvPr id="68617" name="Rectangle 10"/>
          <p:cNvSpPr>
            <a:spLocks noChangeArrowheads="1"/>
          </p:cNvSpPr>
          <p:nvPr/>
        </p:nvSpPr>
        <p:spPr bwMode="auto">
          <a:xfrm>
            <a:off x="6081713" y="45577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Symbol" pitchFamily="18" charset="2"/>
              </a:rPr>
              <a:t></a:t>
            </a:r>
          </a:p>
        </p:txBody>
      </p:sp>
      <p:sp>
        <p:nvSpPr>
          <p:cNvPr id="68618" name="Rectangle 11"/>
          <p:cNvSpPr>
            <a:spLocks noChangeArrowheads="1"/>
          </p:cNvSpPr>
          <p:nvPr/>
        </p:nvSpPr>
        <p:spPr bwMode="auto">
          <a:xfrm>
            <a:off x="4329113" y="5548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68619" name="Rectangle 12"/>
          <p:cNvSpPr>
            <a:spLocks noChangeArrowheads="1"/>
          </p:cNvSpPr>
          <p:nvPr/>
        </p:nvSpPr>
        <p:spPr bwMode="auto">
          <a:xfrm>
            <a:off x="2727325" y="12033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68620" name="Picture 13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Line 2"/>
          <p:cNvSpPr>
            <a:spLocks noChangeShapeType="1"/>
          </p:cNvSpPr>
          <p:nvPr/>
        </p:nvSpPr>
        <p:spPr bwMode="auto">
          <a:xfrm>
            <a:off x="1841500" y="4127500"/>
            <a:ext cx="2565400" cy="142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0658" name="Line 3"/>
          <p:cNvSpPr>
            <a:spLocks noChangeShapeType="1"/>
          </p:cNvSpPr>
          <p:nvPr/>
        </p:nvSpPr>
        <p:spPr bwMode="auto">
          <a:xfrm flipV="1">
            <a:off x="4432300" y="4787900"/>
            <a:ext cx="1574800" cy="78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0659" name="Line 4"/>
          <p:cNvSpPr>
            <a:spLocks noChangeShapeType="1"/>
          </p:cNvSpPr>
          <p:nvPr/>
        </p:nvSpPr>
        <p:spPr bwMode="auto">
          <a:xfrm>
            <a:off x="1841500" y="4127500"/>
            <a:ext cx="416560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0660" name="Line 5"/>
          <p:cNvSpPr>
            <a:spLocks noChangeShapeType="1"/>
          </p:cNvSpPr>
          <p:nvPr/>
        </p:nvSpPr>
        <p:spPr bwMode="auto">
          <a:xfrm>
            <a:off x="2855913" y="1841500"/>
            <a:ext cx="0" cy="34798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0661" name="Rectangle 6"/>
          <p:cNvSpPr>
            <a:spLocks noChangeArrowheads="1"/>
          </p:cNvSpPr>
          <p:nvPr/>
        </p:nvSpPr>
        <p:spPr bwMode="auto">
          <a:xfrm>
            <a:off x="2590800" y="4648200"/>
            <a:ext cx="4572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0662" name="Rectangle 7"/>
          <p:cNvSpPr>
            <a:spLocks noChangeArrowheads="1"/>
          </p:cNvSpPr>
          <p:nvPr/>
        </p:nvSpPr>
        <p:spPr bwMode="auto">
          <a:xfrm>
            <a:off x="2652713" y="4467225"/>
            <a:ext cx="409575" cy="1185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7200">
                <a:latin typeface="Symbol" pitchFamily="18" charset="2"/>
              </a:rPr>
              <a:t></a:t>
            </a:r>
          </a:p>
        </p:txBody>
      </p:sp>
      <p:sp>
        <p:nvSpPr>
          <p:cNvPr id="70663" name="Rectangle 8"/>
          <p:cNvSpPr>
            <a:spLocks noChangeArrowheads="1"/>
          </p:cNvSpPr>
          <p:nvPr/>
        </p:nvSpPr>
        <p:spPr bwMode="auto">
          <a:xfrm>
            <a:off x="2728913" y="53197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Symbol" pitchFamily="18" charset="2"/>
              </a:rPr>
              <a:t></a:t>
            </a:r>
          </a:p>
        </p:txBody>
      </p:sp>
      <p:sp>
        <p:nvSpPr>
          <p:cNvPr id="70664" name="Rectangle 9"/>
          <p:cNvSpPr>
            <a:spLocks noChangeArrowheads="1"/>
          </p:cNvSpPr>
          <p:nvPr/>
        </p:nvSpPr>
        <p:spPr bwMode="auto">
          <a:xfrm>
            <a:off x="1584325" y="39465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0665" name="Rectangle 10"/>
          <p:cNvSpPr>
            <a:spLocks noChangeArrowheads="1"/>
          </p:cNvSpPr>
          <p:nvPr/>
        </p:nvSpPr>
        <p:spPr bwMode="auto">
          <a:xfrm>
            <a:off x="1509713" y="39481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Symbol" pitchFamily="18" charset="2"/>
              </a:rPr>
              <a:t></a:t>
            </a:r>
          </a:p>
        </p:txBody>
      </p:sp>
      <p:sp>
        <p:nvSpPr>
          <p:cNvPr id="70666" name="Rectangle 11"/>
          <p:cNvSpPr>
            <a:spLocks noChangeArrowheads="1"/>
          </p:cNvSpPr>
          <p:nvPr/>
        </p:nvSpPr>
        <p:spPr bwMode="auto">
          <a:xfrm>
            <a:off x="6081713" y="45577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Symbol" pitchFamily="18" charset="2"/>
              </a:rPr>
              <a:t></a:t>
            </a:r>
          </a:p>
        </p:txBody>
      </p:sp>
      <p:sp>
        <p:nvSpPr>
          <p:cNvPr id="70667" name="Rectangle 12"/>
          <p:cNvSpPr>
            <a:spLocks noChangeArrowheads="1"/>
          </p:cNvSpPr>
          <p:nvPr/>
        </p:nvSpPr>
        <p:spPr bwMode="auto">
          <a:xfrm>
            <a:off x="4329113" y="5548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70668" name="Rectangle 13"/>
          <p:cNvSpPr>
            <a:spLocks noChangeArrowheads="1"/>
          </p:cNvSpPr>
          <p:nvPr/>
        </p:nvSpPr>
        <p:spPr bwMode="auto">
          <a:xfrm>
            <a:off x="2728913" y="12049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solidFill>
                  <a:srgbClr val="7A0C04"/>
                </a:solidFill>
                <a:latin typeface="RimTimes"/>
              </a:rPr>
              <a:t>S</a:t>
            </a:r>
          </a:p>
        </p:txBody>
      </p:sp>
      <p:pic>
        <p:nvPicPr>
          <p:cNvPr id="70669" name="Picture 14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Line 2"/>
          <p:cNvSpPr>
            <a:spLocks noChangeShapeType="1"/>
          </p:cNvSpPr>
          <p:nvPr/>
        </p:nvSpPr>
        <p:spPr bwMode="auto">
          <a:xfrm>
            <a:off x="1841500" y="4127500"/>
            <a:ext cx="2565400" cy="142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2706" name="Line 3"/>
          <p:cNvSpPr>
            <a:spLocks noChangeShapeType="1"/>
          </p:cNvSpPr>
          <p:nvPr/>
        </p:nvSpPr>
        <p:spPr bwMode="auto">
          <a:xfrm flipV="1">
            <a:off x="4432300" y="4787900"/>
            <a:ext cx="1574800" cy="78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2707" name="Line 4"/>
          <p:cNvSpPr>
            <a:spLocks noChangeShapeType="1"/>
          </p:cNvSpPr>
          <p:nvPr/>
        </p:nvSpPr>
        <p:spPr bwMode="auto">
          <a:xfrm>
            <a:off x="1835150" y="4121150"/>
            <a:ext cx="4178300" cy="6731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2708" name="Line 5"/>
          <p:cNvSpPr>
            <a:spLocks noChangeShapeType="1"/>
          </p:cNvSpPr>
          <p:nvPr/>
        </p:nvSpPr>
        <p:spPr bwMode="auto">
          <a:xfrm>
            <a:off x="2855913" y="1828800"/>
            <a:ext cx="0" cy="347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2709" name="Line 6"/>
          <p:cNvSpPr>
            <a:spLocks noChangeShapeType="1"/>
          </p:cNvSpPr>
          <p:nvPr/>
        </p:nvSpPr>
        <p:spPr bwMode="auto">
          <a:xfrm>
            <a:off x="2832100" y="1765300"/>
            <a:ext cx="3175000" cy="30226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2710" name="Line 7"/>
          <p:cNvSpPr>
            <a:spLocks noChangeShapeType="1"/>
          </p:cNvSpPr>
          <p:nvPr/>
        </p:nvSpPr>
        <p:spPr bwMode="auto">
          <a:xfrm>
            <a:off x="2832100" y="1765300"/>
            <a:ext cx="1574800" cy="37846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2711" name="Line 8"/>
          <p:cNvSpPr>
            <a:spLocks noChangeShapeType="1"/>
          </p:cNvSpPr>
          <p:nvPr/>
        </p:nvSpPr>
        <p:spPr bwMode="auto">
          <a:xfrm flipH="1">
            <a:off x="1816100" y="1765300"/>
            <a:ext cx="1016000" cy="23368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2712" name="Rectangle 9"/>
          <p:cNvSpPr>
            <a:spLocks noChangeArrowheads="1"/>
          </p:cNvSpPr>
          <p:nvPr/>
        </p:nvSpPr>
        <p:spPr bwMode="auto">
          <a:xfrm>
            <a:off x="2590800" y="4648200"/>
            <a:ext cx="4572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2713" name="Rectangle 10"/>
          <p:cNvSpPr>
            <a:spLocks noChangeArrowheads="1"/>
          </p:cNvSpPr>
          <p:nvPr/>
        </p:nvSpPr>
        <p:spPr bwMode="auto">
          <a:xfrm>
            <a:off x="2652713" y="4467225"/>
            <a:ext cx="409575" cy="1185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7200">
                <a:latin typeface="Symbol" pitchFamily="18" charset="2"/>
              </a:rPr>
              <a:t></a:t>
            </a:r>
          </a:p>
        </p:txBody>
      </p:sp>
      <p:sp>
        <p:nvSpPr>
          <p:cNvPr id="72714" name="Rectangle 11"/>
          <p:cNvSpPr>
            <a:spLocks noChangeArrowheads="1"/>
          </p:cNvSpPr>
          <p:nvPr/>
        </p:nvSpPr>
        <p:spPr bwMode="auto">
          <a:xfrm>
            <a:off x="2728913" y="53197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Symbol" pitchFamily="18" charset="2"/>
              </a:rPr>
              <a:t></a:t>
            </a:r>
          </a:p>
        </p:txBody>
      </p:sp>
      <p:sp>
        <p:nvSpPr>
          <p:cNvPr id="72715" name="Rectangle 12"/>
          <p:cNvSpPr>
            <a:spLocks noChangeArrowheads="1"/>
          </p:cNvSpPr>
          <p:nvPr/>
        </p:nvSpPr>
        <p:spPr bwMode="auto">
          <a:xfrm>
            <a:off x="1584325" y="39465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2716" name="Rectangle 13"/>
          <p:cNvSpPr>
            <a:spLocks noChangeArrowheads="1"/>
          </p:cNvSpPr>
          <p:nvPr/>
        </p:nvSpPr>
        <p:spPr bwMode="auto">
          <a:xfrm>
            <a:off x="1509713" y="39481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Symbol" pitchFamily="18" charset="2"/>
              </a:rPr>
              <a:t></a:t>
            </a:r>
          </a:p>
        </p:txBody>
      </p:sp>
      <p:sp>
        <p:nvSpPr>
          <p:cNvPr id="72717" name="Rectangle 14"/>
          <p:cNvSpPr>
            <a:spLocks noChangeArrowheads="1"/>
          </p:cNvSpPr>
          <p:nvPr/>
        </p:nvSpPr>
        <p:spPr bwMode="auto">
          <a:xfrm>
            <a:off x="6081713" y="45577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Symbol" pitchFamily="18" charset="2"/>
              </a:rPr>
              <a:t></a:t>
            </a:r>
          </a:p>
        </p:txBody>
      </p:sp>
      <p:sp>
        <p:nvSpPr>
          <p:cNvPr id="72718" name="Rectangle 15"/>
          <p:cNvSpPr>
            <a:spLocks noChangeArrowheads="1"/>
          </p:cNvSpPr>
          <p:nvPr/>
        </p:nvSpPr>
        <p:spPr bwMode="auto">
          <a:xfrm>
            <a:off x="4329113" y="5548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72719" name="Rectangle 16"/>
          <p:cNvSpPr>
            <a:spLocks noChangeArrowheads="1"/>
          </p:cNvSpPr>
          <p:nvPr/>
        </p:nvSpPr>
        <p:spPr bwMode="auto">
          <a:xfrm>
            <a:off x="2728913" y="12049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</a:t>
            </a:r>
          </a:p>
        </p:txBody>
      </p:sp>
      <p:pic>
        <p:nvPicPr>
          <p:cNvPr id="72720" name="Picture 17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Line 2"/>
          <p:cNvSpPr>
            <a:spLocks noChangeShapeType="1"/>
          </p:cNvSpPr>
          <p:nvPr/>
        </p:nvSpPr>
        <p:spPr bwMode="auto">
          <a:xfrm>
            <a:off x="1841500" y="4127500"/>
            <a:ext cx="2565400" cy="142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4754" name="Line 3"/>
          <p:cNvSpPr>
            <a:spLocks noChangeShapeType="1"/>
          </p:cNvSpPr>
          <p:nvPr/>
        </p:nvSpPr>
        <p:spPr bwMode="auto">
          <a:xfrm flipV="1">
            <a:off x="4432300" y="4787900"/>
            <a:ext cx="1574800" cy="78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4755" name="Line 4"/>
          <p:cNvSpPr>
            <a:spLocks noChangeShapeType="1"/>
          </p:cNvSpPr>
          <p:nvPr/>
        </p:nvSpPr>
        <p:spPr bwMode="auto">
          <a:xfrm>
            <a:off x="1835150" y="4121150"/>
            <a:ext cx="4178300" cy="6731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4756" name="Line 5"/>
          <p:cNvSpPr>
            <a:spLocks noChangeShapeType="1"/>
          </p:cNvSpPr>
          <p:nvPr/>
        </p:nvSpPr>
        <p:spPr bwMode="auto">
          <a:xfrm>
            <a:off x="2855913" y="1830388"/>
            <a:ext cx="0" cy="347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4757" name="Line 6"/>
          <p:cNvSpPr>
            <a:spLocks noChangeShapeType="1"/>
          </p:cNvSpPr>
          <p:nvPr/>
        </p:nvSpPr>
        <p:spPr bwMode="auto">
          <a:xfrm>
            <a:off x="2832100" y="1765300"/>
            <a:ext cx="3175000" cy="302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4758" name="Line 7"/>
          <p:cNvSpPr>
            <a:spLocks noChangeShapeType="1"/>
          </p:cNvSpPr>
          <p:nvPr/>
        </p:nvSpPr>
        <p:spPr bwMode="auto">
          <a:xfrm>
            <a:off x="2832100" y="1765300"/>
            <a:ext cx="1574800" cy="378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4759" name="Line 8"/>
          <p:cNvSpPr>
            <a:spLocks noChangeShapeType="1"/>
          </p:cNvSpPr>
          <p:nvPr/>
        </p:nvSpPr>
        <p:spPr bwMode="auto">
          <a:xfrm flipH="1">
            <a:off x="1816100" y="1765300"/>
            <a:ext cx="1016000" cy="233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4760" name="Rectangle 9"/>
          <p:cNvSpPr>
            <a:spLocks noChangeArrowheads="1"/>
          </p:cNvSpPr>
          <p:nvPr/>
        </p:nvSpPr>
        <p:spPr bwMode="auto">
          <a:xfrm>
            <a:off x="2590800" y="4648200"/>
            <a:ext cx="4572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4761" name="Rectangle 10"/>
          <p:cNvSpPr>
            <a:spLocks noChangeArrowheads="1"/>
          </p:cNvSpPr>
          <p:nvPr/>
        </p:nvSpPr>
        <p:spPr bwMode="auto">
          <a:xfrm>
            <a:off x="2652713" y="4467225"/>
            <a:ext cx="409575" cy="1185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7200">
                <a:latin typeface="Symbol" pitchFamily="18" charset="2"/>
              </a:rPr>
              <a:t></a:t>
            </a:r>
          </a:p>
        </p:txBody>
      </p:sp>
      <p:sp>
        <p:nvSpPr>
          <p:cNvPr id="74762" name="Rectangle 11"/>
          <p:cNvSpPr>
            <a:spLocks noChangeArrowheads="1"/>
          </p:cNvSpPr>
          <p:nvPr/>
        </p:nvSpPr>
        <p:spPr bwMode="auto">
          <a:xfrm>
            <a:off x="2728913" y="53197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Symbol" pitchFamily="18" charset="2"/>
              </a:rPr>
              <a:t></a:t>
            </a:r>
          </a:p>
        </p:txBody>
      </p:sp>
      <p:sp>
        <p:nvSpPr>
          <p:cNvPr id="74763" name="Rectangle 12"/>
          <p:cNvSpPr>
            <a:spLocks noChangeArrowheads="1"/>
          </p:cNvSpPr>
          <p:nvPr/>
        </p:nvSpPr>
        <p:spPr bwMode="auto">
          <a:xfrm>
            <a:off x="1584325" y="39465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4764" name="Rectangle 13"/>
          <p:cNvSpPr>
            <a:spLocks noChangeArrowheads="1"/>
          </p:cNvSpPr>
          <p:nvPr/>
        </p:nvSpPr>
        <p:spPr bwMode="auto">
          <a:xfrm>
            <a:off x="1509713" y="39481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Symbol" pitchFamily="18" charset="2"/>
              </a:rPr>
              <a:t></a:t>
            </a:r>
          </a:p>
        </p:txBody>
      </p:sp>
      <p:sp>
        <p:nvSpPr>
          <p:cNvPr id="74765" name="Rectangle 14"/>
          <p:cNvSpPr>
            <a:spLocks noChangeArrowheads="1"/>
          </p:cNvSpPr>
          <p:nvPr/>
        </p:nvSpPr>
        <p:spPr bwMode="auto">
          <a:xfrm>
            <a:off x="6081713" y="45577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Symbol" pitchFamily="18" charset="2"/>
              </a:rPr>
              <a:t></a:t>
            </a:r>
          </a:p>
        </p:txBody>
      </p:sp>
      <p:sp>
        <p:nvSpPr>
          <p:cNvPr id="74766" name="Rectangle 15"/>
          <p:cNvSpPr>
            <a:spLocks noChangeArrowheads="1"/>
          </p:cNvSpPr>
          <p:nvPr/>
        </p:nvSpPr>
        <p:spPr bwMode="auto">
          <a:xfrm>
            <a:off x="4329113" y="5548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74767" name="Rectangle 16"/>
          <p:cNvSpPr>
            <a:spLocks noChangeArrowheads="1"/>
          </p:cNvSpPr>
          <p:nvPr/>
        </p:nvSpPr>
        <p:spPr bwMode="auto">
          <a:xfrm>
            <a:off x="2728913" y="12049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</a:t>
            </a:r>
          </a:p>
        </p:txBody>
      </p:sp>
      <p:sp>
        <p:nvSpPr>
          <p:cNvPr id="74768" name="Rectangle 17"/>
          <p:cNvSpPr>
            <a:spLocks noChangeArrowheads="1"/>
          </p:cNvSpPr>
          <p:nvPr/>
        </p:nvSpPr>
        <p:spPr bwMode="auto">
          <a:xfrm>
            <a:off x="5181600" y="762000"/>
            <a:ext cx="426720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SABC - slīpa trijstūra </a:t>
            </a:r>
          </a:p>
          <a:p>
            <a:pPr eaLnBrk="0" hangingPunct="0"/>
            <a:r>
              <a:rPr lang="lv-LV" sz="2400">
                <a:latin typeface="RimTimes"/>
              </a:rPr>
              <a:t>piramīda</a:t>
            </a:r>
          </a:p>
          <a:p>
            <a:endParaRPr lang="lv-LV" sz="2400">
              <a:latin typeface="RimTimes"/>
            </a:endParaRPr>
          </a:p>
        </p:txBody>
      </p:sp>
      <p:pic>
        <p:nvPicPr>
          <p:cNvPr id="74769" name="Picture 18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63683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lv-LV"/>
              <a:t>Četrstūra piramīda</a:t>
            </a:r>
            <a:endParaRPr lang="en-US"/>
          </a:p>
        </p:txBody>
      </p:sp>
      <p:pic>
        <p:nvPicPr>
          <p:cNvPr id="76802" name="Picture 6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Line 2"/>
          <p:cNvSpPr>
            <a:spLocks noChangeShapeType="1"/>
          </p:cNvSpPr>
          <p:nvPr/>
        </p:nvSpPr>
        <p:spPr bwMode="auto">
          <a:xfrm>
            <a:off x="1993900" y="5715000"/>
            <a:ext cx="271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7826" name="Line 3"/>
          <p:cNvSpPr>
            <a:spLocks noChangeShapeType="1"/>
          </p:cNvSpPr>
          <p:nvPr/>
        </p:nvSpPr>
        <p:spPr bwMode="auto">
          <a:xfrm flipV="1">
            <a:off x="4700588" y="4330700"/>
            <a:ext cx="1230312" cy="1384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7827" name="Line 4"/>
          <p:cNvSpPr>
            <a:spLocks noChangeShapeType="1"/>
          </p:cNvSpPr>
          <p:nvPr/>
        </p:nvSpPr>
        <p:spPr bwMode="auto">
          <a:xfrm flipH="1">
            <a:off x="3187700" y="4343400"/>
            <a:ext cx="276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7828" name="Rectangle 5"/>
          <p:cNvSpPr>
            <a:spLocks noChangeArrowheads="1"/>
          </p:cNvSpPr>
          <p:nvPr/>
        </p:nvSpPr>
        <p:spPr bwMode="auto">
          <a:xfrm>
            <a:off x="3870325" y="13557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7829" name="Rectangle 6"/>
          <p:cNvSpPr>
            <a:spLocks noChangeArrowheads="1"/>
          </p:cNvSpPr>
          <p:nvPr/>
        </p:nvSpPr>
        <p:spPr bwMode="auto">
          <a:xfrm>
            <a:off x="1812925" y="56229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7830" name="Rectangle 7"/>
          <p:cNvSpPr>
            <a:spLocks noChangeArrowheads="1"/>
          </p:cNvSpPr>
          <p:nvPr/>
        </p:nvSpPr>
        <p:spPr bwMode="auto">
          <a:xfrm>
            <a:off x="3032125" y="39465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7831" name="Rectangle 8"/>
          <p:cNvSpPr>
            <a:spLocks noChangeArrowheads="1"/>
          </p:cNvSpPr>
          <p:nvPr/>
        </p:nvSpPr>
        <p:spPr bwMode="auto">
          <a:xfrm>
            <a:off x="2955925" y="40227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7832" name="Rectangle 9"/>
          <p:cNvSpPr>
            <a:spLocks noChangeArrowheads="1"/>
          </p:cNvSpPr>
          <p:nvPr/>
        </p:nvSpPr>
        <p:spPr bwMode="auto">
          <a:xfrm>
            <a:off x="2881313" y="4024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77833" name="Rectangle 10"/>
          <p:cNvSpPr>
            <a:spLocks noChangeArrowheads="1"/>
          </p:cNvSpPr>
          <p:nvPr/>
        </p:nvSpPr>
        <p:spPr bwMode="auto">
          <a:xfrm>
            <a:off x="6005513" y="40243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77834" name="Rectangle 11"/>
          <p:cNvSpPr>
            <a:spLocks noChangeArrowheads="1"/>
          </p:cNvSpPr>
          <p:nvPr/>
        </p:nvSpPr>
        <p:spPr bwMode="auto">
          <a:xfrm>
            <a:off x="4862513" y="5395913"/>
            <a:ext cx="387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D</a:t>
            </a:r>
          </a:p>
        </p:txBody>
      </p:sp>
      <p:sp>
        <p:nvSpPr>
          <p:cNvPr id="77835" name="Rectangle 12"/>
          <p:cNvSpPr>
            <a:spLocks noChangeArrowheads="1"/>
          </p:cNvSpPr>
          <p:nvPr/>
        </p:nvSpPr>
        <p:spPr bwMode="auto">
          <a:xfrm>
            <a:off x="1662113" y="53197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77836" name="Rectangle 13"/>
          <p:cNvSpPr>
            <a:spLocks noChangeArrowheads="1"/>
          </p:cNvSpPr>
          <p:nvPr/>
        </p:nvSpPr>
        <p:spPr bwMode="auto">
          <a:xfrm>
            <a:off x="3870325" y="50133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7837" name="Rectangle 14"/>
          <p:cNvSpPr>
            <a:spLocks noChangeArrowheads="1"/>
          </p:cNvSpPr>
          <p:nvPr/>
        </p:nvSpPr>
        <p:spPr bwMode="auto">
          <a:xfrm>
            <a:off x="3870325" y="50133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7838" name="Line 15"/>
          <p:cNvSpPr>
            <a:spLocks noChangeShapeType="1"/>
          </p:cNvSpPr>
          <p:nvPr/>
        </p:nvSpPr>
        <p:spPr bwMode="auto">
          <a:xfrm flipV="1">
            <a:off x="1993900" y="4330700"/>
            <a:ext cx="11938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77839" name="Picture 16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Line 2"/>
          <p:cNvSpPr>
            <a:spLocks noChangeShapeType="1"/>
          </p:cNvSpPr>
          <p:nvPr/>
        </p:nvSpPr>
        <p:spPr bwMode="auto">
          <a:xfrm>
            <a:off x="1993900" y="5715000"/>
            <a:ext cx="271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9874" name="Line 3"/>
          <p:cNvSpPr>
            <a:spLocks noChangeShapeType="1"/>
          </p:cNvSpPr>
          <p:nvPr/>
        </p:nvSpPr>
        <p:spPr bwMode="auto">
          <a:xfrm flipV="1">
            <a:off x="4713288" y="4330700"/>
            <a:ext cx="1217612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9875" name="Line 4"/>
          <p:cNvSpPr>
            <a:spLocks noChangeShapeType="1"/>
          </p:cNvSpPr>
          <p:nvPr/>
        </p:nvSpPr>
        <p:spPr bwMode="auto">
          <a:xfrm flipH="1">
            <a:off x="3187700" y="4343400"/>
            <a:ext cx="276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9876" name="Line 5"/>
          <p:cNvSpPr>
            <a:spLocks noChangeShapeType="1"/>
          </p:cNvSpPr>
          <p:nvPr/>
        </p:nvSpPr>
        <p:spPr bwMode="auto">
          <a:xfrm>
            <a:off x="3213100" y="4356100"/>
            <a:ext cx="1498600" cy="13462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9877" name="Line 6"/>
          <p:cNvSpPr>
            <a:spLocks noChangeShapeType="1"/>
          </p:cNvSpPr>
          <p:nvPr/>
        </p:nvSpPr>
        <p:spPr bwMode="auto">
          <a:xfrm flipV="1">
            <a:off x="1993900" y="4330700"/>
            <a:ext cx="3937000" cy="13970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9878" name="Rectangle 7"/>
          <p:cNvSpPr>
            <a:spLocks noChangeArrowheads="1"/>
          </p:cNvSpPr>
          <p:nvPr/>
        </p:nvSpPr>
        <p:spPr bwMode="auto">
          <a:xfrm>
            <a:off x="3870325" y="13557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9879" name="Rectangle 8"/>
          <p:cNvSpPr>
            <a:spLocks noChangeArrowheads="1"/>
          </p:cNvSpPr>
          <p:nvPr/>
        </p:nvSpPr>
        <p:spPr bwMode="auto">
          <a:xfrm>
            <a:off x="1812925" y="56229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9880" name="Rectangle 9"/>
          <p:cNvSpPr>
            <a:spLocks noChangeArrowheads="1"/>
          </p:cNvSpPr>
          <p:nvPr/>
        </p:nvSpPr>
        <p:spPr bwMode="auto">
          <a:xfrm>
            <a:off x="3032125" y="39465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9881" name="Rectangle 10"/>
          <p:cNvSpPr>
            <a:spLocks noChangeArrowheads="1"/>
          </p:cNvSpPr>
          <p:nvPr/>
        </p:nvSpPr>
        <p:spPr bwMode="auto">
          <a:xfrm>
            <a:off x="2955925" y="40227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9882" name="Rectangle 11"/>
          <p:cNvSpPr>
            <a:spLocks noChangeArrowheads="1"/>
          </p:cNvSpPr>
          <p:nvPr/>
        </p:nvSpPr>
        <p:spPr bwMode="auto">
          <a:xfrm>
            <a:off x="2881313" y="4024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79883" name="Rectangle 12"/>
          <p:cNvSpPr>
            <a:spLocks noChangeArrowheads="1"/>
          </p:cNvSpPr>
          <p:nvPr/>
        </p:nvSpPr>
        <p:spPr bwMode="auto">
          <a:xfrm>
            <a:off x="6005513" y="40243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79884" name="Rectangle 13"/>
          <p:cNvSpPr>
            <a:spLocks noChangeArrowheads="1"/>
          </p:cNvSpPr>
          <p:nvPr/>
        </p:nvSpPr>
        <p:spPr bwMode="auto">
          <a:xfrm>
            <a:off x="4862513" y="5395913"/>
            <a:ext cx="387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D</a:t>
            </a:r>
          </a:p>
        </p:txBody>
      </p:sp>
      <p:sp>
        <p:nvSpPr>
          <p:cNvPr id="79885" name="Rectangle 14"/>
          <p:cNvSpPr>
            <a:spLocks noChangeArrowheads="1"/>
          </p:cNvSpPr>
          <p:nvPr/>
        </p:nvSpPr>
        <p:spPr bwMode="auto">
          <a:xfrm>
            <a:off x="1662113" y="53197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79886" name="Rectangle 15"/>
          <p:cNvSpPr>
            <a:spLocks noChangeArrowheads="1"/>
          </p:cNvSpPr>
          <p:nvPr/>
        </p:nvSpPr>
        <p:spPr bwMode="auto">
          <a:xfrm>
            <a:off x="3870325" y="50133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9887" name="Rectangle 16"/>
          <p:cNvSpPr>
            <a:spLocks noChangeArrowheads="1"/>
          </p:cNvSpPr>
          <p:nvPr/>
        </p:nvSpPr>
        <p:spPr bwMode="auto">
          <a:xfrm>
            <a:off x="3870325" y="50133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9888" name="Rectangle 17"/>
          <p:cNvSpPr>
            <a:spLocks noChangeArrowheads="1"/>
          </p:cNvSpPr>
          <p:nvPr/>
        </p:nvSpPr>
        <p:spPr bwMode="auto">
          <a:xfrm>
            <a:off x="3794125" y="50133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79889" name="Line 18"/>
          <p:cNvSpPr>
            <a:spLocks noChangeShapeType="1"/>
          </p:cNvSpPr>
          <p:nvPr/>
        </p:nvSpPr>
        <p:spPr bwMode="auto">
          <a:xfrm flipV="1">
            <a:off x="1993900" y="4330700"/>
            <a:ext cx="11938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79890" name="Picture 19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Line 2"/>
          <p:cNvSpPr>
            <a:spLocks noChangeShapeType="1"/>
          </p:cNvSpPr>
          <p:nvPr/>
        </p:nvSpPr>
        <p:spPr bwMode="auto">
          <a:xfrm>
            <a:off x="1993900" y="5715000"/>
            <a:ext cx="271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1922" name="Line 3"/>
          <p:cNvSpPr>
            <a:spLocks noChangeShapeType="1"/>
          </p:cNvSpPr>
          <p:nvPr/>
        </p:nvSpPr>
        <p:spPr bwMode="auto">
          <a:xfrm flipV="1">
            <a:off x="4725988" y="4330700"/>
            <a:ext cx="1204912" cy="1384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1923" name="Line 4"/>
          <p:cNvSpPr>
            <a:spLocks noChangeShapeType="1"/>
          </p:cNvSpPr>
          <p:nvPr/>
        </p:nvSpPr>
        <p:spPr bwMode="auto">
          <a:xfrm flipH="1">
            <a:off x="3187700" y="4343400"/>
            <a:ext cx="276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1924" name="Line 5"/>
          <p:cNvSpPr>
            <a:spLocks noChangeShapeType="1"/>
          </p:cNvSpPr>
          <p:nvPr/>
        </p:nvSpPr>
        <p:spPr bwMode="auto">
          <a:xfrm>
            <a:off x="3213100" y="4356100"/>
            <a:ext cx="149860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1925" name="Line 6"/>
          <p:cNvSpPr>
            <a:spLocks noChangeShapeType="1"/>
          </p:cNvSpPr>
          <p:nvPr/>
        </p:nvSpPr>
        <p:spPr bwMode="auto">
          <a:xfrm flipV="1">
            <a:off x="1993900" y="4330700"/>
            <a:ext cx="39370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1926" name="Rectangle 7"/>
          <p:cNvSpPr>
            <a:spLocks noChangeArrowheads="1"/>
          </p:cNvSpPr>
          <p:nvPr/>
        </p:nvSpPr>
        <p:spPr bwMode="auto">
          <a:xfrm>
            <a:off x="3870325" y="13557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1927" name="Rectangle 8"/>
          <p:cNvSpPr>
            <a:spLocks noChangeArrowheads="1"/>
          </p:cNvSpPr>
          <p:nvPr/>
        </p:nvSpPr>
        <p:spPr bwMode="auto">
          <a:xfrm>
            <a:off x="1812925" y="56229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1928" name="Rectangle 9"/>
          <p:cNvSpPr>
            <a:spLocks noChangeArrowheads="1"/>
          </p:cNvSpPr>
          <p:nvPr/>
        </p:nvSpPr>
        <p:spPr bwMode="auto">
          <a:xfrm>
            <a:off x="3032125" y="39465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1929" name="Rectangle 10"/>
          <p:cNvSpPr>
            <a:spLocks noChangeArrowheads="1"/>
          </p:cNvSpPr>
          <p:nvPr/>
        </p:nvSpPr>
        <p:spPr bwMode="auto">
          <a:xfrm>
            <a:off x="2955925" y="40227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1930" name="Rectangle 11"/>
          <p:cNvSpPr>
            <a:spLocks noChangeArrowheads="1"/>
          </p:cNvSpPr>
          <p:nvPr/>
        </p:nvSpPr>
        <p:spPr bwMode="auto">
          <a:xfrm>
            <a:off x="2881313" y="4024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81931" name="Rectangle 12"/>
          <p:cNvSpPr>
            <a:spLocks noChangeArrowheads="1"/>
          </p:cNvSpPr>
          <p:nvPr/>
        </p:nvSpPr>
        <p:spPr bwMode="auto">
          <a:xfrm>
            <a:off x="6005513" y="40243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81932" name="Rectangle 13"/>
          <p:cNvSpPr>
            <a:spLocks noChangeArrowheads="1"/>
          </p:cNvSpPr>
          <p:nvPr/>
        </p:nvSpPr>
        <p:spPr bwMode="auto">
          <a:xfrm>
            <a:off x="4862513" y="5395913"/>
            <a:ext cx="387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D</a:t>
            </a:r>
          </a:p>
        </p:txBody>
      </p:sp>
      <p:sp>
        <p:nvSpPr>
          <p:cNvPr id="81933" name="Rectangle 14"/>
          <p:cNvSpPr>
            <a:spLocks noChangeArrowheads="1"/>
          </p:cNvSpPr>
          <p:nvPr/>
        </p:nvSpPr>
        <p:spPr bwMode="auto">
          <a:xfrm>
            <a:off x="1662113" y="53197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81934" name="Rectangle 15"/>
          <p:cNvSpPr>
            <a:spLocks noChangeArrowheads="1"/>
          </p:cNvSpPr>
          <p:nvPr/>
        </p:nvSpPr>
        <p:spPr bwMode="auto">
          <a:xfrm>
            <a:off x="3870325" y="50133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1935" name="Rectangle 16"/>
          <p:cNvSpPr>
            <a:spLocks noChangeArrowheads="1"/>
          </p:cNvSpPr>
          <p:nvPr/>
        </p:nvSpPr>
        <p:spPr bwMode="auto">
          <a:xfrm>
            <a:off x="3870325" y="50133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1936" name="Rectangle 17"/>
          <p:cNvSpPr>
            <a:spLocks noChangeArrowheads="1"/>
          </p:cNvSpPr>
          <p:nvPr/>
        </p:nvSpPr>
        <p:spPr bwMode="auto">
          <a:xfrm>
            <a:off x="3795713" y="5014913"/>
            <a:ext cx="4175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solidFill>
                  <a:srgbClr val="7A0C04"/>
                </a:solidFill>
                <a:latin typeface="RimTimes"/>
              </a:rPr>
              <a:t>O</a:t>
            </a:r>
          </a:p>
        </p:txBody>
      </p:sp>
      <p:sp>
        <p:nvSpPr>
          <p:cNvPr id="81937" name="Line 18"/>
          <p:cNvSpPr>
            <a:spLocks noChangeShapeType="1"/>
          </p:cNvSpPr>
          <p:nvPr/>
        </p:nvSpPr>
        <p:spPr bwMode="auto">
          <a:xfrm flipV="1">
            <a:off x="1993900" y="4330700"/>
            <a:ext cx="11938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81938" name="Picture 19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Line 2"/>
          <p:cNvSpPr>
            <a:spLocks noChangeShapeType="1"/>
          </p:cNvSpPr>
          <p:nvPr/>
        </p:nvSpPr>
        <p:spPr bwMode="auto">
          <a:xfrm>
            <a:off x="1993900" y="5715000"/>
            <a:ext cx="271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3970" name="Line 3"/>
          <p:cNvSpPr>
            <a:spLocks noChangeShapeType="1"/>
          </p:cNvSpPr>
          <p:nvPr/>
        </p:nvSpPr>
        <p:spPr bwMode="auto">
          <a:xfrm flipV="1">
            <a:off x="4724400" y="4330700"/>
            <a:ext cx="12065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3971" name="Line 4"/>
          <p:cNvSpPr>
            <a:spLocks noChangeShapeType="1"/>
          </p:cNvSpPr>
          <p:nvPr/>
        </p:nvSpPr>
        <p:spPr bwMode="auto">
          <a:xfrm flipH="1">
            <a:off x="3187700" y="4343400"/>
            <a:ext cx="276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3972" name="Line 5"/>
          <p:cNvSpPr>
            <a:spLocks noChangeShapeType="1"/>
          </p:cNvSpPr>
          <p:nvPr/>
        </p:nvSpPr>
        <p:spPr bwMode="auto">
          <a:xfrm>
            <a:off x="3213100" y="4356100"/>
            <a:ext cx="149860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3973" name="Line 6"/>
          <p:cNvSpPr>
            <a:spLocks noChangeShapeType="1"/>
          </p:cNvSpPr>
          <p:nvPr/>
        </p:nvSpPr>
        <p:spPr bwMode="auto">
          <a:xfrm flipV="1">
            <a:off x="1993900" y="4330700"/>
            <a:ext cx="39370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3974" name="Line 7"/>
          <p:cNvSpPr>
            <a:spLocks noChangeShapeType="1"/>
          </p:cNvSpPr>
          <p:nvPr/>
        </p:nvSpPr>
        <p:spPr bwMode="auto">
          <a:xfrm flipV="1">
            <a:off x="3962400" y="1816100"/>
            <a:ext cx="0" cy="32258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3975" name="Rectangle 8"/>
          <p:cNvSpPr>
            <a:spLocks noChangeArrowheads="1"/>
          </p:cNvSpPr>
          <p:nvPr/>
        </p:nvSpPr>
        <p:spPr bwMode="auto">
          <a:xfrm>
            <a:off x="3871913" y="13573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</a:t>
            </a:r>
          </a:p>
        </p:txBody>
      </p:sp>
      <p:sp>
        <p:nvSpPr>
          <p:cNvPr id="83976" name="Rectangle 9"/>
          <p:cNvSpPr>
            <a:spLocks noChangeArrowheads="1"/>
          </p:cNvSpPr>
          <p:nvPr/>
        </p:nvSpPr>
        <p:spPr bwMode="auto">
          <a:xfrm>
            <a:off x="1812925" y="56229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3977" name="Rectangle 10"/>
          <p:cNvSpPr>
            <a:spLocks noChangeArrowheads="1"/>
          </p:cNvSpPr>
          <p:nvPr/>
        </p:nvSpPr>
        <p:spPr bwMode="auto">
          <a:xfrm>
            <a:off x="3032125" y="39465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3978" name="Rectangle 11"/>
          <p:cNvSpPr>
            <a:spLocks noChangeArrowheads="1"/>
          </p:cNvSpPr>
          <p:nvPr/>
        </p:nvSpPr>
        <p:spPr bwMode="auto">
          <a:xfrm>
            <a:off x="2955925" y="40227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3979" name="Rectangle 12"/>
          <p:cNvSpPr>
            <a:spLocks noChangeArrowheads="1"/>
          </p:cNvSpPr>
          <p:nvPr/>
        </p:nvSpPr>
        <p:spPr bwMode="auto">
          <a:xfrm>
            <a:off x="2881313" y="4024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83980" name="Rectangle 13"/>
          <p:cNvSpPr>
            <a:spLocks noChangeArrowheads="1"/>
          </p:cNvSpPr>
          <p:nvPr/>
        </p:nvSpPr>
        <p:spPr bwMode="auto">
          <a:xfrm>
            <a:off x="6005513" y="40243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83981" name="Rectangle 14"/>
          <p:cNvSpPr>
            <a:spLocks noChangeArrowheads="1"/>
          </p:cNvSpPr>
          <p:nvPr/>
        </p:nvSpPr>
        <p:spPr bwMode="auto">
          <a:xfrm>
            <a:off x="4862513" y="5395913"/>
            <a:ext cx="387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D</a:t>
            </a:r>
          </a:p>
        </p:txBody>
      </p:sp>
      <p:sp>
        <p:nvSpPr>
          <p:cNvPr id="83982" name="Rectangle 15"/>
          <p:cNvSpPr>
            <a:spLocks noChangeArrowheads="1"/>
          </p:cNvSpPr>
          <p:nvPr/>
        </p:nvSpPr>
        <p:spPr bwMode="auto">
          <a:xfrm>
            <a:off x="1662113" y="53197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83983" name="Rectangle 16"/>
          <p:cNvSpPr>
            <a:spLocks noChangeArrowheads="1"/>
          </p:cNvSpPr>
          <p:nvPr/>
        </p:nvSpPr>
        <p:spPr bwMode="auto">
          <a:xfrm>
            <a:off x="3870325" y="50133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3984" name="Rectangle 17"/>
          <p:cNvSpPr>
            <a:spLocks noChangeArrowheads="1"/>
          </p:cNvSpPr>
          <p:nvPr/>
        </p:nvSpPr>
        <p:spPr bwMode="auto">
          <a:xfrm>
            <a:off x="3870325" y="50133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3985" name="Rectangle 18"/>
          <p:cNvSpPr>
            <a:spLocks noChangeArrowheads="1"/>
          </p:cNvSpPr>
          <p:nvPr/>
        </p:nvSpPr>
        <p:spPr bwMode="auto">
          <a:xfrm>
            <a:off x="3795713" y="5014913"/>
            <a:ext cx="396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O</a:t>
            </a:r>
          </a:p>
        </p:txBody>
      </p:sp>
      <p:sp>
        <p:nvSpPr>
          <p:cNvPr id="83986" name="Line 19"/>
          <p:cNvSpPr>
            <a:spLocks noChangeShapeType="1"/>
          </p:cNvSpPr>
          <p:nvPr/>
        </p:nvSpPr>
        <p:spPr bwMode="auto">
          <a:xfrm flipV="1">
            <a:off x="1993900" y="4330700"/>
            <a:ext cx="1193800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83987" name="Picture 20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lv-LV"/>
              <a:t>Stereometrijas aksiomas</a:t>
            </a: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2447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lv-LV"/>
              <a:t>2. Caur jebkuriem trim telpas punktiem, kas neatrodas uz vienas taisnes, var novilkt vienu vienīgu plakni.</a:t>
            </a:r>
            <a:endParaRPr lang="ru-RU"/>
          </a:p>
        </p:txBody>
      </p:sp>
      <p:pic>
        <p:nvPicPr>
          <p:cNvPr id="17411" name="Picture 10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Line 2"/>
          <p:cNvSpPr>
            <a:spLocks noChangeShapeType="1"/>
          </p:cNvSpPr>
          <p:nvPr/>
        </p:nvSpPr>
        <p:spPr bwMode="auto">
          <a:xfrm>
            <a:off x="1993900" y="5715000"/>
            <a:ext cx="271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18" name="Line 3"/>
          <p:cNvSpPr>
            <a:spLocks noChangeShapeType="1"/>
          </p:cNvSpPr>
          <p:nvPr/>
        </p:nvSpPr>
        <p:spPr bwMode="auto">
          <a:xfrm flipV="1">
            <a:off x="1987550" y="4260850"/>
            <a:ext cx="1282700" cy="146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19" name="Line 4"/>
          <p:cNvSpPr>
            <a:spLocks noChangeShapeType="1"/>
          </p:cNvSpPr>
          <p:nvPr/>
        </p:nvSpPr>
        <p:spPr bwMode="auto">
          <a:xfrm flipV="1">
            <a:off x="4713288" y="4330700"/>
            <a:ext cx="1217612" cy="139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20" name="Line 5"/>
          <p:cNvSpPr>
            <a:spLocks noChangeShapeType="1"/>
          </p:cNvSpPr>
          <p:nvPr/>
        </p:nvSpPr>
        <p:spPr bwMode="auto">
          <a:xfrm flipH="1">
            <a:off x="3194050" y="4343400"/>
            <a:ext cx="27559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21" name="Line 6"/>
          <p:cNvSpPr>
            <a:spLocks noChangeShapeType="1"/>
          </p:cNvSpPr>
          <p:nvPr/>
        </p:nvSpPr>
        <p:spPr bwMode="auto">
          <a:xfrm>
            <a:off x="3206750" y="4349750"/>
            <a:ext cx="1511300" cy="13589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22" name="Line 7"/>
          <p:cNvSpPr>
            <a:spLocks noChangeShapeType="1"/>
          </p:cNvSpPr>
          <p:nvPr/>
        </p:nvSpPr>
        <p:spPr bwMode="auto">
          <a:xfrm flipV="1">
            <a:off x="1987550" y="4337050"/>
            <a:ext cx="3949700" cy="13843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23" name="Line 8"/>
          <p:cNvSpPr>
            <a:spLocks noChangeShapeType="1"/>
          </p:cNvSpPr>
          <p:nvPr/>
        </p:nvSpPr>
        <p:spPr bwMode="auto">
          <a:xfrm flipV="1">
            <a:off x="3962400" y="1822450"/>
            <a:ext cx="0" cy="32131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24" name="Line 9"/>
          <p:cNvSpPr>
            <a:spLocks noChangeShapeType="1"/>
          </p:cNvSpPr>
          <p:nvPr/>
        </p:nvSpPr>
        <p:spPr bwMode="auto">
          <a:xfrm flipH="1" flipV="1">
            <a:off x="3949700" y="1816100"/>
            <a:ext cx="2006600" cy="25400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25" name="Line 10"/>
          <p:cNvSpPr>
            <a:spLocks noChangeShapeType="1"/>
          </p:cNvSpPr>
          <p:nvPr/>
        </p:nvSpPr>
        <p:spPr bwMode="auto">
          <a:xfrm flipH="1" flipV="1">
            <a:off x="3949700" y="1816100"/>
            <a:ext cx="787400" cy="39116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26" name="Line 11"/>
          <p:cNvSpPr>
            <a:spLocks noChangeShapeType="1"/>
          </p:cNvSpPr>
          <p:nvPr/>
        </p:nvSpPr>
        <p:spPr bwMode="auto">
          <a:xfrm flipV="1">
            <a:off x="3206750" y="1898650"/>
            <a:ext cx="749300" cy="2451100"/>
          </a:xfrm>
          <a:prstGeom prst="line">
            <a:avLst/>
          </a:prstGeom>
          <a:noFill/>
          <a:ln w="12700">
            <a:solidFill>
              <a:srgbClr val="7A0C04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27" name="Line 12"/>
          <p:cNvSpPr>
            <a:spLocks noChangeShapeType="1"/>
          </p:cNvSpPr>
          <p:nvPr/>
        </p:nvSpPr>
        <p:spPr bwMode="auto">
          <a:xfrm flipV="1">
            <a:off x="1993900" y="1816100"/>
            <a:ext cx="1955800" cy="39116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28" name="Rectangle 13"/>
          <p:cNvSpPr>
            <a:spLocks noChangeArrowheads="1"/>
          </p:cNvSpPr>
          <p:nvPr/>
        </p:nvSpPr>
        <p:spPr bwMode="auto">
          <a:xfrm>
            <a:off x="3871913" y="13573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</a:t>
            </a:r>
          </a:p>
        </p:txBody>
      </p:sp>
      <p:sp>
        <p:nvSpPr>
          <p:cNvPr id="86029" name="Rectangle 14"/>
          <p:cNvSpPr>
            <a:spLocks noChangeArrowheads="1"/>
          </p:cNvSpPr>
          <p:nvPr/>
        </p:nvSpPr>
        <p:spPr bwMode="auto">
          <a:xfrm>
            <a:off x="1812925" y="56229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30" name="Rectangle 15"/>
          <p:cNvSpPr>
            <a:spLocks noChangeArrowheads="1"/>
          </p:cNvSpPr>
          <p:nvPr/>
        </p:nvSpPr>
        <p:spPr bwMode="auto">
          <a:xfrm>
            <a:off x="3032125" y="39465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31" name="Rectangle 16"/>
          <p:cNvSpPr>
            <a:spLocks noChangeArrowheads="1"/>
          </p:cNvSpPr>
          <p:nvPr/>
        </p:nvSpPr>
        <p:spPr bwMode="auto">
          <a:xfrm>
            <a:off x="2955925" y="40227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32" name="Rectangle 17"/>
          <p:cNvSpPr>
            <a:spLocks noChangeArrowheads="1"/>
          </p:cNvSpPr>
          <p:nvPr/>
        </p:nvSpPr>
        <p:spPr bwMode="auto">
          <a:xfrm>
            <a:off x="2881313" y="4024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86033" name="Rectangle 18"/>
          <p:cNvSpPr>
            <a:spLocks noChangeArrowheads="1"/>
          </p:cNvSpPr>
          <p:nvPr/>
        </p:nvSpPr>
        <p:spPr bwMode="auto">
          <a:xfrm>
            <a:off x="6005513" y="40243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86034" name="Rectangle 19"/>
          <p:cNvSpPr>
            <a:spLocks noChangeArrowheads="1"/>
          </p:cNvSpPr>
          <p:nvPr/>
        </p:nvSpPr>
        <p:spPr bwMode="auto">
          <a:xfrm>
            <a:off x="4862513" y="5395913"/>
            <a:ext cx="387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D</a:t>
            </a:r>
          </a:p>
        </p:txBody>
      </p:sp>
      <p:sp>
        <p:nvSpPr>
          <p:cNvPr id="86035" name="Rectangle 20"/>
          <p:cNvSpPr>
            <a:spLocks noChangeArrowheads="1"/>
          </p:cNvSpPr>
          <p:nvPr/>
        </p:nvSpPr>
        <p:spPr bwMode="auto">
          <a:xfrm>
            <a:off x="1662113" y="53197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86036" name="Rectangle 21"/>
          <p:cNvSpPr>
            <a:spLocks noChangeArrowheads="1"/>
          </p:cNvSpPr>
          <p:nvPr/>
        </p:nvSpPr>
        <p:spPr bwMode="auto">
          <a:xfrm>
            <a:off x="3870325" y="50133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37" name="Rectangle 22"/>
          <p:cNvSpPr>
            <a:spLocks noChangeArrowheads="1"/>
          </p:cNvSpPr>
          <p:nvPr/>
        </p:nvSpPr>
        <p:spPr bwMode="auto">
          <a:xfrm>
            <a:off x="3870325" y="50133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38" name="Rectangle 23"/>
          <p:cNvSpPr>
            <a:spLocks noChangeArrowheads="1"/>
          </p:cNvSpPr>
          <p:nvPr/>
        </p:nvSpPr>
        <p:spPr bwMode="auto">
          <a:xfrm>
            <a:off x="3795713" y="5014913"/>
            <a:ext cx="396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O</a:t>
            </a:r>
          </a:p>
        </p:txBody>
      </p:sp>
      <p:sp>
        <p:nvSpPr>
          <p:cNvPr id="86039" name="Line 24"/>
          <p:cNvSpPr>
            <a:spLocks noChangeShapeType="1"/>
          </p:cNvSpPr>
          <p:nvPr/>
        </p:nvSpPr>
        <p:spPr bwMode="auto">
          <a:xfrm flipV="1">
            <a:off x="3968750" y="4794250"/>
            <a:ext cx="13970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6040" name="Line 25"/>
          <p:cNvSpPr>
            <a:spLocks noChangeShapeType="1"/>
          </p:cNvSpPr>
          <p:nvPr/>
        </p:nvSpPr>
        <p:spPr bwMode="auto">
          <a:xfrm>
            <a:off x="4114800" y="48069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86041" name="Picture 26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Line 2"/>
          <p:cNvSpPr>
            <a:spLocks noChangeShapeType="1"/>
          </p:cNvSpPr>
          <p:nvPr/>
        </p:nvSpPr>
        <p:spPr bwMode="auto">
          <a:xfrm>
            <a:off x="1993900" y="5715000"/>
            <a:ext cx="271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66" name="Line 3"/>
          <p:cNvSpPr>
            <a:spLocks noChangeShapeType="1"/>
          </p:cNvSpPr>
          <p:nvPr/>
        </p:nvSpPr>
        <p:spPr bwMode="auto">
          <a:xfrm flipV="1">
            <a:off x="1987550" y="4260850"/>
            <a:ext cx="1282700" cy="14605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67" name="Line 4"/>
          <p:cNvSpPr>
            <a:spLocks noChangeShapeType="1"/>
          </p:cNvSpPr>
          <p:nvPr/>
        </p:nvSpPr>
        <p:spPr bwMode="auto">
          <a:xfrm flipV="1">
            <a:off x="4713288" y="4330700"/>
            <a:ext cx="1217612" cy="1384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68" name="Line 5"/>
          <p:cNvSpPr>
            <a:spLocks noChangeShapeType="1"/>
          </p:cNvSpPr>
          <p:nvPr/>
        </p:nvSpPr>
        <p:spPr bwMode="auto">
          <a:xfrm flipH="1">
            <a:off x="3194050" y="4343400"/>
            <a:ext cx="27559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69" name="Line 6"/>
          <p:cNvSpPr>
            <a:spLocks noChangeShapeType="1"/>
          </p:cNvSpPr>
          <p:nvPr/>
        </p:nvSpPr>
        <p:spPr bwMode="auto">
          <a:xfrm>
            <a:off x="3206750" y="4349750"/>
            <a:ext cx="1511300" cy="13589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70" name="Line 7"/>
          <p:cNvSpPr>
            <a:spLocks noChangeShapeType="1"/>
          </p:cNvSpPr>
          <p:nvPr/>
        </p:nvSpPr>
        <p:spPr bwMode="auto">
          <a:xfrm flipV="1">
            <a:off x="1987550" y="4337050"/>
            <a:ext cx="3949700" cy="13843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71" name="Line 8"/>
          <p:cNvSpPr>
            <a:spLocks noChangeShapeType="1"/>
          </p:cNvSpPr>
          <p:nvPr/>
        </p:nvSpPr>
        <p:spPr bwMode="auto">
          <a:xfrm flipV="1">
            <a:off x="3962400" y="1822450"/>
            <a:ext cx="0" cy="32131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72" name="Line 9"/>
          <p:cNvSpPr>
            <a:spLocks noChangeShapeType="1"/>
          </p:cNvSpPr>
          <p:nvPr/>
        </p:nvSpPr>
        <p:spPr bwMode="auto">
          <a:xfrm flipH="1" flipV="1">
            <a:off x="3949700" y="1816100"/>
            <a:ext cx="2006600" cy="254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73" name="Line 10"/>
          <p:cNvSpPr>
            <a:spLocks noChangeShapeType="1"/>
          </p:cNvSpPr>
          <p:nvPr/>
        </p:nvSpPr>
        <p:spPr bwMode="auto">
          <a:xfrm flipH="1" flipV="1">
            <a:off x="3949700" y="1816100"/>
            <a:ext cx="787400" cy="391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74" name="Line 11"/>
          <p:cNvSpPr>
            <a:spLocks noChangeShapeType="1"/>
          </p:cNvSpPr>
          <p:nvPr/>
        </p:nvSpPr>
        <p:spPr bwMode="auto">
          <a:xfrm flipV="1">
            <a:off x="3206750" y="1898650"/>
            <a:ext cx="749300" cy="24511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75" name="Line 12"/>
          <p:cNvSpPr>
            <a:spLocks noChangeShapeType="1"/>
          </p:cNvSpPr>
          <p:nvPr/>
        </p:nvSpPr>
        <p:spPr bwMode="auto">
          <a:xfrm flipV="1">
            <a:off x="1993900" y="1816100"/>
            <a:ext cx="1955800" cy="391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76" name="Rectangle 13"/>
          <p:cNvSpPr>
            <a:spLocks noChangeArrowheads="1"/>
          </p:cNvSpPr>
          <p:nvPr/>
        </p:nvSpPr>
        <p:spPr bwMode="auto">
          <a:xfrm>
            <a:off x="3871913" y="13573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</a:t>
            </a:r>
          </a:p>
        </p:txBody>
      </p:sp>
      <p:sp>
        <p:nvSpPr>
          <p:cNvPr id="88077" name="Rectangle 14"/>
          <p:cNvSpPr>
            <a:spLocks noChangeArrowheads="1"/>
          </p:cNvSpPr>
          <p:nvPr/>
        </p:nvSpPr>
        <p:spPr bwMode="auto">
          <a:xfrm>
            <a:off x="1812925" y="56229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78" name="Rectangle 15"/>
          <p:cNvSpPr>
            <a:spLocks noChangeArrowheads="1"/>
          </p:cNvSpPr>
          <p:nvPr/>
        </p:nvSpPr>
        <p:spPr bwMode="auto">
          <a:xfrm>
            <a:off x="3032125" y="39465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79" name="Rectangle 16"/>
          <p:cNvSpPr>
            <a:spLocks noChangeArrowheads="1"/>
          </p:cNvSpPr>
          <p:nvPr/>
        </p:nvSpPr>
        <p:spPr bwMode="auto">
          <a:xfrm>
            <a:off x="2955925" y="40227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80" name="Rectangle 17"/>
          <p:cNvSpPr>
            <a:spLocks noChangeArrowheads="1"/>
          </p:cNvSpPr>
          <p:nvPr/>
        </p:nvSpPr>
        <p:spPr bwMode="auto">
          <a:xfrm>
            <a:off x="2881313" y="40243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88081" name="Rectangle 18"/>
          <p:cNvSpPr>
            <a:spLocks noChangeArrowheads="1"/>
          </p:cNvSpPr>
          <p:nvPr/>
        </p:nvSpPr>
        <p:spPr bwMode="auto">
          <a:xfrm>
            <a:off x="6005513" y="40243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88082" name="Rectangle 19"/>
          <p:cNvSpPr>
            <a:spLocks noChangeArrowheads="1"/>
          </p:cNvSpPr>
          <p:nvPr/>
        </p:nvSpPr>
        <p:spPr bwMode="auto">
          <a:xfrm>
            <a:off x="4862513" y="5395913"/>
            <a:ext cx="387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D</a:t>
            </a:r>
          </a:p>
        </p:txBody>
      </p:sp>
      <p:sp>
        <p:nvSpPr>
          <p:cNvPr id="88083" name="Rectangle 20"/>
          <p:cNvSpPr>
            <a:spLocks noChangeArrowheads="1"/>
          </p:cNvSpPr>
          <p:nvPr/>
        </p:nvSpPr>
        <p:spPr bwMode="auto">
          <a:xfrm>
            <a:off x="1662113" y="53197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88084" name="Rectangle 21"/>
          <p:cNvSpPr>
            <a:spLocks noChangeArrowheads="1"/>
          </p:cNvSpPr>
          <p:nvPr/>
        </p:nvSpPr>
        <p:spPr bwMode="auto">
          <a:xfrm>
            <a:off x="3870325" y="50133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85" name="Rectangle 22"/>
          <p:cNvSpPr>
            <a:spLocks noChangeArrowheads="1"/>
          </p:cNvSpPr>
          <p:nvPr/>
        </p:nvSpPr>
        <p:spPr bwMode="auto">
          <a:xfrm>
            <a:off x="3870325" y="50133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86" name="Rectangle 23"/>
          <p:cNvSpPr>
            <a:spLocks noChangeArrowheads="1"/>
          </p:cNvSpPr>
          <p:nvPr/>
        </p:nvSpPr>
        <p:spPr bwMode="auto">
          <a:xfrm>
            <a:off x="3795713" y="5014913"/>
            <a:ext cx="396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O</a:t>
            </a:r>
          </a:p>
        </p:txBody>
      </p:sp>
      <p:sp>
        <p:nvSpPr>
          <p:cNvPr id="88087" name="Line 24"/>
          <p:cNvSpPr>
            <a:spLocks noChangeShapeType="1"/>
          </p:cNvSpPr>
          <p:nvPr/>
        </p:nvSpPr>
        <p:spPr bwMode="auto">
          <a:xfrm flipV="1">
            <a:off x="3968750" y="4794250"/>
            <a:ext cx="13970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88" name="Line 25"/>
          <p:cNvSpPr>
            <a:spLocks noChangeShapeType="1"/>
          </p:cNvSpPr>
          <p:nvPr/>
        </p:nvSpPr>
        <p:spPr bwMode="auto">
          <a:xfrm>
            <a:off x="4114800" y="48069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88089" name="Rectangle 26"/>
          <p:cNvSpPr>
            <a:spLocks noChangeArrowheads="1"/>
          </p:cNvSpPr>
          <p:nvPr/>
        </p:nvSpPr>
        <p:spPr bwMode="auto">
          <a:xfrm>
            <a:off x="5014913" y="900113"/>
            <a:ext cx="4065587" cy="191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SACBD - taisna četrstūra</a:t>
            </a:r>
          </a:p>
          <a:p>
            <a:pPr eaLnBrk="0" hangingPunct="0"/>
            <a:r>
              <a:rPr lang="lv-LV" sz="2400">
                <a:latin typeface="RimTimes"/>
              </a:rPr>
              <a:t>piramīda. </a:t>
            </a:r>
          </a:p>
          <a:p>
            <a:pPr eaLnBrk="0" hangingPunct="0"/>
            <a:r>
              <a:rPr lang="lv-LV" sz="2400">
                <a:latin typeface="RimTimes"/>
              </a:rPr>
              <a:t>Piramīdas augstums atrodas </a:t>
            </a:r>
          </a:p>
          <a:p>
            <a:pPr eaLnBrk="0" hangingPunct="0"/>
            <a:r>
              <a:rPr lang="lv-LV" sz="2400">
                <a:latin typeface="RimTimes"/>
              </a:rPr>
              <a:t>figūras iekšienē.</a:t>
            </a:r>
          </a:p>
          <a:p>
            <a:pPr eaLnBrk="0" hangingPunct="0"/>
            <a:r>
              <a:rPr lang="lv-LV" sz="2400">
                <a:latin typeface="RimTimes"/>
              </a:rPr>
              <a:t>SO </a:t>
            </a:r>
            <a:r>
              <a:rPr lang="lv-LV" sz="2400">
                <a:latin typeface="RimTimes"/>
                <a:sym typeface="Symbol" pitchFamily="18" charset="2"/>
              </a:rPr>
              <a:t></a:t>
            </a:r>
            <a:r>
              <a:rPr lang="lv-LV" sz="2400">
                <a:latin typeface="RimTimes"/>
              </a:rPr>
              <a:t> AB</a:t>
            </a:r>
          </a:p>
        </p:txBody>
      </p:sp>
      <p:pic>
        <p:nvPicPr>
          <p:cNvPr id="88090" name="Picture 27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565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lv-LV"/>
              <a:t>Slīpa četrstūra piramīda</a:t>
            </a:r>
            <a:endParaRPr lang="en-US"/>
          </a:p>
        </p:txBody>
      </p:sp>
      <p:pic>
        <p:nvPicPr>
          <p:cNvPr id="90114" name="Picture 6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Line 2"/>
          <p:cNvSpPr>
            <a:spLocks noChangeShapeType="1"/>
          </p:cNvSpPr>
          <p:nvPr/>
        </p:nvSpPr>
        <p:spPr bwMode="auto">
          <a:xfrm>
            <a:off x="1231900" y="4572000"/>
            <a:ext cx="3200400" cy="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1138" name="Line 3"/>
          <p:cNvSpPr>
            <a:spLocks noChangeShapeType="1"/>
          </p:cNvSpPr>
          <p:nvPr/>
        </p:nvSpPr>
        <p:spPr bwMode="auto">
          <a:xfrm>
            <a:off x="546100" y="6324600"/>
            <a:ext cx="3327400" cy="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1139" name="Line 4"/>
          <p:cNvSpPr>
            <a:spLocks noChangeShapeType="1"/>
          </p:cNvSpPr>
          <p:nvPr/>
        </p:nvSpPr>
        <p:spPr bwMode="auto">
          <a:xfrm flipH="1">
            <a:off x="3873500" y="4584700"/>
            <a:ext cx="558800" cy="17272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1140" name="Line 5"/>
          <p:cNvSpPr>
            <a:spLocks noChangeShapeType="1"/>
          </p:cNvSpPr>
          <p:nvPr/>
        </p:nvSpPr>
        <p:spPr bwMode="auto">
          <a:xfrm flipH="1">
            <a:off x="520700" y="4584700"/>
            <a:ext cx="711200" cy="17272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1141" name="Rectangle 6"/>
          <p:cNvSpPr>
            <a:spLocks noChangeArrowheads="1"/>
          </p:cNvSpPr>
          <p:nvPr/>
        </p:nvSpPr>
        <p:spPr bwMode="auto">
          <a:xfrm>
            <a:off x="2422525" y="14319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1142" name="Rectangle 7"/>
          <p:cNvSpPr>
            <a:spLocks noChangeArrowheads="1"/>
          </p:cNvSpPr>
          <p:nvPr/>
        </p:nvSpPr>
        <p:spPr bwMode="auto">
          <a:xfrm>
            <a:off x="214313" y="61579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solidFill>
                  <a:srgbClr val="7A0C04"/>
                </a:solidFill>
                <a:latin typeface="RimTimes"/>
              </a:rPr>
              <a:t>A</a:t>
            </a:r>
          </a:p>
        </p:txBody>
      </p:sp>
      <p:sp>
        <p:nvSpPr>
          <p:cNvPr id="91143" name="Rectangle 8"/>
          <p:cNvSpPr>
            <a:spLocks noChangeArrowheads="1"/>
          </p:cNvSpPr>
          <p:nvPr/>
        </p:nvSpPr>
        <p:spPr bwMode="auto">
          <a:xfrm>
            <a:off x="900113" y="41767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solidFill>
                  <a:srgbClr val="7A0C04"/>
                </a:solidFill>
                <a:latin typeface="RimTimes"/>
              </a:rPr>
              <a:t>B</a:t>
            </a:r>
          </a:p>
        </p:txBody>
      </p:sp>
      <p:sp>
        <p:nvSpPr>
          <p:cNvPr id="91144" name="Rectangle 9"/>
          <p:cNvSpPr>
            <a:spLocks noChangeArrowheads="1"/>
          </p:cNvSpPr>
          <p:nvPr/>
        </p:nvSpPr>
        <p:spPr bwMode="auto">
          <a:xfrm>
            <a:off x="4479925" y="42513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1145" name="Rectangle 10"/>
          <p:cNvSpPr>
            <a:spLocks noChangeArrowheads="1"/>
          </p:cNvSpPr>
          <p:nvPr/>
        </p:nvSpPr>
        <p:spPr bwMode="auto">
          <a:xfrm>
            <a:off x="4481513" y="42529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solidFill>
                  <a:srgbClr val="7A0C04"/>
                </a:solidFill>
                <a:latin typeface="RimTimes"/>
              </a:rPr>
              <a:t>C</a:t>
            </a:r>
          </a:p>
        </p:txBody>
      </p:sp>
      <p:sp>
        <p:nvSpPr>
          <p:cNvPr id="91146" name="Rectangle 11"/>
          <p:cNvSpPr>
            <a:spLocks noChangeArrowheads="1"/>
          </p:cNvSpPr>
          <p:nvPr/>
        </p:nvSpPr>
        <p:spPr bwMode="auto">
          <a:xfrm>
            <a:off x="3948113" y="60817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solidFill>
                  <a:srgbClr val="7A0C04"/>
                </a:solidFill>
                <a:latin typeface="RimTimes"/>
              </a:rPr>
              <a:t>D</a:t>
            </a:r>
          </a:p>
        </p:txBody>
      </p:sp>
      <p:pic>
        <p:nvPicPr>
          <p:cNvPr id="91147" name="Picture 12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Line 2"/>
          <p:cNvSpPr>
            <a:spLocks noChangeShapeType="1"/>
          </p:cNvSpPr>
          <p:nvPr/>
        </p:nvSpPr>
        <p:spPr bwMode="auto">
          <a:xfrm>
            <a:off x="1231900" y="4572000"/>
            <a:ext cx="317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3186" name="Line 3"/>
          <p:cNvSpPr>
            <a:spLocks noChangeShapeType="1"/>
          </p:cNvSpPr>
          <p:nvPr/>
        </p:nvSpPr>
        <p:spPr bwMode="auto">
          <a:xfrm>
            <a:off x="546100" y="6324600"/>
            <a:ext cx="332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3187" name="Line 4"/>
          <p:cNvSpPr>
            <a:spLocks noChangeShapeType="1"/>
          </p:cNvSpPr>
          <p:nvPr/>
        </p:nvSpPr>
        <p:spPr bwMode="auto">
          <a:xfrm flipH="1">
            <a:off x="3873500" y="4584700"/>
            <a:ext cx="558800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3188" name="Line 5"/>
          <p:cNvSpPr>
            <a:spLocks noChangeShapeType="1"/>
          </p:cNvSpPr>
          <p:nvPr/>
        </p:nvSpPr>
        <p:spPr bwMode="auto">
          <a:xfrm flipH="1">
            <a:off x="520700" y="4584700"/>
            <a:ext cx="711200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3189" name="Line 6"/>
          <p:cNvSpPr>
            <a:spLocks noChangeShapeType="1"/>
          </p:cNvSpPr>
          <p:nvPr/>
        </p:nvSpPr>
        <p:spPr bwMode="auto">
          <a:xfrm>
            <a:off x="1258888" y="4581525"/>
            <a:ext cx="2641600" cy="17272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3190" name="Line 7"/>
          <p:cNvSpPr>
            <a:spLocks noChangeShapeType="1"/>
          </p:cNvSpPr>
          <p:nvPr/>
        </p:nvSpPr>
        <p:spPr bwMode="auto">
          <a:xfrm flipV="1">
            <a:off x="546100" y="4559300"/>
            <a:ext cx="3860800" cy="17780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3191" name="Rectangle 8"/>
          <p:cNvSpPr>
            <a:spLocks noChangeArrowheads="1"/>
          </p:cNvSpPr>
          <p:nvPr/>
        </p:nvSpPr>
        <p:spPr bwMode="auto">
          <a:xfrm>
            <a:off x="2422525" y="14319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3192" name="Rectangle 9"/>
          <p:cNvSpPr>
            <a:spLocks noChangeArrowheads="1"/>
          </p:cNvSpPr>
          <p:nvPr/>
        </p:nvSpPr>
        <p:spPr bwMode="auto">
          <a:xfrm>
            <a:off x="2422525" y="48609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3193" name="Rectangle 10"/>
          <p:cNvSpPr>
            <a:spLocks noChangeArrowheads="1"/>
          </p:cNvSpPr>
          <p:nvPr/>
        </p:nvSpPr>
        <p:spPr bwMode="auto">
          <a:xfrm>
            <a:off x="214313" y="61579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93194" name="Rectangle 11"/>
          <p:cNvSpPr>
            <a:spLocks noChangeArrowheads="1"/>
          </p:cNvSpPr>
          <p:nvPr/>
        </p:nvSpPr>
        <p:spPr bwMode="auto">
          <a:xfrm>
            <a:off x="900113" y="41767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93195" name="Rectangle 12"/>
          <p:cNvSpPr>
            <a:spLocks noChangeArrowheads="1"/>
          </p:cNvSpPr>
          <p:nvPr/>
        </p:nvSpPr>
        <p:spPr bwMode="auto">
          <a:xfrm>
            <a:off x="4481513" y="42529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93196" name="Rectangle 13"/>
          <p:cNvSpPr>
            <a:spLocks noChangeArrowheads="1"/>
          </p:cNvSpPr>
          <p:nvPr/>
        </p:nvSpPr>
        <p:spPr bwMode="auto">
          <a:xfrm>
            <a:off x="4024313" y="6081713"/>
            <a:ext cx="387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D</a:t>
            </a:r>
          </a:p>
        </p:txBody>
      </p:sp>
      <p:pic>
        <p:nvPicPr>
          <p:cNvPr id="93197" name="Picture 14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Line 2"/>
          <p:cNvSpPr>
            <a:spLocks noChangeShapeType="1"/>
          </p:cNvSpPr>
          <p:nvPr/>
        </p:nvSpPr>
        <p:spPr bwMode="auto">
          <a:xfrm>
            <a:off x="1231900" y="4572000"/>
            <a:ext cx="317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5234" name="Line 3"/>
          <p:cNvSpPr>
            <a:spLocks noChangeShapeType="1"/>
          </p:cNvSpPr>
          <p:nvPr/>
        </p:nvSpPr>
        <p:spPr bwMode="auto">
          <a:xfrm>
            <a:off x="546100" y="6324600"/>
            <a:ext cx="332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5235" name="Line 4"/>
          <p:cNvSpPr>
            <a:spLocks noChangeShapeType="1"/>
          </p:cNvSpPr>
          <p:nvPr/>
        </p:nvSpPr>
        <p:spPr bwMode="auto">
          <a:xfrm flipH="1">
            <a:off x="3873500" y="4559300"/>
            <a:ext cx="5461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5236" name="Line 5"/>
          <p:cNvSpPr>
            <a:spLocks noChangeShapeType="1"/>
          </p:cNvSpPr>
          <p:nvPr/>
        </p:nvSpPr>
        <p:spPr bwMode="auto">
          <a:xfrm flipH="1">
            <a:off x="520700" y="4584700"/>
            <a:ext cx="711200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5237" name="Line 6"/>
          <p:cNvSpPr>
            <a:spLocks noChangeShapeType="1"/>
          </p:cNvSpPr>
          <p:nvPr/>
        </p:nvSpPr>
        <p:spPr bwMode="auto">
          <a:xfrm>
            <a:off x="1231900" y="4584700"/>
            <a:ext cx="2641600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5238" name="Line 7"/>
          <p:cNvSpPr>
            <a:spLocks noChangeShapeType="1"/>
          </p:cNvSpPr>
          <p:nvPr/>
        </p:nvSpPr>
        <p:spPr bwMode="auto">
          <a:xfrm flipV="1">
            <a:off x="522288" y="4559300"/>
            <a:ext cx="3884612" cy="176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5239" name="Rectangle 8"/>
          <p:cNvSpPr>
            <a:spLocks noChangeArrowheads="1"/>
          </p:cNvSpPr>
          <p:nvPr/>
        </p:nvSpPr>
        <p:spPr bwMode="auto">
          <a:xfrm>
            <a:off x="2422525" y="1431925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5240" name="Rectangle 9"/>
          <p:cNvSpPr>
            <a:spLocks noChangeArrowheads="1"/>
          </p:cNvSpPr>
          <p:nvPr/>
        </p:nvSpPr>
        <p:spPr bwMode="auto">
          <a:xfrm>
            <a:off x="3055938" y="5246688"/>
            <a:ext cx="4175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solidFill>
                  <a:srgbClr val="7A0C04"/>
                </a:solidFill>
                <a:latin typeface="RimTimes"/>
              </a:rPr>
              <a:t>O</a:t>
            </a:r>
          </a:p>
        </p:txBody>
      </p:sp>
      <p:sp>
        <p:nvSpPr>
          <p:cNvPr id="95241" name="Rectangle 10"/>
          <p:cNvSpPr>
            <a:spLocks noChangeArrowheads="1"/>
          </p:cNvSpPr>
          <p:nvPr/>
        </p:nvSpPr>
        <p:spPr bwMode="auto">
          <a:xfrm>
            <a:off x="214313" y="61579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95242" name="Rectangle 11"/>
          <p:cNvSpPr>
            <a:spLocks noChangeArrowheads="1"/>
          </p:cNvSpPr>
          <p:nvPr/>
        </p:nvSpPr>
        <p:spPr bwMode="auto">
          <a:xfrm>
            <a:off x="900113" y="41767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95243" name="Rectangle 12"/>
          <p:cNvSpPr>
            <a:spLocks noChangeArrowheads="1"/>
          </p:cNvSpPr>
          <p:nvPr/>
        </p:nvSpPr>
        <p:spPr bwMode="auto">
          <a:xfrm>
            <a:off x="4481513" y="42529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95244" name="Rectangle 13"/>
          <p:cNvSpPr>
            <a:spLocks noChangeArrowheads="1"/>
          </p:cNvSpPr>
          <p:nvPr/>
        </p:nvSpPr>
        <p:spPr bwMode="auto">
          <a:xfrm>
            <a:off x="4024313" y="6081713"/>
            <a:ext cx="387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D</a:t>
            </a:r>
          </a:p>
        </p:txBody>
      </p:sp>
      <p:sp>
        <p:nvSpPr>
          <p:cNvPr id="95245" name="Rectangle 14"/>
          <p:cNvSpPr>
            <a:spLocks noChangeArrowheads="1"/>
          </p:cNvSpPr>
          <p:nvPr/>
        </p:nvSpPr>
        <p:spPr bwMode="auto">
          <a:xfrm>
            <a:off x="3379788" y="4579938"/>
            <a:ext cx="393700" cy="1185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lv-LV" sz="7200">
                <a:solidFill>
                  <a:srgbClr val="7A0C04"/>
                </a:solidFill>
                <a:latin typeface="RimTimes"/>
              </a:rPr>
              <a:t>.</a:t>
            </a:r>
          </a:p>
        </p:txBody>
      </p:sp>
      <p:pic>
        <p:nvPicPr>
          <p:cNvPr id="95246" name="Picture 15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Line 2"/>
          <p:cNvSpPr>
            <a:spLocks noChangeShapeType="1"/>
          </p:cNvSpPr>
          <p:nvPr/>
        </p:nvSpPr>
        <p:spPr bwMode="auto">
          <a:xfrm>
            <a:off x="1231900" y="4572000"/>
            <a:ext cx="317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7282" name="Line 3"/>
          <p:cNvSpPr>
            <a:spLocks noChangeShapeType="1"/>
          </p:cNvSpPr>
          <p:nvPr/>
        </p:nvSpPr>
        <p:spPr bwMode="auto">
          <a:xfrm>
            <a:off x="546100" y="6324600"/>
            <a:ext cx="332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7283" name="Line 4"/>
          <p:cNvSpPr>
            <a:spLocks noChangeShapeType="1"/>
          </p:cNvSpPr>
          <p:nvPr/>
        </p:nvSpPr>
        <p:spPr bwMode="auto">
          <a:xfrm flipH="1">
            <a:off x="3873500" y="4584700"/>
            <a:ext cx="520700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7284" name="Line 5"/>
          <p:cNvSpPr>
            <a:spLocks noChangeShapeType="1"/>
          </p:cNvSpPr>
          <p:nvPr/>
        </p:nvSpPr>
        <p:spPr bwMode="auto">
          <a:xfrm flipH="1">
            <a:off x="520700" y="4584700"/>
            <a:ext cx="711200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7285" name="Line 6"/>
          <p:cNvSpPr>
            <a:spLocks noChangeShapeType="1"/>
          </p:cNvSpPr>
          <p:nvPr/>
        </p:nvSpPr>
        <p:spPr bwMode="auto">
          <a:xfrm>
            <a:off x="1231900" y="4584700"/>
            <a:ext cx="2641600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7286" name="Line 7"/>
          <p:cNvSpPr>
            <a:spLocks noChangeShapeType="1"/>
          </p:cNvSpPr>
          <p:nvPr/>
        </p:nvSpPr>
        <p:spPr bwMode="auto">
          <a:xfrm flipV="1">
            <a:off x="522288" y="4559300"/>
            <a:ext cx="3884612" cy="1754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7287" name="Line 8"/>
          <p:cNvSpPr>
            <a:spLocks noChangeShapeType="1"/>
          </p:cNvSpPr>
          <p:nvPr/>
        </p:nvSpPr>
        <p:spPr bwMode="auto">
          <a:xfrm>
            <a:off x="3541713" y="2600325"/>
            <a:ext cx="0" cy="2870200"/>
          </a:xfrm>
          <a:prstGeom prst="line">
            <a:avLst/>
          </a:prstGeom>
          <a:noFill/>
          <a:ln w="25400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7288" name="Rectangle 9"/>
          <p:cNvSpPr>
            <a:spLocks noChangeArrowheads="1"/>
          </p:cNvSpPr>
          <p:nvPr/>
        </p:nvSpPr>
        <p:spPr bwMode="auto">
          <a:xfrm>
            <a:off x="3378200" y="2089150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solidFill>
                  <a:srgbClr val="7A0C04"/>
                </a:solidFill>
                <a:latin typeface="RimTimes"/>
              </a:rPr>
              <a:t>S</a:t>
            </a:r>
          </a:p>
        </p:txBody>
      </p:sp>
      <p:sp>
        <p:nvSpPr>
          <p:cNvPr id="97289" name="Rectangle 10"/>
          <p:cNvSpPr>
            <a:spLocks noChangeArrowheads="1"/>
          </p:cNvSpPr>
          <p:nvPr/>
        </p:nvSpPr>
        <p:spPr bwMode="auto">
          <a:xfrm>
            <a:off x="214313" y="61579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97290" name="Rectangle 11"/>
          <p:cNvSpPr>
            <a:spLocks noChangeArrowheads="1"/>
          </p:cNvSpPr>
          <p:nvPr/>
        </p:nvSpPr>
        <p:spPr bwMode="auto">
          <a:xfrm>
            <a:off x="900113" y="41767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97291" name="Rectangle 12"/>
          <p:cNvSpPr>
            <a:spLocks noChangeArrowheads="1"/>
          </p:cNvSpPr>
          <p:nvPr/>
        </p:nvSpPr>
        <p:spPr bwMode="auto">
          <a:xfrm>
            <a:off x="4481513" y="42529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97292" name="Rectangle 13"/>
          <p:cNvSpPr>
            <a:spLocks noChangeArrowheads="1"/>
          </p:cNvSpPr>
          <p:nvPr/>
        </p:nvSpPr>
        <p:spPr bwMode="auto">
          <a:xfrm>
            <a:off x="4024313" y="6081713"/>
            <a:ext cx="387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D</a:t>
            </a:r>
          </a:p>
        </p:txBody>
      </p:sp>
      <p:sp>
        <p:nvSpPr>
          <p:cNvPr id="97293" name="Rectangle 14"/>
          <p:cNvSpPr>
            <a:spLocks noChangeArrowheads="1"/>
          </p:cNvSpPr>
          <p:nvPr/>
        </p:nvSpPr>
        <p:spPr bwMode="auto">
          <a:xfrm>
            <a:off x="3055938" y="5246688"/>
            <a:ext cx="396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O</a:t>
            </a:r>
            <a:endParaRPr lang="lv-LV" sz="2400">
              <a:solidFill>
                <a:schemeClr val="hlink"/>
              </a:solidFill>
              <a:latin typeface="RimTimes"/>
            </a:endParaRPr>
          </a:p>
        </p:txBody>
      </p:sp>
      <p:sp>
        <p:nvSpPr>
          <p:cNvPr id="97294" name="Rectangle 15"/>
          <p:cNvSpPr>
            <a:spLocks noChangeArrowheads="1"/>
          </p:cNvSpPr>
          <p:nvPr/>
        </p:nvSpPr>
        <p:spPr bwMode="auto">
          <a:xfrm>
            <a:off x="3316288" y="4579938"/>
            <a:ext cx="457200" cy="1185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7200">
                <a:latin typeface="RimTimes"/>
              </a:rPr>
              <a:t>.</a:t>
            </a:r>
            <a:endParaRPr lang="lv-LV" sz="7200">
              <a:solidFill>
                <a:schemeClr val="hlink"/>
              </a:solidFill>
              <a:latin typeface="RimTimes"/>
            </a:endParaRPr>
          </a:p>
        </p:txBody>
      </p:sp>
      <p:pic>
        <p:nvPicPr>
          <p:cNvPr id="97295" name="Picture 16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Line 2"/>
          <p:cNvSpPr>
            <a:spLocks noChangeShapeType="1"/>
          </p:cNvSpPr>
          <p:nvPr/>
        </p:nvSpPr>
        <p:spPr bwMode="auto">
          <a:xfrm>
            <a:off x="1231900" y="4572000"/>
            <a:ext cx="3175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9330" name="Line 3"/>
          <p:cNvSpPr>
            <a:spLocks noChangeShapeType="1"/>
          </p:cNvSpPr>
          <p:nvPr/>
        </p:nvSpPr>
        <p:spPr bwMode="auto">
          <a:xfrm>
            <a:off x="546100" y="6324600"/>
            <a:ext cx="332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9331" name="Line 4"/>
          <p:cNvSpPr>
            <a:spLocks noChangeShapeType="1"/>
          </p:cNvSpPr>
          <p:nvPr/>
        </p:nvSpPr>
        <p:spPr bwMode="auto">
          <a:xfrm flipH="1">
            <a:off x="3873500" y="4584700"/>
            <a:ext cx="520700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9332" name="Line 5"/>
          <p:cNvSpPr>
            <a:spLocks noChangeShapeType="1"/>
          </p:cNvSpPr>
          <p:nvPr/>
        </p:nvSpPr>
        <p:spPr bwMode="auto">
          <a:xfrm flipH="1">
            <a:off x="520700" y="4584700"/>
            <a:ext cx="711200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9333" name="Line 6"/>
          <p:cNvSpPr>
            <a:spLocks noChangeShapeType="1"/>
          </p:cNvSpPr>
          <p:nvPr/>
        </p:nvSpPr>
        <p:spPr bwMode="auto">
          <a:xfrm>
            <a:off x="1231900" y="4584700"/>
            <a:ext cx="2641600" cy="172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9334" name="Line 7"/>
          <p:cNvSpPr>
            <a:spLocks noChangeShapeType="1"/>
          </p:cNvSpPr>
          <p:nvPr/>
        </p:nvSpPr>
        <p:spPr bwMode="auto">
          <a:xfrm flipV="1">
            <a:off x="522288" y="4559300"/>
            <a:ext cx="3884612" cy="1754188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9335" name="Line 8"/>
          <p:cNvSpPr>
            <a:spLocks noChangeShapeType="1"/>
          </p:cNvSpPr>
          <p:nvPr/>
        </p:nvSpPr>
        <p:spPr bwMode="auto">
          <a:xfrm>
            <a:off x="3541713" y="2600325"/>
            <a:ext cx="0" cy="287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9336" name="Rectangle 9"/>
          <p:cNvSpPr>
            <a:spLocks noChangeArrowheads="1"/>
          </p:cNvSpPr>
          <p:nvPr/>
        </p:nvSpPr>
        <p:spPr bwMode="auto">
          <a:xfrm>
            <a:off x="3378200" y="20891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</a:t>
            </a:r>
            <a:endParaRPr lang="lv-LV" sz="2400">
              <a:solidFill>
                <a:schemeClr val="hlink"/>
              </a:solidFill>
              <a:latin typeface="RimTimes"/>
            </a:endParaRPr>
          </a:p>
        </p:txBody>
      </p:sp>
      <p:sp>
        <p:nvSpPr>
          <p:cNvPr id="99337" name="Rectangle 10"/>
          <p:cNvSpPr>
            <a:spLocks noChangeArrowheads="1"/>
          </p:cNvSpPr>
          <p:nvPr/>
        </p:nvSpPr>
        <p:spPr bwMode="auto">
          <a:xfrm>
            <a:off x="214313" y="61579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99338" name="Rectangle 11"/>
          <p:cNvSpPr>
            <a:spLocks noChangeArrowheads="1"/>
          </p:cNvSpPr>
          <p:nvPr/>
        </p:nvSpPr>
        <p:spPr bwMode="auto">
          <a:xfrm>
            <a:off x="900113" y="41767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99339" name="Rectangle 12"/>
          <p:cNvSpPr>
            <a:spLocks noChangeArrowheads="1"/>
          </p:cNvSpPr>
          <p:nvPr/>
        </p:nvSpPr>
        <p:spPr bwMode="auto">
          <a:xfrm>
            <a:off x="4481513" y="42529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99340" name="Rectangle 13"/>
          <p:cNvSpPr>
            <a:spLocks noChangeArrowheads="1"/>
          </p:cNvSpPr>
          <p:nvPr/>
        </p:nvSpPr>
        <p:spPr bwMode="auto">
          <a:xfrm>
            <a:off x="4024313" y="6081713"/>
            <a:ext cx="387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D</a:t>
            </a:r>
          </a:p>
        </p:txBody>
      </p:sp>
      <p:sp>
        <p:nvSpPr>
          <p:cNvPr id="99341" name="Rectangle 14"/>
          <p:cNvSpPr>
            <a:spLocks noChangeArrowheads="1"/>
          </p:cNvSpPr>
          <p:nvPr/>
        </p:nvSpPr>
        <p:spPr bwMode="auto">
          <a:xfrm>
            <a:off x="3055938" y="5246688"/>
            <a:ext cx="396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O</a:t>
            </a:r>
            <a:endParaRPr lang="lv-LV" sz="2400">
              <a:solidFill>
                <a:schemeClr val="hlink"/>
              </a:solidFill>
              <a:latin typeface="RimTimes"/>
            </a:endParaRPr>
          </a:p>
        </p:txBody>
      </p:sp>
      <p:sp>
        <p:nvSpPr>
          <p:cNvPr id="99342" name="Rectangle 15"/>
          <p:cNvSpPr>
            <a:spLocks noChangeArrowheads="1"/>
          </p:cNvSpPr>
          <p:nvPr/>
        </p:nvSpPr>
        <p:spPr bwMode="auto">
          <a:xfrm>
            <a:off x="3316288" y="4579938"/>
            <a:ext cx="457200" cy="1185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7200">
                <a:latin typeface="RimTimes"/>
              </a:rPr>
              <a:t>.</a:t>
            </a:r>
            <a:endParaRPr lang="lv-LV" sz="7200">
              <a:solidFill>
                <a:schemeClr val="hlink"/>
              </a:solidFill>
              <a:latin typeface="RimTimes"/>
            </a:endParaRPr>
          </a:p>
        </p:txBody>
      </p:sp>
      <p:sp>
        <p:nvSpPr>
          <p:cNvPr id="99343" name="Line 16"/>
          <p:cNvSpPr>
            <a:spLocks noChangeShapeType="1"/>
          </p:cNvSpPr>
          <p:nvPr/>
        </p:nvSpPr>
        <p:spPr bwMode="auto">
          <a:xfrm flipV="1">
            <a:off x="1249363" y="2586038"/>
            <a:ext cx="2289175" cy="1979612"/>
          </a:xfrm>
          <a:prstGeom prst="line">
            <a:avLst/>
          </a:prstGeom>
          <a:noFill/>
          <a:ln w="28575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9344" name="Line 17"/>
          <p:cNvSpPr>
            <a:spLocks noChangeShapeType="1"/>
          </p:cNvSpPr>
          <p:nvPr/>
        </p:nvSpPr>
        <p:spPr bwMode="auto">
          <a:xfrm flipH="1" flipV="1">
            <a:off x="3538538" y="2560638"/>
            <a:ext cx="841375" cy="1992312"/>
          </a:xfrm>
          <a:prstGeom prst="line">
            <a:avLst/>
          </a:prstGeom>
          <a:noFill/>
          <a:ln w="28575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9345" name="Line 18"/>
          <p:cNvSpPr>
            <a:spLocks noChangeShapeType="1"/>
          </p:cNvSpPr>
          <p:nvPr/>
        </p:nvSpPr>
        <p:spPr bwMode="auto">
          <a:xfrm flipH="1" flipV="1">
            <a:off x="3538538" y="2573338"/>
            <a:ext cx="307975" cy="3724275"/>
          </a:xfrm>
          <a:prstGeom prst="line">
            <a:avLst/>
          </a:prstGeom>
          <a:noFill/>
          <a:ln w="28575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99346" name="Line 19"/>
          <p:cNvSpPr>
            <a:spLocks noChangeShapeType="1"/>
          </p:cNvSpPr>
          <p:nvPr/>
        </p:nvSpPr>
        <p:spPr bwMode="auto">
          <a:xfrm flipV="1">
            <a:off x="531813" y="2573338"/>
            <a:ext cx="3006725" cy="3736975"/>
          </a:xfrm>
          <a:prstGeom prst="line">
            <a:avLst/>
          </a:prstGeom>
          <a:noFill/>
          <a:ln w="28575">
            <a:solidFill>
              <a:srgbClr val="7A0C04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99347" name="Picture 20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ChangeArrowheads="1"/>
          </p:cNvSpPr>
          <p:nvPr/>
        </p:nvSpPr>
        <p:spPr bwMode="auto">
          <a:xfrm>
            <a:off x="5700713" y="900113"/>
            <a:ext cx="3443287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SABCD - slīpa četrstūra</a:t>
            </a:r>
          </a:p>
          <a:p>
            <a:pPr eaLnBrk="0" hangingPunct="0"/>
            <a:r>
              <a:rPr lang="lv-LV" sz="2400">
                <a:latin typeface="RimTimes"/>
              </a:rPr>
              <a:t>piramīda</a:t>
            </a:r>
          </a:p>
        </p:txBody>
      </p:sp>
      <p:sp>
        <p:nvSpPr>
          <p:cNvPr id="101378" name="Line 3"/>
          <p:cNvSpPr>
            <a:spLocks noChangeShapeType="1"/>
          </p:cNvSpPr>
          <p:nvPr/>
        </p:nvSpPr>
        <p:spPr bwMode="auto">
          <a:xfrm>
            <a:off x="1231900" y="4572000"/>
            <a:ext cx="3175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01379" name="Line 4"/>
          <p:cNvSpPr>
            <a:spLocks noChangeShapeType="1"/>
          </p:cNvSpPr>
          <p:nvPr/>
        </p:nvSpPr>
        <p:spPr bwMode="auto">
          <a:xfrm>
            <a:off x="546100" y="6324600"/>
            <a:ext cx="332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01380" name="Line 5"/>
          <p:cNvSpPr>
            <a:spLocks noChangeShapeType="1"/>
          </p:cNvSpPr>
          <p:nvPr/>
        </p:nvSpPr>
        <p:spPr bwMode="auto">
          <a:xfrm flipH="1">
            <a:off x="3873500" y="4559300"/>
            <a:ext cx="5207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01381" name="Line 6"/>
          <p:cNvSpPr>
            <a:spLocks noChangeShapeType="1"/>
          </p:cNvSpPr>
          <p:nvPr/>
        </p:nvSpPr>
        <p:spPr bwMode="auto">
          <a:xfrm flipH="1">
            <a:off x="520700" y="4584700"/>
            <a:ext cx="711200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01382" name="Line 7"/>
          <p:cNvSpPr>
            <a:spLocks noChangeShapeType="1"/>
          </p:cNvSpPr>
          <p:nvPr/>
        </p:nvSpPr>
        <p:spPr bwMode="auto">
          <a:xfrm>
            <a:off x="1231900" y="4584700"/>
            <a:ext cx="2641600" cy="172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01383" name="Line 8"/>
          <p:cNvSpPr>
            <a:spLocks noChangeShapeType="1"/>
          </p:cNvSpPr>
          <p:nvPr/>
        </p:nvSpPr>
        <p:spPr bwMode="auto">
          <a:xfrm flipV="1">
            <a:off x="522288" y="4559300"/>
            <a:ext cx="3884612" cy="17541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01384" name="Line 9"/>
          <p:cNvSpPr>
            <a:spLocks noChangeShapeType="1"/>
          </p:cNvSpPr>
          <p:nvPr/>
        </p:nvSpPr>
        <p:spPr bwMode="auto">
          <a:xfrm>
            <a:off x="3541713" y="2600325"/>
            <a:ext cx="0" cy="287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01385" name="Rectangle 10"/>
          <p:cNvSpPr>
            <a:spLocks noChangeArrowheads="1"/>
          </p:cNvSpPr>
          <p:nvPr/>
        </p:nvSpPr>
        <p:spPr bwMode="auto">
          <a:xfrm>
            <a:off x="3378200" y="20891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S</a:t>
            </a:r>
            <a:endParaRPr lang="lv-LV" sz="2400">
              <a:solidFill>
                <a:schemeClr val="hlink"/>
              </a:solidFill>
              <a:latin typeface="RimTimes"/>
            </a:endParaRPr>
          </a:p>
        </p:txBody>
      </p:sp>
      <p:sp>
        <p:nvSpPr>
          <p:cNvPr id="101386" name="Rectangle 11"/>
          <p:cNvSpPr>
            <a:spLocks noChangeArrowheads="1"/>
          </p:cNvSpPr>
          <p:nvPr/>
        </p:nvSpPr>
        <p:spPr bwMode="auto">
          <a:xfrm>
            <a:off x="214313" y="61579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A</a:t>
            </a:r>
          </a:p>
        </p:txBody>
      </p:sp>
      <p:sp>
        <p:nvSpPr>
          <p:cNvPr id="101387" name="Rectangle 12"/>
          <p:cNvSpPr>
            <a:spLocks noChangeArrowheads="1"/>
          </p:cNvSpPr>
          <p:nvPr/>
        </p:nvSpPr>
        <p:spPr bwMode="auto">
          <a:xfrm>
            <a:off x="900113" y="4176713"/>
            <a:ext cx="360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B</a:t>
            </a:r>
          </a:p>
        </p:txBody>
      </p:sp>
      <p:sp>
        <p:nvSpPr>
          <p:cNvPr id="101388" name="Rectangle 13"/>
          <p:cNvSpPr>
            <a:spLocks noChangeArrowheads="1"/>
          </p:cNvSpPr>
          <p:nvPr/>
        </p:nvSpPr>
        <p:spPr bwMode="auto">
          <a:xfrm>
            <a:off x="4481513" y="4252913"/>
            <a:ext cx="363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C</a:t>
            </a:r>
          </a:p>
        </p:txBody>
      </p:sp>
      <p:sp>
        <p:nvSpPr>
          <p:cNvPr id="101389" name="Rectangle 14"/>
          <p:cNvSpPr>
            <a:spLocks noChangeArrowheads="1"/>
          </p:cNvSpPr>
          <p:nvPr/>
        </p:nvSpPr>
        <p:spPr bwMode="auto">
          <a:xfrm>
            <a:off x="4024313" y="6081713"/>
            <a:ext cx="387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D</a:t>
            </a:r>
          </a:p>
        </p:txBody>
      </p:sp>
      <p:sp>
        <p:nvSpPr>
          <p:cNvPr id="101390" name="Rectangle 15"/>
          <p:cNvSpPr>
            <a:spLocks noChangeArrowheads="1"/>
          </p:cNvSpPr>
          <p:nvPr/>
        </p:nvSpPr>
        <p:spPr bwMode="auto">
          <a:xfrm>
            <a:off x="3055938" y="5246688"/>
            <a:ext cx="396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2400">
                <a:latin typeface="RimTimes"/>
              </a:rPr>
              <a:t>O</a:t>
            </a:r>
            <a:endParaRPr lang="lv-LV" sz="2400">
              <a:solidFill>
                <a:schemeClr val="hlink"/>
              </a:solidFill>
              <a:latin typeface="RimTimes"/>
            </a:endParaRPr>
          </a:p>
        </p:txBody>
      </p:sp>
      <p:sp>
        <p:nvSpPr>
          <p:cNvPr id="101391" name="Rectangle 16"/>
          <p:cNvSpPr>
            <a:spLocks noChangeArrowheads="1"/>
          </p:cNvSpPr>
          <p:nvPr/>
        </p:nvSpPr>
        <p:spPr bwMode="auto">
          <a:xfrm>
            <a:off x="3316288" y="4579938"/>
            <a:ext cx="457200" cy="1185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lv-LV" sz="7200">
                <a:latin typeface="RimTimes"/>
              </a:rPr>
              <a:t>.</a:t>
            </a:r>
            <a:endParaRPr lang="lv-LV" sz="7200">
              <a:solidFill>
                <a:schemeClr val="hlink"/>
              </a:solidFill>
              <a:latin typeface="RimTimes"/>
            </a:endParaRPr>
          </a:p>
        </p:txBody>
      </p:sp>
      <p:sp>
        <p:nvSpPr>
          <p:cNvPr id="101392" name="Line 17"/>
          <p:cNvSpPr>
            <a:spLocks noChangeShapeType="1"/>
          </p:cNvSpPr>
          <p:nvPr/>
        </p:nvSpPr>
        <p:spPr bwMode="auto">
          <a:xfrm flipV="1">
            <a:off x="1236663" y="2586038"/>
            <a:ext cx="2301875" cy="1979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01393" name="Line 18"/>
          <p:cNvSpPr>
            <a:spLocks noChangeShapeType="1"/>
          </p:cNvSpPr>
          <p:nvPr/>
        </p:nvSpPr>
        <p:spPr bwMode="auto">
          <a:xfrm flipH="1" flipV="1">
            <a:off x="3538538" y="2560638"/>
            <a:ext cx="841375" cy="1992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01394" name="Line 19"/>
          <p:cNvSpPr>
            <a:spLocks noChangeShapeType="1"/>
          </p:cNvSpPr>
          <p:nvPr/>
        </p:nvSpPr>
        <p:spPr bwMode="auto">
          <a:xfrm flipH="1" flipV="1">
            <a:off x="3538538" y="2573338"/>
            <a:ext cx="307975" cy="3724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01395" name="Line 20"/>
          <p:cNvSpPr>
            <a:spLocks noChangeShapeType="1"/>
          </p:cNvSpPr>
          <p:nvPr/>
        </p:nvSpPr>
        <p:spPr bwMode="auto">
          <a:xfrm flipV="1">
            <a:off x="539750" y="2565400"/>
            <a:ext cx="3006725" cy="3736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pic>
        <p:nvPicPr>
          <p:cNvPr id="101396" name="Picture 21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5" name="Picture 4" descr="g13dsoli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4005263"/>
            <a:ext cx="60071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6" name="Text Box 5"/>
          <p:cNvSpPr txBox="1">
            <a:spLocks noChangeArrowheads="1"/>
          </p:cNvSpPr>
          <p:nvPr/>
        </p:nvSpPr>
        <p:spPr bwMode="auto">
          <a:xfrm>
            <a:off x="684213" y="1341438"/>
            <a:ext cx="777716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b="1"/>
              <a:t>Daži stereometrijas objekti</a:t>
            </a:r>
            <a:endParaRPr lang="en-US" sz="4400" b="1"/>
          </a:p>
        </p:txBody>
      </p:sp>
      <p:pic>
        <p:nvPicPr>
          <p:cNvPr id="103427" name="Picture 6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18488" cy="232727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chemeClr val="tx1"/>
                </a:solidFill>
              </a:rPr>
              <a:t>Ilustrēsim šo aksiomu ar zīmējumu</a:t>
            </a:r>
            <a:br>
              <a:rPr lang="lv-LV" sz="2800">
                <a:solidFill>
                  <a:schemeClr val="tx1"/>
                </a:solidFill>
              </a:rPr>
            </a:br>
            <a:r>
              <a:rPr lang="lv-LV" sz="2800">
                <a:solidFill>
                  <a:srgbClr val="7A0C04"/>
                </a:solidFill>
              </a:rPr>
              <a:t>Ir trīs stienīši</a:t>
            </a:r>
            <a:br>
              <a:rPr lang="lv-LV" sz="2800">
                <a:solidFill>
                  <a:srgbClr val="7A0C04"/>
                </a:solidFill>
              </a:rPr>
            </a:br>
            <a:r>
              <a:rPr lang="lv-LV" sz="2800">
                <a:solidFill>
                  <a:srgbClr val="009900"/>
                </a:solidFill>
              </a:rPr>
              <a:t/>
            </a:r>
            <a:br>
              <a:rPr lang="lv-LV" sz="2800">
                <a:solidFill>
                  <a:srgbClr val="009900"/>
                </a:solidFill>
              </a:rPr>
            </a:br>
            <a:r>
              <a:rPr lang="lv-LV" sz="2800">
                <a:solidFill>
                  <a:srgbClr val="009900"/>
                </a:solidFill>
              </a:rPr>
              <a:t/>
            </a:r>
            <a:br>
              <a:rPr lang="lv-LV" sz="2800">
                <a:solidFill>
                  <a:srgbClr val="009900"/>
                </a:solidFill>
              </a:rPr>
            </a:br>
            <a:endParaRPr lang="lv-LV" sz="2800">
              <a:solidFill>
                <a:srgbClr val="009900"/>
              </a:solidFill>
              <a:latin typeface="BaltTiffanyPlain" charset="0"/>
            </a:endParaRPr>
          </a:p>
        </p:txBody>
      </p:sp>
      <p:sp>
        <p:nvSpPr>
          <p:cNvPr id="18434" name="Line 3"/>
          <p:cNvSpPr>
            <a:spLocks noChangeShapeType="1"/>
          </p:cNvSpPr>
          <p:nvPr/>
        </p:nvSpPr>
        <p:spPr bwMode="auto">
          <a:xfrm flipH="1">
            <a:off x="4343400" y="35941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43053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43688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297363" y="35274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pic>
        <p:nvPicPr>
          <p:cNvPr id="18438" name="Picture 7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700"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49" name="Picture 4" descr="square-pris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549275"/>
            <a:ext cx="3708400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0" name="Text Box 5"/>
          <p:cNvSpPr txBox="1">
            <a:spLocks noChangeArrowheads="1"/>
          </p:cNvSpPr>
          <p:nvPr/>
        </p:nvSpPr>
        <p:spPr bwMode="auto">
          <a:xfrm>
            <a:off x="5759450" y="476250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/>
              <a:t>Četrstūra prizma</a:t>
            </a:r>
            <a:endParaRPr lang="en-US"/>
          </a:p>
        </p:txBody>
      </p:sp>
      <p:sp>
        <p:nvSpPr>
          <p:cNvPr id="104451" name="Text Box 7"/>
          <p:cNvSpPr txBox="1">
            <a:spLocks noChangeArrowheads="1"/>
          </p:cNvSpPr>
          <p:nvPr/>
        </p:nvSpPr>
        <p:spPr bwMode="auto">
          <a:xfrm>
            <a:off x="5940425" y="4076700"/>
            <a:ext cx="288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/>
              <a:t>Kubs</a:t>
            </a:r>
            <a:endParaRPr lang="en-US"/>
          </a:p>
        </p:txBody>
      </p:sp>
      <p:pic>
        <p:nvPicPr>
          <p:cNvPr id="104452" name="Picture 9" descr="hexahedro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3789363"/>
            <a:ext cx="2446338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3" name="Picture 10" descr="pair-dic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4508500"/>
            <a:ext cx="20875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4" name="Picture 11" descr="geometry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3" name="Picture 4" descr="triangular-pris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476250"/>
            <a:ext cx="3132137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4" name="Text Box 5"/>
          <p:cNvSpPr txBox="1">
            <a:spLocks noChangeArrowheads="1"/>
          </p:cNvSpPr>
          <p:nvPr/>
        </p:nvSpPr>
        <p:spPr bwMode="auto">
          <a:xfrm>
            <a:off x="5219700" y="836613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/>
              <a:t>Trijstūra prizma</a:t>
            </a:r>
            <a:endParaRPr lang="en-US"/>
          </a:p>
        </p:txBody>
      </p:sp>
      <p:pic>
        <p:nvPicPr>
          <p:cNvPr id="105475" name="Picture 6" descr="pentagonal-prism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3573463"/>
            <a:ext cx="3600450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6" name="Text Box 7"/>
          <p:cNvSpPr txBox="1">
            <a:spLocks noChangeArrowheads="1"/>
          </p:cNvSpPr>
          <p:nvPr/>
        </p:nvSpPr>
        <p:spPr bwMode="auto">
          <a:xfrm>
            <a:off x="5435600" y="3573463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/>
              <a:t>Piecstūra prizma</a:t>
            </a:r>
            <a:endParaRPr lang="en-US"/>
          </a:p>
        </p:txBody>
      </p:sp>
      <p:pic>
        <p:nvPicPr>
          <p:cNvPr id="105477" name="Picture 8" descr="geometry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7" name="Picture 4" descr="irr-pentagonal-pris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549275"/>
            <a:ext cx="3492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8" name="Text Box 5"/>
          <p:cNvSpPr txBox="1">
            <a:spLocks noChangeArrowheads="1"/>
          </p:cNvSpPr>
          <p:nvPr/>
        </p:nvSpPr>
        <p:spPr bwMode="auto">
          <a:xfrm>
            <a:off x="5076825" y="692150"/>
            <a:ext cx="345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/>
              <a:t>Neregulāra piecstūra prizma</a:t>
            </a:r>
            <a:endParaRPr lang="en-US"/>
          </a:p>
        </p:txBody>
      </p:sp>
      <p:pic>
        <p:nvPicPr>
          <p:cNvPr id="106499" name="Picture 6" descr="tetrahedro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3429000"/>
            <a:ext cx="2735263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0" name="Text Box 7"/>
          <p:cNvSpPr txBox="1">
            <a:spLocks noChangeArrowheads="1"/>
          </p:cNvSpPr>
          <p:nvPr/>
        </p:nvSpPr>
        <p:spPr bwMode="auto">
          <a:xfrm>
            <a:off x="5076825" y="3573463"/>
            <a:ext cx="3167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/>
              <a:t>Trijstūra piramīda</a:t>
            </a:r>
            <a:endParaRPr lang="en-US"/>
          </a:p>
        </p:txBody>
      </p:sp>
      <p:pic>
        <p:nvPicPr>
          <p:cNvPr id="106501" name="Picture 8" descr="dice-tetrahed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263" y="4005263"/>
            <a:ext cx="2736850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502" name="Picture 9" descr="geometry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1" name="Picture 49" descr="Great Pyramids of Egy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981075"/>
            <a:ext cx="38893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2" name="Text Box 50"/>
          <p:cNvSpPr txBox="1">
            <a:spLocks noChangeArrowheads="1"/>
          </p:cNvSpPr>
          <p:nvPr/>
        </p:nvSpPr>
        <p:spPr bwMode="auto">
          <a:xfrm>
            <a:off x="5148263" y="476250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/>
              <a:t>Četrstūra piramīda</a:t>
            </a:r>
            <a:endParaRPr lang="en-US"/>
          </a:p>
        </p:txBody>
      </p:sp>
      <p:pic>
        <p:nvPicPr>
          <p:cNvPr id="107523" name="Picture 51" descr="Square Pyrami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765175"/>
            <a:ext cx="2916237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4" name="Picture 53" descr="Pentagonal Pyrami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3500438"/>
            <a:ext cx="2665413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5" name="Picture 54" descr="geometry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5" name="Picture 4" descr="Earth is a Sphero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1125538"/>
            <a:ext cx="2447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6" name="Text Box 5"/>
          <p:cNvSpPr txBox="1">
            <a:spLocks noChangeArrowheads="1"/>
          </p:cNvSpPr>
          <p:nvPr/>
        </p:nvSpPr>
        <p:spPr bwMode="auto">
          <a:xfrm>
            <a:off x="5580063" y="260350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/>
              <a:t>Sfēra</a:t>
            </a:r>
            <a:endParaRPr lang="en-US"/>
          </a:p>
        </p:txBody>
      </p:sp>
      <p:pic>
        <p:nvPicPr>
          <p:cNvPr id="108547" name="Picture 6" descr="Jade Spher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1125538"/>
            <a:ext cx="24638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48" name="Picture 7" descr="cylinder-bras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13429C"/>
              </a:clrFrom>
              <a:clrTo>
                <a:srgbClr val="13429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3933825"/>
            <a:ext cx="18319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9" name="Text Box 8"/>
          <p:cNvSpPr txBox="1">
            <a:spLocks noChangeArrowheads="1"/>
          </p:cNvSpPr>
          <p:nvPr/>
        </p:nvSpPr>
        <p:spPr bwMode="auto">
          <a:xfrm>
            <a:off x="5508625" y="3716338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8550" name="Text Box 9"/>
          <p:cNvSpPr txBox="1">
            <a:spLocks noChangeArrowheads="1"/>
          </p:cNvSpPr>
          <p:nvPr/>
        </p:nvSpPr>
        <p:spPr bwMode="auto">
          <a:xfrm>
            <a:off x="5651500" y="364490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/>
              <a:t>Cilindrs</a:t>
            </a:r>
            <a:endParaRPr lang="en-US"/>
          </a:p>
        </p:txBody>
      </p:sp>
      <p:pic>
        <p:nvPicPr>
          <p:cNvPr id="108551" name="Picture 10" descr="geometry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9" name="Picture 4" descr="cone-bras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A3083"/>
              </a:clrFrom>
              <a:clrTo>
                <a:srgbClr val="0A308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476250"/>
            <a:ext cx="1552575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0" name="Text Box 5"/>
          <p:cNvSpPr txBox="1">
            <a:spLocks noChangeArrowheads="1"/>
          </p:cNvSpPr>
          <p:nvPr/>
        </p:nvSpPr>
        <p:spPr bwMode="auto">
          <a:xfrm>
            <a:off x="4859338" y="260350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/>
              <a:t>Konuss</a:t>
            </a:r>
            <a:endParaRPr lang="en-US"/>
          </a:p>
        </p:txBody>
      </p:sp>
      <p:pic>
        <p:nvPicPr>
          <p:cNvPr id="109571" name="Picture 6" descr="geometry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chemeClr val="tx1"/>
                </a:solidFill>
              </a:rPr>
              <a:t>Ilustrēsim šo aksiomu ar zīmējumu</a:t>
            </a:r>
            <a:br>
              <a:rPr lang="lv-LV" sz="2800">
                <a:solidFill>
                  <a:schemeClr val="tx1"/>
                </a:solidFill>
              </a:rPr>
            </a:br>
            <a:r>
              <a:rPr lang="lv-LV" sz="2800">
                <a:solidFill>
                  <a:srgbClr val="7A0C04"/>
                </a:solidFill>
              </a:rPr>
              <a:t>Ir trīs stienīši</a:t>
            </a:r>
            <a:br>
              <a:rPr lang="lv-LV" sz="2800">
                <a:solidFill>
                  <a:srgbClr val="7A0C04"/>
                </a:solidFill>
              </a:rPr>
            </a:br>
            <a:r>
              <a:rPr lang="lv-LV" sz="1400">
                <a:solidFill>
                  <a:srgbClr val="009900"/>
                </a:solidFill>
              </a:rPr>
              <a:t/>
            </a:r>
            <a:br>
              <a:rPr lang="lv-LV" sz="1400">
                <a:solidFill>
                  <a:srgbClr val="009900"/>
                </a:solidFill>
              </a:rPr>
            </a:br>
            <a:r>
              <a:rPr lang="lv-LV" sz="1400">
                <a:solidFill>
                  <a:srgbClr val="009900"/>
                </a:solidFill>
              </a:rPr>
              <a:t/>
            </a:r>
            <a:br>
              <a:rPr lang="lv-LV" sz="1400">
                <a:solidFill>
                  <a:srgbClr val="009900"/>
                </a:solidFill>
              </a:rPr>
            </a:br>
            <a:endParaRPr lang="lv-LV" sz="1400">
              <a:solidFill>
                <a:srgbClr val="009900"/>
              </a:solidFill>
            </a:endParaRPr>
          </a:p>
        </p:txBody>
      </p:sp>
      <p:sp>
        <p:nvSpPr>
          <p:cNvPr id="19458" name="Line 3"/>
          <p:cNvSpPr>
            <a:spLocks noChangeShapeType="1"/>
          </p:cNvSpPr>
          <p:nvPr/>
        </p:nvSpPr>
        <p:spPr bwMode="auto">
          <a:xfrm flipH="1">
            <a:off x="4343400" y="35941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>
            <a:off x="43053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43688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H="1">
            <a:off x="5537200" y="29972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5499100" y="2997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5562600" y="2997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4297363" y="35274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5491163" y="29305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pic>
        <p:nvPicPr>
          <p:cNvPr id="19466" name="Picture 11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700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chemeClr val="tx1"/>
                </a:solidFill>
              </a:rPr>
              <a:t>Ilustrēsim šo aksiomu ar zīmējumu</a:t>
            </a:r>
            <a:br>
              <a:rPr lang="lv-LV" sz="2800">
                <a:solidFill>
                  <a:schemeClr val="tx1"/>
                </a:solidFill>
              </a:rPr>
            </a:br>
            <a:r>
              <a:rPr lang="lv-LV" sz="2800">
                <a:solidFill>
                  <a:srgbClr val="7A0C04"/>
                </a:solidFill>
              </a:rPr>
              <a:t>Ir trīs stienīši</a:t>
            </a:r>
            <a:br>
              <a:rPr lang="lv-LV" sz="2800">
                <a:solidFill>
                  <a:srgbClr val="7A0C04"/>
                </a:solidFill>
              </a:rPr>
            </a:br>
            <a:r>
              <a:rPr lang="lv-LV" sz="1400">
                <a:solidFill>
                  <a:srgbClr val="009900"/>
                </a:solidFill>
              </a:rPr>
              <a:t/>
            </a:r>
            <a:br>
              <a:rPr lang="lv-LV" sz="1400">
                <a:solidFill>
                  <a:srgbClr val="009900"/>
                </a:solidFill>
              </a:rPr>
            </a:br>
            <a:r>
              <a:rPr lang="lv-LV" sz="1400">
                <a:solidFill>
                  <a:srgbClr val="009900"/>
                </a:solidFill>
              </a:rPr>
              <a:t/>
            </a:r>
            <a:br>
              <a:rPr lang="lv-LV" sz="1400">
                <a:solidFill>
                  <a:srgbClr val="009900"/>
                </a:solidFill>
              </a:rPr>
            </a:br>
            <a:endParaRPr lang="lv-LV" sz="1400">
              <a:solidFill>
                <a:srgbClr val="009900"/>
              </a:solidFill>
            </a:endParaRPr>
          </a:p>
        </p:txBody>
      </p:sp>
      <p:sp>
        <p:nvSpPr>
          <p:cNvPr id="20482" name="Line 3"/>
          <p:cNvSpPr>
            <a:spLocks noChangeShapeType="1"/>
          </p:cNvSpPr>
          <p:nvPr/>
        </p:nvSpPr>
        <p:spPr bwMode="auto">
          <a:xfrm flipH="1">
            <a:off x="4343400" y="35941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>
            <a:off x="43053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43688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flipH="1">
            <a:off x="5537200" y="29972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5499100" y="2997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5562600" y="2997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 flipH="1">
            <a:off x="6718300" y="37592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>
            <a:off x="6680200" y="3759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6743700" y="3759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4297363" y="35274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5491163" y="29305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6672263" y="36925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pic>
        <p:nvPicPr>
          <p:cNvPr id="20494" name="Picture 15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700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chemeClr val="tx1"/>
                </a:solidFill>
              </a:rPr>
              <a:t>Ilustrēsim šo aksiomu ar zīmējumu</a:t>
            </a:r>
            <a:br>
              <a:rPr lang="lv-LV" sz="2800">
                <a:solidFill>
                  <a:schemeClr val="tx1"/>
                </a:solidFill>
              </a:rPr>
            </a:br>
            <a:r>
              <a:rPr lang="lv-LV" sz="2800">
                <a:solidFill>
                  <a:schemeClr val="tx1"/>
                </a:solidFill>
              </a:rPr>
              <a:t>Ir trīs stienīši</a:t>
            </a:r>
            <a:br>
              <a:rPr lang="lv-LV" sz="2800">
                <a:solidFill>
                  <a:schemeClr val="tx1"/>
                </a:solidFill>
              </a:rPr>
            </a:br>
            <a:r>
              <a:rPr lang="lv-LV" sz="2800">
                <a:solidFill>
                  <a:srgbClr val="7A0C04"/>
                </a:solidFill>
              </a:rPr>
              <a:t>Uz šiem stienīšiem uzliekam kartona loksni</a:t>
            </a:r>
            <a:endParaRPr lang="lv-LV" sz="1400">
              <a:solidFill>
                <a:srgbClr val="7A0C04"/>
              </a:solidFill>
            </a:endParaRPr>
          </a:p>
        </p:txBody>
      </p:sp>
      <p:sp>
        <p:nvSpPr>
          <p:cNvPr id="21506" name="Line 3"/>
          <p:cNvSpPr>
            <a:spLocks noChangeShapeType="1"/>
          </p:cNvSpPr>
          <p:nvPr/>
        </p:nvSpPr>
        <p:spPr bwMode="auto">
          <a:xfrm flipH="1">
            <a:off x="4343400" y="35941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1507" name="Line 4"/>
          <p:cNvSpPr>
            <a:spLocks noChangeShapeType="1"/>
          </p:cNvSpPr>
          <p:nvPr/>
        </p:nvSpPr>
        <p:spPr bwMode="auto">
          <a:xfrm>
            <a:off x="43053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>
            <a:off x="43688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 flipH="1">
            <a:off x="5537200" y="29972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>
            <a:off x="5499100" y="2997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5562600" y="2997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 flipH="1">
            <a:off x="6718300" y="37592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6680200" y="3759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>
            <a:off x="6743700" y="3759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3403600" y="2565400"/>
            <a:ext cx="4267200" cy="1663700"/>
          </a:xfrm>
          <a:prstGeom prst="flowChartInputOutpu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4297363" y="35274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5491163" y="29305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4047" name="Oval 15"/>
          <p:cNvSpPr>
            <a:spLocks noChangeArrowheads="1"/>
          </p:cNvSpPr>
          <p:nvPr/>
        </p:nvSpPr>
        <p:spPr bwMode="auto">
          <a:xfrm>
            <a:off x="6672263" y="36925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6330950" y="3324225"/>
            <a:ext cx="508000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000" b="1" i="1" baseline="3000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pic>
        <p:nvPicPr>
          <p:cNvPr id="21520" name="Picture 17" descr="geometry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700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lv-LV" sz="2800">
                <a:solidFill>
                  <a:schemeClr val="tx1"/>
                </a:solidFill>
              </a:rPr>
              <a:t>Ilustrēsim šo aksiomu ar zīmējumu</a:t>
            </a:r>
            <a:br>
              <a:rPr lang="lv-LV" sz="2800">
                <a:solidFill>
                  <a:schemeClr val="tx1"/>
                </a:solidFill>
              </a:rPr>
            </a:br>
            <a:r>
              <a:rPr lang="lv-LV" sz="2800">
                <a:solidFill>
                  <a:schemeClr val="tx1"/>
                </a:solidFill>
              </a:rPr>
              <a:t>Ir trīs stienīši</a:t>
            </a:r>
            <a:br>
              <a:rPr lang="lv-LV" sz="2800">
                <a:solidFill>
                  <a:schemeClr val="tx1"/>
                </a:solidFill>
              </a:rPr>
            </a:br>
            <a:r>
              <a:rPr lang="lv-LV" sz="2800">
                <a:solidFill>
                  <a:schemeClr val="tx1"/>
                </a:solidFill>
              </a:rPr>
              <a:t>Uz šiem stienīšiem uzliekam kartona loksni</a:t>
            </a:r>
            <a:r>
              <a:rPr lang="lv-LV" sz="1400">
                <a:solidFill>
                  <a:schemeClr val="tx1"/>
                </a:solidFill>
              </a:rPr>
              <a:t> </a:t>
            </a:r>
            <a:br>
              <a:rPr lang="lv-LV" sz="1400">
                <a:solidFill>
                  <a:schemeClr val="tx1"/>
                </a:solidFill>
              </a:rPr>
            </a:br>
            <a:r>
              <a:rPr lang="lv-LV" sz="2800">
                <a:solidFill>
                  <a:srgbClr val="7A0C04"/>
                </a:solidFill>
              </a:rPr>
              <a:t>Plakne iet caur punktiem A, B, C (C   (AB))</a:t>
            </a:r>
            <a:r>
              <a:rPr lang="lv-LV" sz="1400">
                <a:solidFill>
                  <a:srgbClr val="7A0C04"/>
                </a:solidFill>
              </a:rPr>
              <a:t/>
            </a:r>
            <a:br>
              <a:rPr lang="lv-LV" sz="1400">
                <a:solidFill>
                  <a:srgbClr val="7A0C04"/>
                </a:solidFill>
              </a:rPr>
            </a:br>
            <a:endParaRPr lang="lv-LV" sz="1400">
              <a:solidFill>
                <a:srgbClr val="7A0C04"/>
              </a:solidFill>
            </a:endParaRP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877050" y="1484313"/>
          <a:ext cx="176213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Equation" r:id="rId3" imgW="177480" imgH="215640" progId="Equation.3">
                  <p:embed/>
                </p:oleObj>
              </mc:Choice>
              <mc:Fallback>
                <p:oleObj name="Equation" r:id="rId3" imgW="177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484313"/>
                        <a:ext cx="176213" cy="21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Line 4"/>
          <p:cNvSpPr>
            <a:spLocks noChangeShapeType="1"/>
          </p:cNvSpPr>
          <p:nvPr/>
        </p:nvSpPr>
        <p:spPr bwMode="auto">
          <a:xfrm flipH="1">
            <a:off x="4343400" y="35941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>
            <a:off x="43053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>
            <a:off x="4368800" y="35941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5064" name="Line 7"/>
          <p:cNvSpPr>
            <a:spLocks noChangeShapeType="1"/>
          </p:cNvSpPr>
          <p:nvPr/>
        </p:nvSpPr>
        <p:spPr bwMode="auto">
          <a:xfrm flipH="1">
            <a:off x="5537200" y="29972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>
            <a:off x="5499100" y="2997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5066" name="Line 9"/>
          <p:cNvSpPr>
            <a:spLocks noChangeShapeType="1"/>
          </p:cNvSpPr>
          <p:nvPr/>
        </p:nvSpPr>
        <p:spPr bwMode="auto">
          <a:xfrm>
            <a:off x="5562600" y="2997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 flipH="1">
            <a:off x="6718300" y="3759200"/>
            <a:ext cx="0" cy="195580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>
            <a:off x="6680200" y="3759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45069" name="Line 12"/>
          <p:cNvSpPr>
            <a:spLocks noChangeShapeType="1"/>
          </p:cNvSpPr>
          <p:nvPr/>
        </p:nvSpPr>
        <p:spPr bwMode="auto">
          <a:xfrm>
            <a:off x="6743700" y="3759200"/>
            <a:ext cx="0" cy="199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2" name="AutoShape 13"/>
          <p:cNvSpPr>
            <a:spLocks noChangeArrowheads="1"/>
          </p:cNvSpPr>
          <p:nvPr/>
        </p:nvSpPr>
        <p:spPr bwMode="auto">
          <a:xfrm>
            <a:off x="3403600" y="2565400"/>
            <a:ext cx="4267200" cy="1663700"/>
          </a:xfrm>
          <a:prstGeom prst="flowChartInputOutpu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4297363" y="35274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5491163" y="29305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5072" name="Oval 16"/>
          <p:cNvSpPr>
            <a:spLocks noChangeArrowheads="1"/>
          </p:cNvSpPr>
          <p:nvPr/>
        </p:nvSpPr>
        <p:spPr bwMode="auto">
          <a:xfrm>
            <a:off x="6672263" y="3692525"/>
            <a:ext cx="87312" cy="952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i="1" baseline="30000"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330950" y="3324225"/>
            <a:ext cx="508000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000" b="1" i="1" baseline="3000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4070350" y="3273425"/>
            <a:ext cx="508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lv-LV" sz="2400" b="1" i="1" baseline="30000">
                <a:solidFill>
                  <a:srgbClr val="009900"/>
                </a:solidFill>
                <a:latin typeface="Times New Roman" pitchFamily="18" charset="0"/>
              </a:rPr>
              <a:t>A</a:t>
            </a:r>
            <a:endParaRPr lang="lv-LV" sz="2000" b="1" i="1" baseline="3000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ltTiffanyPlain" charset="0"/>
            </a:endParaRPr>
          </a:p>
        </p:txBody>
      </p:sp>
      <p:pic>
        <p:nvPicPr>
          <p:cNvPr id="45076" name="Picture 19" descr="geometry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113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700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593</TotalTime>
  <Words>427</Words>
  <Application>Microsoft Office PowerPoint</Application>
  <PresentationFormat>On-screen Show (4:3)</PresentationFormat>
  <Paragraphs>219</Paragraphs>
  <Slides>55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Textured</vt:lpstr>
      <vt:lpstr>Equation</vt:lpstr>
      <vt:lpstr>Stereometrija</vt:lpstr>
      <vt:lpstr>Def. Stereometrija pēta ģeometriskus ķermeņus un telpas figūras, kuru visi punkti neatrodas vienā plaknē. </vt:lpstr>
      <vt:lpstr>Stereometrijas aksiomas</vt:lpstr>
      <vt:lpstr>Stereometrijas aksiomas</vt:lpstr>
      <vt:lpstr>Ilustrēsim šo aksiomu ar zīmējumu Ir trīs stienīši   </vt:lpstr>
      <vt:lpstr>Ilustrēsim šo aksiomu ar zīmējumu Ir trīs stienīši   </vt:lpstr>
      <vt:lpstr>Ilustrēsim šo aksiomu ar zīmējumu Ir trīs stienīši   </vt:lpstr>
      <vt:lpstr>Ilustrēsim šo aksiomu ar zīmējumu Ir trīs stienīši Uz šiem stienīšiem uzliekam kartona loksni</vt:lpstr>
      <vt:lpstr>Ilustrēsim šo aksiomu ar zīmējumu Ir trīs stienīši Uz šiem stienīšiem uzliekam kartona loksni  Plakne iet caur punktiem A, B, C (C   (AB)) </vt:lpstr>
      <vt:lpstr>Ilustrēsim šo aksiomu ar zīmējumu Ir trīs stienīši Uz šiem stienīšiem uzliekam kartona loksni  Plakne iet caur punktiem A, B, C (C   (AB))</vt:lpstr>
      <vt:lpstr>Ilustrēsim šo aksiomu ar zīmējumu Ir trīs stienīši Uz šiem stienīšiem uzliekam kartona loksni  Plakne iet caur punktiem A, B, C (C   (AB))</vt:lpstr>
      <vt:lpstr>Stereometrijas aksiomas</vt:lpstr>
      <vt:lpstr>Konstruējam plakni   </vt:lpstr>
      <vt:lpstr>Konstruējam plakni  Uz šīs plaknes atliekam divus punktus   </vt:lpstr>
      <vt:lpstr>Konstruējam plakni  Uz šīs plaknes atliekam divus punktus     </vt:lpstr>
      <vt:lpstr>Konstruējam plakni  Uz šīs plaknes atliekam divus punktus Caur šiem punktiem var novilkt vienu taisni  </vt:lpstr>
      <vt:lpstr>Stereometrijas aksiomas</vt:lpstr>
      <vt:lpstr>Konstruējam vienu plakni  </vt:lpstr>
      <vt:lpstr>Konstruējam vienu plakni  Uz šīs plaknes atliekam punktu</vt:lpstr>
      <vt:lpstr>Konstruējam vienu plakni  Uz šīs plaknes atliekam punktu  Caur šo punktu novelkam plakni</vt:lpstr>
      <vt:lpstr>Konstruējam vienu plakni  Uz šīs plaknes atliekam punktu  Caur šo punktu novelkam plakni  Var novilkt taisni</vt:lpstr>
      <vt:lpstr>Dažu figūru attēlošana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majas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Stereometrija</dc:title>
  <dc:creator>jm</dc:creator>
  <cp:lastModifiedBy>Windows User</cp:lastModifiedBy>
  <cp:revision>10</cp:revision>
  <dcterms:created xsi:type="dcterms:W3CDTF">2007-05-29T20:18:33Z</dcterms:created>
  <dcterms:modified xsi:type="dcterms:W3CDTF">2012-01-05T09:12:42Z</dcterms:modified>
</cp:coreProperties>
</file>