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 smtClean="0"/>
              <a:t>Noklikšķiniet, lai rediģētu šablona apakšvirsraksta stilu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1590-928B-46E4-80E7-2273C6525044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1E7C-F008-4BAB-9AA0-3AA4C5B1885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1590-928B-46E4-80E7-2273C6525044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1E7C-F008-4BAB-9AA0-3AA4C5B1885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1590-928B-46E4-80E7-2273C6525044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1E7C-F008-4BAB-9AA0-3AA4C5B1885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1590-928B-46E4-80E7-2273C6525044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1E7C-F008-4BAB-9AA0-3AA4C5B1885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1590-928B-46E4-80E7-2273C6525044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1E7C-F008-4BAB-9AA0-3AA4C5B1885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1590-928B-46E4-80E7-2273C6525044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1E7C-F008-4BAB-9AA0-3AA4C5B1885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1590-928B-46E4-80E7-2273C6525044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1E7C-F008-4BAB-9AA0-3AA4C5B1885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1590-928B-46E4-80E7-2273C6525044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1E7C-F008-4BAB-9AA0-3AA4C5B1885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1590-928B-46E4-80E7-2273C6525044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1E7C-F008-4BAB-9AA0-3AA4C5B1885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1590-928B-46E4-80E7-2273C6525044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1E7C-F008-4BAB-9AA0-3AA4C5B1885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1590-928B-46E4-80E7-2273C6525044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1E7C-F008-4BAB-9AA0-3AA4C5B1885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6600">
            <a:alpha val="6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61590-928B-46E4-80E7-2273C6525044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71E7C-F008-4BAB-9AA0-3AA4C5B1885E}" type="slidenum">
              <a:rPr lang="lv-LV" smtClean="0"/>
              <a:pPr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lv/imgres?imgurl=http://www.spele.lv/images/clock2.jpg&amp;imgrefurl=http://spele.lv/igra.php?s=guest&amp;gid=10&amp;details=yes&amp;look=yes&amp;usg=__D_x3ZUbi-KoaS4GaIkDVabP9EJo=&amp;h=276&amp;w=300&amp;sz=22&amp;hl=lv&amp;start=172&amp;zoom=1&amp;tbnid=GU218yYy31NU3M:&amp;tbnh=130&amp;tbnw=141&amp;prev=/images?q=pulkstenis&amp;hl=lv&amp;sa=G&amp;biw=1134&amp;bih=713&amp;gbv=2&amp;tbs=isch:1&amp;itbs=1&amp;iact=hc&amp;vpx=295&amp;vpy=107&amp;dur=222&amp;hovh=215&amp;hovw=234&amp;tx=144&amp;ty=102&amp;ei=Wg_oTJuxHZCZOoKRlKQK&amp;oei=Og_oTMw-kZ86lcnxiwo&amp;esq=8&amp;page=8&amp;ndsp=24&amp;ved=1t:429,r:1,s:17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lv/imgres?imgurl=http://www.spele.lv/images/clock2.jpg&amp;imgrefurl=http://spele.lv/igra.php?s=guest&amp;gid=10&amp;details=yes&amp;look=yes&amp;usg=__D_x3ZUbi-KoaS4GaIkDVabP9EJo=&amp;h=276&amp;w=300&amp;sz=22&amp;hl=lv&amp;start=172&amp;zoom=1&amp;tbnid=GU218yYy31NU3M:&amp;tbnh=130&amp;tbnw=141&amp;prev=/images?q=pulkstenis&amp;hl=lv&amp;sa=G&amp;biw=1134&amp;bih=713&amp;gbv=2&amp;tbs=isch:1&amp;itbs=1&amp;iact=hc&amp;vpx=295&amp;vpy=107&amp;dur=222&amp;hovh=215&amp;hovw=234&amp;tx=144&amp;ty=102&amp;ei=Wg_oTJuxHZCZOoKRlKQK&amp;oei=Og_oTMw-kZ86lcnxiwo&amp;esq=8&amp;page=8&amp;ndsp=24&amp;ved=1t:429,r:1,s:17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lv/imgres?imgurl=http://www.spele.lv/images/clock2.jpg&amp;imgrefurl=http://spele.lv/igra.php?s=guest&amp;gid=10&amp;details=yes&amp;look=yes&amp;usg=__D_x3ZUbi-KoaS4GaIkDVabP9EJo=&amp;h=276&amp;w=300&amp;sz=22&amp;hl=lv&amp;start=172&amp;zoom=1&amp;tbnid=GU218yYy31NU3M:&amp;tbnh=130&amp;tbnw=141&amp;prev=/images?q=pulkstenis&amp;hl=lv&amp;sa=G&amp;biw=1134&amp;bih=713&amp;gbv=2&amp;tbs=isch:1&amp;itbs=1&amp;iact=hc&amp;vpx=295&amp;vpy=107&amp;dur=222&amp;hovh=215&amp;hovw=234&amp;tx=144&amp;ty=102&amp;ei=Wg_oTJuxHZCZOoKRlKQK&amp;oei=Og_oTMw-kZ86lcnxiwo&amp;esq=8&amp;page=8&amp;ndsp=24&amp;ved=1t:429,r:1,s:172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lv/imgres?imgurl=http://www.spele.lv/images/clock2.jpg&amp;imgrefurl=http://spele.lv/igra.php?s=guest&amp;gid=10&amp;details=yes&amp;look=yes&amp;usg=__D_x3ZUbi-KoaS4GaIkDVabP9EJo=&amp;h=276&amp;w=300&amp;sz=22&amp;hl=lv&amp;start=172&amp;zoom=1&amp;tbnid=GU218yYy31NU3M:&amp;tbnh=130&amp;tbnw=141&amp;prev=/images?q=pulkstenis&amp;hl=lv&amp;sa=G&amp;biw=1134&amp;bih=713&amp;gbv=2&amp;tbs=isch:1&amp;itbs=1&amp;iact=hc&amp;vpx=295&amp;vpy=107&amp;dur=222&amp;hovh=215&amp;hovw=234&amp;tx=144&amp;ty=102&amp;ei=Wg_oTJuxHZCZOoKRlKQK&amp;oei=Og_oTMw-kZ86lcnxiwo&amp;esq=8&amp;page=8&amp;ndsp=24&amp;ved=1t:429,r:1,s:172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 smtClean="0"/>
              <a:t> </a:t>
            </a:r>
            <a:r>
              <a:rPr lang="lv-LV" b="1" dirty="0"/>
              <a:t>Ģ</a:t>
            </a:r>
            <a:r>
              <a:rPr lang="lv-LV" b="1" dirty="0" smtClean="0"/>
              <a:t>eometriskā varbūtība</a:t>
            </a:r>
            <a:endParaRPr lang="lv-LV" b="1" dirty="0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28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6021288"/>
            <a:ext cx="91440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ESF </a:t>
            </a:r>
            <a:r>
              <a:rPr lang="en-US" dirty="0" err="1" smtClean="0"/>
              <a:t>projekts</a:t>
            </a:r>
            <a:r>
              <a:rPr lang="en-US" dirty="0" smtClean="0"/>
              <a:t> „</a:t>
            </a:r>
            <a:r>
              <a:rPr lang="en-US" dirty="0" err="1" smtClean="0"/>
              <a:t>Profesionālajā</a:t>
            </a:r>
            <a:r>
              <a:rPr lang="en-US" dirty="0" smtClean="0"/>
              <a:t> </a:t>
            </a:r>
            <a:r>
              <a:rPr lang="en-US" dirty="0" err="1" smtClean="0"/>
              <a:t>izglītībā</a:t>
            </a:r>
            <a:r>
              <a:rPr lang="en-US" dirty="0" smtClean="0"/>
              <a:t> </a:t>
            </a:r>
            <a:r>
              <a:rPr lang="en-US" dirty="0" err="1" smtClean="0"/>
              <a:t>iesaistīto</a:t>
            </a:r>
            <a:r>
              <a:rPr lang="en-US" dirty="0" smtClean="0"/>
              <a:t> </a:t>
            </a:r>
            <a:r>
              <a:rPr lang="en-US" dirty="0" err="1" smtClean="0"/>
              <a:t>vispārizglītojošo</a:t>
            </a:r>
            <a:r>
              <a:rPr lang="en-US" dirty="0" smtClean="0"/>
              <a:t> </a:t>
            </a:r>
            <a:r>
              <a:rPr lang="en-US" dirty="0" err="1" smtClean="0"/>
              <a:t>mācību</a:t>
            </a:r>
            <a:r>
              <a:rPr lang="en-US" dirty="0" smtClean="0"/>
              <a:t> </a:t>
            </a:r>
            <a:r>
              <a:rPr lang="en-US" dirty="0" err="1" smtClean="0"/>
              <a:t>priekšmetu</a:t>
            </a:r>
            <a:r>
              <a:rPr lang="en-US" dirty="0" smtClean="0"/>
              <a:t> </a:t>
            </a:r>
            <a:r>
              <a:rPr lang="en-US" dirty="0" err="1" smtClean="0"/>
              <a:t>pedagogu</a:t>
            </a:r>
            <a:r>
              <a:rPr lang="en-US" dirty="0" smtClean="0"/>
              <a:t> </a:t>
            </a:r>
            <a:r>
              <a:rPr lang="en-US" dirty="0" err="1" smtClean="0"/>
              <a:t>kompetences</a:t>
            </a:r>
            <a:r>
              <a:rPr lang="en-US" dirty="0" smtClean="0"/>
              <a:t> </a:t>
            </a:r>
            <a:r>
              <a:rPr lang="en-US" dirty="0" err="1" smtClean="0"/>
              <a:t>paaugstināšana</a:t>
            </a:r>
            <a:r>
              <a:rPr lang="en-US" dirty="0" smtClean="0"/>
              <a:t>” (</a:t>
            </a:r>
            <a:r>
              <a:rPr lang="en-US" dirty="0" err="1" smtClean="0"/>
              <a:t>vienošanās</a:t>
            </a:r>
            <a:r>
              <a:rPr lang="en-US" dirty="0" smtClean="0"/>
              <a:t> Nr. 2009/0274/1DP/1.2.1.1.2/09/IPIA/VIAA/003)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v-LV" dirty="0" smtClean="0"/>
              <a:t>    Iekrāsotā trijstūra laukums ir 1/2 *a/2*a/2=a</a:t>
            </a:r>
            <a:r>
              <a:rPr lang="lv-LV" sz="3600" baseline="30000" dirty="0" smtClean="0"/>
              <a:t>2</a:t>
            </a:r>
            <a:r>
              <a:rPr lang="lv-LV" sz="3600" dirty="0" smtClean="0"/>
              <a:t>/8. </a:t>
            </a:r>
          </a:p>
          <a:p>
            <a:pPr>
              <a:buNone/>
            </a:pPr>
            <a:r>
              <a:rPr lang="lv-LV" sz="3600" dirty="0" smtClean="0"/>
              <a:t>Lielā kvadrāta laukums ir a</a:t>
            </a:r>
            <a:r>
              <a:rPr lang="lv-LV" sz="3600" baseline="30000" dirty="0" smtClean="0"/>
              <a:t>2</a:t>
            </a:r>
            <a:r>
              <a:rPr lang="lv-LV" sz="3600" dirty="0" smtClean="0"/>
              <a:t>. </a:t>
            </a:r>
          </a:p>
          <a:p>
            <a:pPr>
              <a:buNone/>
            </a:pPr>
            <a:endParaRPr lang="lv-LV" sz="3600" dirty="0" smtClean="0"/>
          </a:p>
          <a:p>
            <a:pPr>
              <a:buNone/>
            </a:pPr>
            <a:r>
              <a:rPr lang="lv-LV" sz="3600" dirty="0" smtClean="0"/>
              <a:t>   Tātad varbūtība izveidot trijstūri  ir a</a:t>
            </a:r>
            <a:r>
              <a:rPr lang="lv-LV" sz="3600" baseline="30000" dirty="0" smtClean="0"/>
              <a:t>2</a:t>
            </a:r>
            <a:r>
              <a:rPr lang="lv-LV" sz="3600" dirty="0" smtClean="0"/>
              <a:t>/8:a</a:t>
            </a:r>
            <a:r>
              <a:rPr lang="lv-LV" sz="3600" baseline="30000" dirty="0" smtClean="0"/>
              <a:t>2</a:t>
            </a:r>
            <a:r>
              <a:rPr lang="lv-LV" sz="3600" dirty="0" smtClean="0"/>
              <a:t>=1/8</a:t>
            </a:r>
            <a:endParaRPr lang="lv-LV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v-LV" dirty="0" smtClean="0"/>
              <a:t>    </a:t>
            </a:r>
            <a:r>
              <a:rPr lang="lv-LV" b="1" dirty="0" smtClean="0"/>
              <a:t>1. uzdevums</a:t>
            </a:r>
            <a:r>
              <a:rPr lang="lv-LV" dirty="0" smtClean="0"/>
              <a:t>.  </a:t>
            </a:r>
            <a:r>
              <a:rPr lang="lv-LV" dirty="0"/>
              <a:t> </a:t>
            </a:r>
            <a:r>
              <a:rPr lang="lv-LV" dirty="0" smtClean="0"/>
              <a:t>Kāda ir varbūtība, ka stāvoša pulksteņa minūšu  rādītājs ir apstājies starp  iedaļām 12 un 3?</a:t>
            </a:r>
          </a:p>
          <a:p>
            <a:endParaRPr lang="lv-LV" dirty="0"/>
          </a:p>
        </p:txBody>
      </p:sp>
      <p:pic>
        <p:nvPicPr>
          <p:cNvPr id="16" name="rg_hi" descr="http://t1.gstatic.com/images?q=tbn:ANd9GcTKOtsychvbgYPcSI9TX6m1WQF1aSFRuS9S0sVXmE3cgVknQO4T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3284984"/>
            <a:ext cx="3168352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Satura vietturis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v-LV" dirty="0" smtClean="0"/>
              <a:t>    Pulksteņa ciparnīcas apkārtmērs ir 12 loka garuma vienības.  Ja minūšu rādītājs ir apstājies starp iezīmēm 12 un 3, tad  tas bija veicis  no 0 līdz 3 vienībām no apkārtmēra. Tātad varbūtība ir 3/12=1/4</a:t>
            </a:r>
          </a:p>
          <a:p>
            <a:endParaRPr lang="lv-LV" b="1" dirty="0"/>
          </a:p>
        </p:txBody>
      </p:sp>
      <p:pic>
        <p:nvPicPr>
          <p:cNvPr id="6" name="rg_hi" descr="http://t1.gstatic.com/images?q=tbn:ANd9GcTKOtsychvbgYPcSI9TX6m1WQF1aSFRuS9S0sVXmE3cgVknQO4T">
            <a:hlinkClick r:id="rId2"/>
          </p:cNvPr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4221088"/>
            <a:ext cx="222885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 Uzdevums. Kāda ir varbūtība, ka minūšu rādītājs apstājies starp iedaļām  2 un 6? Risini!</a:t>
            </a:r>
          </a:p>
          <a:p>
            <a:endParaRPr lang="lv-LV" dirty="0"/>
          </a:p>
        </p:txBody>
      </p:sp>
      <p:pic>
        <p:nvPicPr>
          <p:cNvPr id="4" name="rg_hi" descr="http://t1.gstatic.com/images?q=tbn:ANd9GcTKOtsychvbgYPcSI9TX6m1WQF1aSFRuS9S0sVXmE3cgVknQO4T">
            <a:hlinkClick r:id="rId2"/>
          </p:cNvPr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3068960"/>
            <a:ext cx="324036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Atrisinājums</a:t>
            </a:r>
            <a:endParaRPr lang="lv-LV" dirty="0"/>
          </a:p>
        </p:txBody>
      </p:sp>
      <p:pic>
        <p:nvPicPr>
          <p:cNvPr id="4" name="rg_hi" descr="http://t1.gstatic.com/images?q=tbn:ANd9GcTKOtsychvbgYPcSI9TX6m1WQF1aSFRuS9S0sVXmE3cgVknQO4T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3933056"/>
            <a:ext cx="2516882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aisnstūris 4"/>
          <p:cNvSpPr/>
          <p:nvPr/>
        </p:nvSpPr>
        <p:spPr>
          <a:xfrm>
            <a:off x="1331640" y="1916832"/>
            <a:ext cx="60486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800" dirty="0" smtClean="0"/>
              <a:t>Ja minūšu rādītājs ir apstājies starp iezīmēm 2 un 6, tad  tas bija veicis līdz  4 vienībām no apkārtmēra. Tātad varbūtība ir 4/12=1/3</a:t>
            </a:r>
            <a:endParaRPr lang="lv-LV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v-LV" b="1" dirty="0" smtClean="0"/>
              <a:t>    2. uzdevums</a:t>
            </a:r>
            <a:r>
              <a:rPr lang="lv-LV" dirty="0" smtClean="0"/>
              <a:t>. Līstīti ar garumu a sazāģēja divās daļās. Kāda ir varbūtība, ka no iegūtajām daļām var izveidot trijstūri?</a:t>
            </a:r>
            <a:endParaRPr lang="lv-LV" dirty="0"/>
          </a:p>
        </p:txBody>
      </p:sp>
      <p:graphicFrame>
        <p:nvGraphicFramePr>
          <p:cNvPr id="14" name="Objekts 1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Vienādojums" r:id="rId3" imgW="114120" imgH="215640" progId="Equation.3">
                  <p:embed/>
                </p:oleObj>
              </mc:Choice>
              <mc:Fallback>
                <p:oleObj name="Vienādojums" r:id="rId3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upa 20"/>
          <p:cNvGrpSpPr/>
          <p:nvPr/>
        </p:nvGrpSpPr>
        <p:grpSpPr>
          <a:xfrm>
            <a:off x="1763688" y="3212976"/>
            <a:ext cx="3960440" cy="1737484"/>
            <a:chOff x="1763688" y="3212976"/>
            <a:chExt cx="3960440" cy="1737484"/>
          </a:xfrm>
        </p:grpSpPr>
        <p:cxnSp>
          <p:nvCxnSpPr>
            <p:cNvPr id="5" name="Taisns savienotājs 4"/>
            <p:cNvCxnSpPr/>
            <p:nvPr/>
          </p:nvCxnSpPr>
          <p:spPr>
            <a:xfrm>
              <a:off x="1763688" y="3717032"/>
              <a:ext cx="396044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Grupa 18"/>
            <p:cNvGrpSpPr/>
            <p:nvPr/>
          </p:nvGrpSpPr>
          <p:grpSpPr>
            <a:xfrm>
              <a:off x="1763688" y="3212976"/>
              <a:ext cx="3960440" cy="1737484"/>
              <a:chOff x="1763688" y="3212976"/>
              <a:chExt cx="3960440" cy="1737484"/>
            </a:xfrm>
          </p:grpSpPr>
          <p:cxnSp>
            <p:nvCxnSpPr>
              <p:cNvPr id="7" name="Taisns savienotājs 6"/>
              <p:cNvCxnSpPr/>
              <p:nvPr/>
            </p:nvCxnSpPr>
            <p:spPr>
              <a:xfrm rot="5400000">
                <a:off x="2663788" y="3681028"/>
                <a:ext cx="720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Taisns savienotājs 8"/>
              <p:cNvCxnSpPr/>
              <p:nvPr/>
            </p:nvCxnSpPr>
            <p:spPr>
              <a:xfrm rot="5400000">
                <a:off x="4103948" y="3753036"/>
                <a:ext cx="720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Taisns savienotājs 10"/>
              <p:cNvCxnSpPr/>
              <p:nvPr/>
            </p:nvCxnSpPr>
            <p:spPr>
              <a:xfrm rot="5400000">
                <a:off x="1691680" y="3717032"/>
                <a:ext cx="14401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Taisns savienotājs 12"/>
              <p:cNvCxnSpPr/>
              <p:nvPr/>
            </p:nvCxnSpPr>
            <p:spPr>
              <a:xfrm rot="5400000">
                <a:off x="5652120" y="3717032"/>
                <a:ext cx="14401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Kreisā figūriekava 14"/>
              <p:cNvSpPr/>
              <p:nvPr/>
            </p:nvSpPr>
            <p:spPr>
              <a:xfrm rot="16200000">
                <a:off x="3437874" y="2258870"/>
                <a:ext cx="612068" cy="3960440"/>
              </a:xfrm>
              <a:prstGeom prst="leftBrace">
                <a:avLst>
                  <a:gd name="adj1" fmla="val 8333"/>
                  <a:gd name="adj2" fmla="val 50275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lv-LV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3563888" y="4581128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 smtClean="0"/>
                  <a:t>a</a:t>
                </a:r>
                <a:endParaRPr lang="lv-LV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555776" y="3212976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 smtClean="0"/>
                  <a:t>x</a:t>
                </a:r>
                <a:endParaRPr lang="lv-LV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995936" y="3212976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 smtClean="0"/>
                  <a:t>y</a:t>
                </a:r>
                <a:endParaRPr lang="lv-LV" dirty="0"/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Atrisinājums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lv-LV" dirty="0" smtClean="0"/>
              <a:t>    Lai no trim nogriežņiem varētu izveidot trijstūri, katram nogrieznim jābūt mazākam nekā divu pārējo summa. Tātad nogrieznis x:</a:t>
            </a:r>
          </a:p>
          <a:p>
            <a:pPr>
              <a:buNone/>
            </a:pPr>
            <a:r>
              <a:rPr lang="lv-LV" dirty="0" smtClean="0"/>
              <a:t>    x&lt;a-x jeb 2x&lt;a; x&lt;a/2</a:t>
            </a:r>
          </a:p>
          <a:p>
            <a:endParaRPr lang="lv-LV" dirty="0"/>
          </a:p>
        </p:txBody>
      </p:sp>
      <p:grpSp>
        <p:nvGrpSpPr>
          <p:cNvPr id="4" name="Grupa 3"/>
          <p:cNvGrpSpPr/>
          <p:nvPr/>
        </p:nvGrpSpPr>
        <p:grpSpPr>
          <a:xfrm>
            <a:off x="971600" y="4005064"/>
            <a:ext cx="3024336" cy="1593468"/>
            <a:chOff x="1763688" y="3212976"/>
            <a:chExt cx="3960440" cy="1737484"/>
          </a:xfrm>
        </p:grpSpPr>
        <p:cxnSp>
          <p:nvCxnSpPr>
            <p:cNvPr id="5" name="Taisns savienotājs 4"/>
            <p:cNvCxnSpPr/>
            <p:nvPr/>
          </p:nvCxnSpPr>
          <p:spPr>
            <a:xfrm>
              <a:off x="1763688" y="3717032"/>
              <a:ext cx="396044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Grupa 18"/>
            <p:cNvGrpSpPr/>
            <p:nvPr/>
          </p:nvGrpSpPr>
          <p:grpSpPr>
            <a:xfrm>
              <a:off x="1763688" y="3212976"/>
              <a:ext cx="3960440" cy="1737484"/>
              <a:chOff x="1763688" y="3212976"/>
              <a:chExt cx="3960440" cy="1737484"/>
            </a:xfrm>
          </p:grpSpPr>
          <p:cxnSp>
            <p:nvCxnSpPr>
              <p:cNvPr id="7" name="Taisns savienotājs 6"/>
              <p:cNvCxnSpPr/>
              <p:nvPr/>
            </p:nvCxnSpPr>
            <p:spPr>
              <a:xfrm rot="5400000">
                <a:off x="2663788" y="3681028"/>
                <a:ext cx="720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Taisns savienotājs 7"/>
              <p:cNvCxnSpPr/>
              <p:nvPr/>
            </p:nvCxnSpPr>
            <p:spPr>
              <a:xfrm rot="5400000">
                <a:off x="4103948" y="3753036"/>
                <a:ext cx="720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Taisns savienotājs 8"/>
              <p:cNvCxnSpPr/>
              <p:nvPr/>
            </p:nvCxnSpPr>
            <p:spPr>
              <a:xfrm rot="5400000">
                <a:off x="1691680" y="3717032"/>
                <a:ext cx="14401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Taisns savienotājs 9"/>
              <p:cNvCxnSpPr/>
              <p:nvPr/>
            </p:nvCxnSpPr>
            <p:spPr>
              <a:xfrm rot="5400000">
                <a:off x="5652120" y="3717032"/>
                <a:ext cx="14401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Kreisā figūriekava 10"/>
              <p:cNvSpPr/>
              <p:nvPr/>
            </p:nvSpPr>
            <p:spPr>
              <a:xfrm rot="16200000">
                <a:off x="3437874" y="2258870"/>
                <a:ext cx="612068" cy="3960440"/>
              </a:xfrm>
              <a:prstGeom prst="leftBrace">
                <a:avLst>
                  <a:gd name="adj1" fmla="val 8333"/>
                  <a:gd name="adj2" fmla="val 50275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lv-LV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563888" y="4581128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 smtClean="0"/>
                  <a:t>a</a:t>
                </a:r>
                <a:endParaRPr lang="lv-LV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2555776" y="3212976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 smtClean="0"/>
                  <a:t>x</a:t>
                </a:r>
                <a:endParaRPr lang="lv-LV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3995936" y="3212976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 smtClean="0"/>
                  <a:t>y</a:t>
                </a:r>
                <a:endParaRPr lang="lv-LV" dirty="0"/>
              </a:p>
            </p:txBody>
          </p:sp>
        </p:grpSp>
      </p:grpSp>
      <p:cxnSp>
        <p:nvCxnSpPr>
          <p:cNvPr id="24" name="Taisns savienotājs 23"/>
          <p:cNvCxnSpPr/>
          <p:nvPr/>
        </p:nvCxnSpPr>
        <p:spPr>
          <a:xfrm rot="5400000">
            <a:off x="6516216" y="5661248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Taisns savienotājs 34"/>
          <p:cNvCxnSpPr/>
          <p:nvPr/>
        </p:nvCxnSpPr>
        <p:spPr>
          <a:xfrm rot="5400000" flipH="1" flipV="1">
            <a:off x="5580112" y="4653136"/>
            <a:ext cx="20162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upa 37"/>
          <p:cNvGrpSpPr/>
          <p:nvPr/>
        </p:nvGrpSpPr>
        <p:grpSpPr>
          <a:xfrm>
            <a:off x="5292080" y="3573016"/>
            <a:ext cx="2448272" cy="2601580"/>
            <a:chOff x="5292080" y="3573016"/>
            <a:chExt cx="2448272" cy="2601580"/>
          </a:xfrm>
        </p:grpSpPr>
        <p:cxnSp>
          <p:nvCxnSpPr>
            <p:cNvPr id="16" name="Taisns bultveida savienotājs 15"/>
            <p:cNvCxnSpPr/>
            <p:nvPr/>
          </p:nvCxnSpPr>
          <p:spPr>
            <a:xfrm rot="5400000" flipH="1" flipV="1">
              <a:off x="4680806" y="4616338"/>
              <a:ext cx="2088232" cy="15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Taisns bultveida savienotājs 19"/>
            <p:cNvCxnSpPr/>
            <p:nvPr/>
          </p:nvCxnSpPr>
          <p:spPr>
            <a:xfrm>
              <a:off x="5724128" y="5661248"/>
              <a:ext cx="194421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7452320" y="5805264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 smtClean="0"/>
                <a:t>x</a:t>
              </a:r>
              <a:endParaRPr lang="lv-LV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00192" y="5805264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 smtClean="0"/>
                <a:t>a/2</a:t>
              </a:r>
              <a:endParaRPr lang="lv-LV" dirty="0"/>
            </a:p>
          </p:txBody>
        </p:sp>
        <p:sp>
          <p:nvSpPr>
            <p:cNvPr id="36" name="Taisnstūris 35"/>
            <p:cNvSpPr/>
            <p:nvPr/>
          </p:nvSpPr>
          <p:spPr>
            <a:xfrm>
              <a:off x="5724128" y="3717032"/>
              <a:ext cx="864096" cy="19442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292080" y="3645024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 smtClean="0"/>
                <a:t>y</a:t>
              </a:r>
              <a:endParaRPr lang="lv-LV" dirty="0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v-LV" dirty="0" smtClean="0"/>
              <a:t>  Nogrieznis y :</a:t>
            </a:r>
          </a:p>
          <a:p>
            <a:pPr>
              <a:buNone/>
            </a:pPr>
            <a:r>
              <a:rPr lang="lv-LV" dirty="0" smtClean="0"/>
              <a:t>  y&gt;a-y;  2y&gt;a; y&gt;a/2</a:t>
            </a:r>
          </a:p>
          <a:p>
            <a:pPr>
              <a:buNone/>
            </a:pPr>
            <a:endParaRPr lang="lv-LV" dirty="0"/>
          </a:p>
        </p:txBody>
      </p:sp>
      <p:grpSp>
        <p:nvGrpSpPr>
          <p:cNvPr id="25" name="Grupa 24"/>
          <p:cNvGrpSpPr/>
          <p:nvPr/>
        </p:nvGrpSpPr>
        <p:grpSpPr>
          <a:xfrm>
            <a:off x="5004048" y="3573016"/>
            <a:ext cx="2736304" cy="2601580"/>
            <a:chOff x="5004048" y="3573016"/>
            <a:chExt cx="2736304" cy="2601580"/>
          </a:xfrm>
        </p:grpSpPr>
        <p:grpSp>
          <p:nvGrpSpPr>
            <p:cNvPr id="24" name="Grupa 23"/>
            <p:cNvGrpSpPr/>
            <p:nvPr/>
          </p:nvGrpSpPr>
          <p:grpSpPr>
            <a:xfrm>
              <a:off x="5292080" y="3573016"/>
              <a:ext cx="2448272" cy="2601580"/>
              <a:chOff x="5292080" y="3573016"/>
              <a:chExt cx="2448272" cy="2601580"/>
            </a:xfrm>
          </p:grpSpPr>
          <p:grpSp>
            <p:nvGrpSpPr>
              <p:cNvPr id="4" name="Grupa 3"/>
              <p:cNvGrpSpPr/>
              <p:nvPr/>
            </p:nvGrpSpPr>
            <p:grpSpPr>
              <a:xfrm>
                <a:off x="5292080" y="3573016"/>
                <a:ext cx="2448272" cy="2601580"/>
                <a:chOff x="5292080" y="3573016"/>
                <a:chExt cx="2448272" cy="2601580"/>
              </a:xfrm>
            </p:grpSpPr>
            <p:cxnSp>
              <p:nvCxnSpPr>
                <p:cNvPr id="5" name="Taisns bultveida savienotājs 4"/>
                <p:cNvCxnSpPr/>
                <p:nvPr/>
              </p:nvCxnSpPr>
              <p:spPr>
                <a:xfrm rot="5400000" flipH="1" flipV="1">
                  <a:off x="4680806" y="4616338"/>
                  <a:ext cx="2088232" cy="1588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Taisns bultveida savienotājs 5"/>
                <p:cNvCxnSpPr/>
                <p:nvPr/>
              </p:nvCxnSpPr>
              <p:spPr>
                <a:xfrm>
                  <a:off x="5724128" y="5661248"/>
                  <a:ext cx="1944216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" name="TextBox 6"/>
                <p:cNvSpPr txBox="1"/>
                <p:nvPr/>
              </p:nvSpPr>
              <p:spPr>
                <a:xfrm>
                  <a:off x="7452320" y="5805264"/>
                  <a:ext cx="28803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lv-LV" dirty="0" smtClean="0"/>
                    <a:t>x</a:t>
                  </a:r>
                  <a:endParaRPr lang="lv-LV" dirty="0"/>
                </a:p>
              </p:txBody>
            </p:sp>
            <p:sp>
              <p:nvSpPr>
                <p:cNvPr id="8" name="TextBox 7"/>
                <p:cNvSpPr txBox="1"/>
                <p:nvPr/>
              </p:nvSpPr>
              <p:spPr>
                <a:xfrm>
                  <a:off x="6300192" y="5805264"/>
                  <a:ext cx="57606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lv-LV" dirty="0" smtClean="0"/>
                    <a:t>a/2</a:t>
                  </a:r>
                  <a:endParaRPr lang="lv-LV" dirty="0"/>
                </a:p>
              </p:txBody>
            </p:sp>
            <p:sp>
              <p:nvSpPr>
                <p:cNvPr id="9" name="Taisnstūris 8"/>
                <p:cNvSpPr/>
                <p:nvPr/>
              </p:nvSpPr>
              <p:spPr>
                <a:xfrm>
                  <a:off x="5724128" y="3717032"/>
                  <a:ext cx="864096" cy="1944216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v-LV"/>
                </a:p>
              </p:txBody>
            </p:sp>
            <p:sp>
              <p:nvSpPr>
                <p:cNvPr id="10" name="TextBox 9"/>
                <p:cNvSpPr txBox="1"/>
                <p:nvPr/>
              </p:nvSpPr>
              <p:spPr>
                <a:xfrm>
                  <a:off x="5292080" y="3645024"/>
                  <a:ext cx="28803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lv-LV" dirty="0" smtClean="0"/>
                    <a:t>y</a:t>
                  </a:r>
                  <a:endParaRPr lang="lv-LV" dirty="0"/>
                </a:p>
              </p:txBody>
            </p:sp>
          </p:grpSp>
          <p:sp>
            <p:nvSpPr>
              <p:cNvPr id="11" name="Taisnstūris 10"/>
              <p:cNvSpPr/>
              <p:nvPr/>
            </p:nvSpPr>
            <p:spPr>
              <a:xfrm>
                <a:off x="5724128" y="3717032"/>
                <a:ext cx="1872208" cy="1008112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  <a:alpha val="31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5004048" y="4509120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 smtClean="0"/>
                <a:t>a/2</a:t>
              </a:r>
              <a:endParaRPr lang="lv-LV" dirty="0"/>
            </a:p>
          </p:txBody>
        </p:sp>
      </p:grpSp>
      <p:grpSp>
        <p:nvGrpSpPr>
          <p:cNvPr id="13" name="Grupa 12"/>
          <p:cNvGrpSpPr/>
          <p:nvPr/>
        </p:nvGrpSpPr>
        <p:grpSpPr>
          <a:xfrm>
            <a:off x="4716016" y="1772816"/>
            <a:ext cx="3024336" cy="1593468"/>
            <a:chOff x="1763688" y="3212976"/>
            <a:chExt cx="3960440" cy="1737484"/>
          </a:xfrm>
        </p:grpSpPr>
        <p:cxnSp>
          <p:nvCxnSpPr>
            <p:cNvPr id="14" name="Taisns savienotājs 13"/>
            <p:cNvCxnSpPr/>
            <p:nvPr/>
          </p:nvCxnSpPr>
          <p:spPr>
            <a:xfrm>
              <a:off x="1763688" y="3717032"/>
              <a:ext cx="396044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upa 18"/>
            <p:cNvGrpSpPr/>
            <p:nvPr/>
          </p:nvGrpSpPr>
          <p:grpSpPr>
            <a:xfrm>
              <a:off x="1763688" y="3212976"/>
              <a:ext cx="3960440" cy="1737484"/>
              <a:chOff x="1763688" y="3212976"/>
              <a:chExt cx="3960440" cy="1737484"/>
            </a:xfrm>
          </p:grpSpPr>
          <p:cxnSp>
            <p:nvCxnSpPr>
              <p:cNvPr id="16" name="Taisns savienotājs 15"/>
              <p:cNvCxnSpPr/>
              <p:nvPr/>
            </p:nvCxnSpPr>
            <p:spPr>
              <a:xfrm rot="5400000">
                <a:off x="2663788" y="3681028"/>
                <a:ext cx="720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Taisns savienotājs 16"/>
              <p:cNvCxnSpPr/>
              <p:nvPr/>
            </p:nvCxnSpPr>
            <p:spPr>
              <a:xfrm rot="5400000">
                <a:off x="4103948" y="3753036"/>
                <a:ext cx="720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Taisns savienotājs 17"/>
              <p:cNvCxnSpPr/>
              <p:nvPr/>
            </p:nvCxnSpPr>
            <p:spPr>
              <a:xfrm rot="5400000">
                <a:off x="1691680" y="3717032"/>
                <a:ext cx="14401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Taisns savienotājs 18"/>
              <p:cNvCxnSpPr/>
              <p:nvPr/>
            </p:nvCxnSpPr>
            <p:spPr>
              <a:xfrm rot="5400000">
                <a:off x="5652120" y="3717032"/>
                <a:ext cx="14401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Kreisā figūriekava 19"/>
              <p:cNvSpPr/>
              <p:nvPr/>
            </p:nvSpPr>
            <p:spPr>
              <a:xfrm rot="16200000">
                <a:off x="3437874" y="2258870"/>
                <a:ext cx="612068" cy="3960440"/>
              </a:xfrm>
              <a:prstGeom prst="leftBrace">
                <a:avLst>
                  <a:gd name="adj1" fmla="val 8333"/>
                  <a:gd name="adj2" fmla="val 50275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lv-LV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563888" y="4581128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 smtClean="0"/>
                  <a:t>a</a:t>
                </a:r>
                <a:endParaRPr lang="lv-LV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2555776" y="3212976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 smtClean="0"/>
                  <a:t>x</a:t>
                </a:r>
                <a:endParaRPr lang="lv-LV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3995936" y="3212976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 smtClean="0"/>
                  <a:t>y</a:t>
                </a:r>
                <a:endParaRPr lang="lv-LV" dirty="0"/>
              </a:p>
            </p:txBody>
          </p: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v-LV" dirty="0" smtClean="0"/>
              <a:t>  nogrieznis y-x: </a:t>
            </a:r>
          </a:p>
          <a:p>
            <a:endParaRPr lang="lv-LV" dirty="0" smtClean="0"/>
          </a:p>
          <a:p>
            <a:pPr>
              <a:buNone/>
            </a:pPr>
            <a:r>
              <a:rPr lang="lv-LV" dirty="0" smtClean="0"/>
              <a:t>  y-x&lt;</a:t>
            </a:r>
            <a:r>
              <a:rPr lang="lv-LV" dirty="0" err="1" smtClean="0"/>
              <a:t>x+a-y;</a:t>
            </a:r>
            <a:r>
              <a:rPr lang="lv-LV" dirty="0" smtClean="0"/>
              <a:t> 2y&lt;2x+a; y&lt;</a:t>
            </a:r>
            <a:r>
              <a:rPr lang="lv-LV" dirty="0" err="1" smtClean="0"/>
              <a:t>x+a</a:t>
            </a:r>
            <a:r>
              <a:rPr lang="lv-LV" dirty="0" smtClean="0"/>
              <a:t>/2</a:t>
            </a:r>
          </a:p>
          <a:p>
            <a:pPr>
              <a:buNone/>
            </a:pPr>
            <a:r>
              <a:rPr lang="lv-LV" dirty="0"/>
              <a:t> </a:t>
            </a:r>
            <a:r>
              <a:rPr lang="lv-LV" dirty="0" smtClean="0"/>
              <a:t>Iekrāsotā dzeltenā figūra </a:t>
            </a:r>
          </a:p>
          <a:p>
            <a:pPr>
              <a:buNone/>
            </a:pPr>
            <a:r>
              <a:rPr lang="lv-LV" dirty="0" smtClean="0"/>
              <a:t> atbilst visiem 3 nosacījumiem. </a:t>
            </a:r>
            <a:endParaRPr lang="lv-LV" dirty="0"/>
          </a:p>
        </p:txBody>
      </p:sp>
      <p:grpSp>
        <p:nvGrpSpPr>
          <p:cNvPr id="4" name="Grupa 3"/>
          <p:cNvGrpSpPr/>
          <p:nvPr/>
        </p:nvGrpSpPr>
        <p:grpSpPr>
          <a:xfrm>
            <a:off x="5076056" y="1484784"/>
            <a:ext cx="3024336" cy="1296144"/>
            <a:chOff x="1763688" y="3212976"/>
            <a:chExt cx="3960440" cy="1737484"/>
          </a:xfrm>
        </p:grpSpPr>
        <p:cxnSp>
          <p:nvCxnSpPr>
            <p:cNvPr id="5" name="Taisns savienotājs 4"/>
            <p:cNvCxnSpPr/>
            <p:nvPr/>
          </p:nvCxnSpPr>
          <p:spPr>
            <a:xfrm>
              <a:off x="1763688" y="3717032"/>
              <a:ext cx="396044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Grupa 18"/>
            <p:cNvGrpSpPr/>
            <p:nvPr/>
          </p:nvGrpSpPr>
          <p:grpSpPr>
            <a:xfrm>
              <a:off x="1763688" y="3212976"/>
              <a:ext cx="3960440" cy="1737484"/>
              <a:chOff x="1763688" y="3212976"/>
              <a:chExt cx="3960440" cy="1737484"/>
            </a:xfrm>
          </p:grpSpPr>
          <p:cxnSp>
            <p:nvCxnSpPr>
              <p:cNvPr id="7" name="Taisns savienotājs 6"/>
              <p:cNvCxnSpPr/>
              <p:nvPr/>
            </p:nvCxnSpPr>
            <p:spPr>
              <a:xfrm rot="5400000">
                <a:off x="2663788" y="3681028"/>
                <a:ext cx="720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Taisns savienotājs 7"/>
              <p:cNvCxnSpPr/>
              <p:nvPr/>
            </p:nvCxnSpPr>
            <p:spPr>
              <a:xfrm rot="5400000">
                <a:off x="4103948" y="3753036"/>
                <a:ext cx="720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Taisns savienotājs 8"/>
              <p:cNvCxnSpPr/>
              <p:nvPr/>
            </p:nvCxnSpPr>
            <p:spPr>
              <a:xfrm rot="5400000">
                <a:off x="1691680" y="3717032"/>
                <a:ext cx="14401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Taisns savienotājs 9"/>
              <p:cNvCxnSpPr/>
              <p:nvPr/>
            </p:nvCxnSpPr>
            <p:spPr>
              <a:xfrm rot="5400000">
                <a:off x="5652120" y="3717032"/>
                <a:ext cx="14401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Kreisā figūriekava 10"/>
              <p:cNvSpPr/>
              <p:nvPr/>
            </p:nvSpPr>
            <p:spPr>
              <a:xfrm rot="16200000">
                <a:off x="3437874" y="2258870"/>
                <a:ext cx="612068" cy="3960440"/>
              </a:xfrm>
              <a:prstGeom prst="leftBrace">
                <a:avLst>
                  <a:gd name="adj1" fmla="val 8333"/>
                  <a:gd name="adj2" fmla="val 50275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lv-LV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563888" y="4581128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 smtClean="0"/>
                  <a:t>a</a:t>
                </a:r>
                <a:endParaRPr lang="lv-LV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2555776" y="3212976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 smtClean="0"/>
                  <a:t>x</a:t>
                </a:r>
                <a:endParaRPr lang="lv-LV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3995936" y="3212976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 smtClean="0"/>
                  <a:t>y</a:t>
                </a:r>
                <a:endParaRPr lang="lv-LV" dirty="0"/>
              </a:p>
            </p:txBody>
          </p:sp>
        </p:grpSp>
      </p:grpSp>
      <p:cxnSp>
        <p:nvCxnSpPr>
          <p:cNvPr id="28" name="Taisns savienotājs 27"/>
          <p:cNvCxnSpPr/>
          <p:nvPr/>
        </p:nvCxnSpPr>
        <p:spPr>
          <a:xfrm rot="5400000">
            <a:off x="5652120" y="3789040"/>
            <a:ext cx="1008112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upa 32"/>
          <p:cNvGrpSpPr/>
          <p:nvPr/>
        </p:nvGrpSpPr>
        <p:grpSpPr>
          <a:xfrm>
            <a:off x="5004048" y="3573016"/>
            <a:ext cx="2736304" cy="2601580"/>
            <a:chOff x="5004048" y="3573016"/>
            <a:chExt cx="2736304" cy="2601580"/>
          </a:xfrm>
        </p:grpSpPr>
        <p:grpSp>
          <p:nvGrpSpPr>
            <p:cNvPr id="15" name="Grupa 14"/>
            <p:cNvGrpSpPr/>
            <p:nvPr/>
          </p:nvGrpSpPr>
          <p:grpSpPr>
            <a:xfrm>
              <a:off x="5004048" y="3573016"/>
              <a:ext cx="2736304" cy="2601580"/>
              <a:chOff x="5004048" y="3573016"/>
              <a:chExt cx="2736304" cy="2601580"/>
            </a:xfrm>
          </p:grpSpPr>
          <p:grpSp>
            <p:nvGrpSpPr>
              <p:cNvPr id="16" name="Grupa 23"/>
              <p:cNvGrpSpPr/>
              <p:nvPr/>
            </p:nvGrpSpPr>
            <p:grpSpPr>
              <a:xfrm>
                <a:off x="5292080" y="3573016"/>
                <a:ext cx="2448272" cy="2601580"/>
                <a:chOff x="5292080" y="3573016"/>
                <a:chExt cx="2448272" cy="2601580"/>
              </a:xfrm>
            </p:grpSpPr>
            <p:grpSp>
              <p:nvGrpSpPr>
                <p:cNvPr id="18" name="Grupa 3"/>
                <p:cNvGrpSpPr/>
                <p:nvPr/>
              </p:nvGrpSpPr>
              <p:grpSpPr>
                <a:xfrm>
                  <a:off x="5292080" y="3573016"/>
                  <a:ext cx="2448272" cy="2601580"/>
                  <a:chOff x="5292080" y="3573016"/>
                  <a:chExt cx="2448272" cy="2601580"/>
                </a:xfrm>
              </p:grpSpPr>
              <p:cxnSp>
                <p:nvCxnSpPr>
                  <p:cNvPr id="20" name="Taisns bultveida savienotājs 4"/>
                  <p:cNvCxnSpPr/>
                  <p:nvPr/>
                </p:nvCxnSpPr>
                <p:spPr>
                  <a:xfrm rot="5400000" flipH="1" flipV="1">
                    <a:off x="4680806" y="4616338"/>
                    <a:ext cx="2088232" cy="1588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Taisns bultveida savienotājs 20"/>
                  <p:cNvCxnSpPr/>
                  <p:nvPr/>
                </p:nvCxnSpPr>
                <p:spPr>
                  <a:xfrm>
                    <a:off x="5724128" y="5661248"/>
                    <a:ext cx="1944216" cy="1588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7452320" y="5805264"/>
                    <a:ext cx="288032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lv-LV" dirty="0" smtClean="0"/>
                      <a:t>x</a:t>
                    </a:r>
                    <a:endParaRPr lang="lv-LV" dirty="0"/>
                  </a:p>
                </p:txBody>
              </p:sp>
              <p:sp>
                <p:nvSpPr>
                  <p:cNvPr id="23" name="TextBox 22"/>
                  <p:cNvSpPr txBox="1"/>
                  <p:nvPr/>
                </p:nvSpPr>
                <p:spPr>
                  <a:xfrm>
                    <a:off x="6300192" y="5805264"/>
                    <a:ext cx="57606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lv-LV" dirty="0" smtClean="0"/>
                      <a:t>a/2</a:t>
                    </a:r>
                    <a:endParaRPr lang="lv-LV" dirty="0"/>
                  </a:p>
                </p:txBody>
              </p:sp>
              <p:sp>
                <p:nvSpPr>
                  <p:cNvPr id="24" name="Taisnstūris 23"/>
                  <p:cNvSpPr/>
                  <p:nvPr/>
                </p:nvSpPr>
                <p:spPr>
                  <a:xfrm>
                    <a:off x="5724128" y="3717032"/>
                    <a:ext cx="864096" cy="1944216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lv-LV"/>
                  </a:p>
                </p:txBody>
              </p:sp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5292080" y="3645024"/>
                    <a:ext cx="288032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lv-LV" dirty="0" smtClean="0"/>
                      <a:t>y</a:t>
                    </a:r>
                    <a:endParaRPr lang="lv-LV" dirty="0"/>
                  </a:p>
                </p:txBody>
              </p:sp>
            </p:grpSp>
            <p:sp>
              <p:nvSpPr>
                <p:cNvPr id="19" name="Taisnstūris 18"/>
                <p:cNvSpPr/>
                <p:nvPr/>
              </p:nvSpPr>
              <p:spPr>
                <a:xfrm>
                  <a:off x="5724128" y="3717032"/>
                  <a:ext cx="1872208" cy="1008112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  <a:alpha val="31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v-LV"/>
                </a:p>
              </p:txBody>
            </p:sp>
          </p:grpSp>
          <p:sp>
            <p:nvSpPr>
              <p:cNvPr id="17" name="TextBox 16"/>
              <p:cNvSpPr txBox="1"/>
              <p:nvPr/>
            </p:nvSpPr>
            <p:spPr>
              <a:xfrm>
                <a:off x="5004048" y="4509120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 smtClean="0"/>
                  <a:t>a/2</a:t>
                </a:r>
                <a:endParaRPr lang="lv-LV" dirty="0"/>
              </a:p>
            </p:txBody>
          </p:sp>
        </p:grpSp>
        <p:sp>
          <p:nvSpPr>
            <p:cNvPr id="32" name="Taisnleņķa trīsstūris 31"/>
            <p:cNvSpPr/>
            <p:nvPr/>
          </p:nvSpPr>
          <p:spPr>
            <a:xfrm rot="16200000">
              <a:off x="5652120" y="3789040"/>
              <a:ext cx="1008112" cy="864096"/>
            </a:xfrm>
            <a:prstGeom prst="rt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255</Words>
  <Application>Microsoft Office PowerPoint</Application>
  <PresentationFormat>On-screen Show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dizains</vt:lpstr>
      <vt:lpstr>Vienādojums</vt:lpstr>
      <vt:lpstr> Ģeometriskā varbūtība</vt:lpstr>
      <vt:lpstr>PowerPoint Presentation</vt:lpstr>
      <vt:lpstr>PowerPoint Presentation</vt:lpstr>
      <vt:lpstr>PowerPoint Presentation</vt:lpstr>
      <vt:lpstr>Atrisinājums</vt:lpstr>
      <vt:lpstr>PowerPoint Presentation</vt:lpstr>
      <vt:lpstr>Atrisinājums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Ģeometriskā varbūtība</dc:title>
  <dc:creator>VAIRA</dc:creator>
  <cp:lastModifiedBy>Windows User</cp:lastModifiedBy>
  <cp:revision>14</cp:revision>
  <dcterms:created xsi:type="dcterms:W3CDTF">2010-11-20T18:04:48Z</dcterms:created>
  <dcterms:modified xsi:type="dcterms:W3CDTF">2012-01-05T09:15:38Z</dcterms:modified>
</cp:coreProperties>
</file>