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1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AD37F-CA3A-432E-952C-507B8BC33241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92A40-304D-45C3-8529-3CEC4E25A0DA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AD37F-CA3A-432E-952C-507B8BC33241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92A40-304D-45C3-8529-3CEC4E25A0DA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AD37F-CA3A-432E-952C-507B8BC33241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92A40-304D-45C3-8529-3CEC4E25A0DA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AD37F-CA3A-432E-952C-507B8BC33241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92A40-304D-45C3-8529-3CEC4E25A0DA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AD37F-CA3A-432E-952C-507B8BC33241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92A40-304D-45C3-8529-3CEC4E25A0DA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AD37F-CA3A-432E-952C-507B8BC33241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92A40-304D-45C3-8529-3CEC4E25A0DA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AD37F-CA3A-432E-952C-507B8BC33241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92A40-304D-45C3-8529-3CEC4E25A0DA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AD37F-CA3A-432E-952C-507B8BC33241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92A40-304D-45C3-8529-3CEC4E25A0DA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AD37F-CA3A-432E-952C-507B8BC33241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92A40-304D-45C3-8529-3CEC4E25A0DA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AD37F-CA3A-432E-952C-507B8BC33241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92A40-304D-45C3-8529-3CEC4E25A0DA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AD37F-CA3A-432E-952C-507B8BC33241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92A40-304D-45C3-8529-3CEC4E25A0DA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AD37F-CA3A-432E-952C-507B8BC33241}" type="datetimeFigureOut">
              <a:rPr lang="lv-LV" smtClean="0"/>
              <a:pPr/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92A40-304D-45C3-8529-3CEC4E25A0DA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sz="80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Formas</a:t>
            </a:r>
            <a:endParaRPr lang="lv-LV" sz="80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04664"/>
            <a:ext cx="777240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11809" y="5772834"/>
            <a:ext cx="77203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ESF </a:t>
            </a:r>
            <a:r>
              <a:rPr lang="en-US" sz="1600" dirty="0" err="1"/>
              <a:t>projekts</a:t>
            </a:r>
            <a:r>
              <a:rPr lang="en-US" sz="1600" dirty="0"/>
              <a:t> „</a:t>
            </a:r>
            <a:r>
              <a:rPr lang="en-US" sz="1600" dirty="0" err="1"/>
              <a:t>Profesionālajā</a:t>
            </a:r>
            <a:r>
              <a:rPr lang="en-US" sz="1600" dirty="0"/>
              <a:t> </a:t>
            </a:r>
            <a:r>
              <a:rPr lang="en-US" sz="1600" dirty="0" err="1"/>
              <a:t>izglītībā</a:t>
            </a:r>
            <a:r>
              <a:rPr lang="en-US" sz="1600" dirty="0"/>
              <a:t> </a:t>
            </a:r>
            <a:r>
              <a:rPr lang="en-US" sz="1600" dirty="0" err="1"/>
              <a:t>iesaistīto</a:t>
            </a:r>
            <a:r>
              <a:rPr lang="en-US" sz="1600" dirty="0"/>
              <a:t> </a:t>
            </a:r>
            <a:r>
              <a:rPr lang="en-US" sz="1600" dirty="0" err="1"/>
              <a:t>vispārizglītojošo</a:t>
            </a:r>
            <a:r>
              <a:rPr lang="en-US" sz="1600" dirty="0"/>
              <a:t> </a:t>
            </a:r>
            <a:r>
              <a:rPr lang="en-US" sz="1600" dirty="0" err="1"/>
              <a:t>mācību</a:t>
            </a:r>
            <a:r>
              <a:rPr lang="en-US" sz="1600" dirty="0"/>
              <a:t> </a:t>
            </a:r>
            <a:r>
              <a:rPr lang="en-US" sz="1600" dirty="0" err="1" smtClean="0"/>
              <a:t>priekšmetu</a:t>
            </a:r>
            <a:endParaRPr lang="en-US" sz="1600" dirty="0" smtClean="0"/>
          </a:p>
          <a:p>
            <a:pPr algn="ctr"/>
            <a:r>
              <a:rPr lang="en-US" sz="1600" dirty="0" err="1" smtClean="0"/>
              <a:t>pedagogu</a:t>
            </a:r>
            <a:r>
              <a:rPr lang="en-US" sz="1600" dirty="0" smtClean="0"/>
              <a:t> </a:t>
            </a:r>
            <a:r>
              <a:rPr lang="en-US" sz="1600" dirty="0" err="1"/>
              <a:t>kompetences</a:t>
            </a:r>
            <a:r>
              <a:rPr lang="en-US" sz="1600" dirty="0"/>
              <a:t> </a:t>
            </a:r>
            <a:r>
              <a:rPr lang="en-US" sz="1600" dirty="0" err="1"/>
              <a:t>paaugstināšana</a:t>
            </a:r>
            <a:r>
              <a:rPr lang="en-US" sz="1600" dirty="0" smtClean="0"/>
              <a:t>”</a:t>
            </a:r>
          </a:p>
          <a:p>
            <a:pPr algn="ctr"/>
            <a:r>
              <a:rPr lang="en-US" sz="1600" dirty="0" smtClean="0"/>
              <a:t>(</a:t>
            </a:r>
            <a:r>
              <a:rPr lang="en-US" sz="1600" dirty="0" err="1"/>
              <a:t>vienošanās</a:t>
            </a:r>
            <a:r>
              <a:rPr lang="en-US" sz="1600" dirty="0"/>
              <a:t> Nr. 2009/0274/1DP/1.2.1.1.2/09/IPIA/VIAA/003)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071546"/>
            <a:ext cx="8358246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Izveidot “pogu” (</a:t>
            </a:r>
            <a:r>
              <a:rPr lang="lv-LV" sz="2400" dirty="0" err="1" smtClean="0"/>
              <a:t>button</a:t>
            </a:r>
            <a:r>
              <a:rPr lang="lv-LV" sz="2400" dirty="0" smtClean="0"/>
              <a:t>) jauna ieraksta  (automašīnas) pievienošanai. 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57158" y="357166"/>
            <a:ext cx="8329642" cy="7143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15.uzdevums</a:t>
            </a:r>
            <a:endParaRPr kumimoji="0" lang="lv-LV" sz="40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000240"/>
            <a:ext cx="4929222" cy="31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285720" y="2071678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</a:rPr>
              <a:t>1.</a:t>
            </a:r>
            <a:endParaRPr lang="lv-LV" sz="2400" b="1" dirty="0">
              <a:solidFill>
                <a:schemeClr val="tx1"/>
              </a:solidFill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3876675"/>
            <a:ext cx="4610100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4357686" y="4000504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>
                <a:solidFill>
                  <a:schemeClr val="tx1"/>
                </a:solidFill>
              </a:rPr>
              <a:t>2</a:t>
            </a:r>
            <a:r>
              <a:rPr lang="lv-LV" sz="2400" b="1" dirty="0" smtClean="0">
                <a:solidFill>
                  <a:schemeClr val="tx1"/>
                </a:solidFill>
              </a:rPr>
              <a:t>.</a:t>
            </a:r>
            <a:endParaRPr lang="lv-LV" sz="2400" b="1" dirty="0">
              <a:solidFill>
                <a:schemeClr val="tx1"/>
              </a:solidFill>
            </a:endParaRPr>
          </a:p>
        </p:txBody>
      </p:sp>
      <p:sp>
        <p:nvSpPr>
          <p:cNvPr id="9" name="Line Callout 1 8"/>
          <p:cNvSpPr/>
          <p:nvPr/>
        </p:nvSpPr>
        <p:spPr>
          <a:xfrm>
            <a:off x="6643702" y="2643182"/>
            <a:ext cx="2286016" cy="1000132"/>
          </a:xfrm>
          <a:prstGeom prst="borderCallout1">
            <a:avLst>
              <a:gd name="adj1" fmla="val 18750"/>
              <a:gd name="adj2" fmla="val -8333"/>
              <a:gd name="adj3" fmla="val 239680"/>
              <a:gd name="adj4" fmla="val -1087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dirty="0" smtClean="0">
                <a:solidFill>
                  <a:schemeClr val="tx1"/>
                </a:solidFill>
              </a:rPr>
              <a:t>Ievada tekstu, ko vēlas redzēt uz “pogas”</a:t>
            </a:r>
            <a:endParaRPr lang="lv-LV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071678"/>
            <a:ext cx="594360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57158" y="285728"/>
            <a:ext cx="81439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Vedņa pēdējā solī piešķir “pogai” nosaukumu </a:t>
            </a:r>
            <a:r>
              <a:rPr lang="lv-LV" sz="2400" b="1" dirty="0" smtClean="0"/>
              <a:t>Jauns auto</a:t>
            </a:r>
            <a:r>
              <a:rPr lang="lv-LV" sz="2400" dirty="0" smtClean="0"/>
              <a:t>. “Pogas” vizuālo izskatu noformē formatēšanas rīku cilnē. </a:t>
            </a:r>
          </a:p>
          <a:p>
            <a:r>
              <a:rPr lang="lv-LV" sz="2400" dirty="0" smtClean="0"/>
              <a:t>Pārejot formas datu ievades skatā, pārbauda pogas </a:t>
            </a:r>
            <a:r>
              <a:rPr lang="lv-LV" sz="2400" b="1" dirty="0" smtClean="0"/>
              <a:t>Jauns auto </a:t>
            </a:r>
            <a:r>
              <a:rPr lang="lv-LV" sz="2400" dirty="0" smtClean="0"/>
              <a:t>darbību.</a:t>
            </a:r>
            <a:endParaRPr lang="lv-LV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857256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lv-LV" b="1" i="1" dirty="0" smtClean="0"/>
              <a:t>Patstāvīgais darbs</a:t>
            </a:r>
            <a:endParaRPr lang="lv-LV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57158" y="1142984"/>
            <a:ext cx="8429684" cy="242889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lv-LV" sz="3000" dirty="0" smtClean="0"/>
              <a:t>Izveidot formā </a:t>
            </a:r>
            <a:r>
              <a:rPr lang="lv-LV" sz="3000" b="1" dirty="0" smtClean="0"/>
              <a:t>Auto</a:t>
            </a:r>
            <a:r>
              <a:rPr lang="lv-LV" sz="3000" dirty="0" smtClean="0"/>
              <a:t> “pogas” ierakstu navigācijai:</a:t>
            </a:r>
          </a:p>
          <a:p>
            <a:pPr marL="914400" lvl="1" indent="-514350">
              <a:buFont typeface="Calibri" pitchFamily="34" charset="0"/>
              <a:buChar char="⁻"/>
            </a:pPr>
            <a:r>
              <a:rPr lang="lv-LV" sz="2400" dirty="0" smtClean="0"/>
              <a:t>pāriet uz pirmo ierakstu, </a:t>
            </a:r>
          </a:p>
          <a:p>
            <a:pPr marL="914400" lvl="1" indent="-514350">
              <a:buFont typeface="Calibri" pitchFamily="34" charset="0"/>
              <a:buChar char="⁻"/>
            </a:pPr>
            <a:r>
              <a:rPr lang="lv-LV" sz="2400" dirty="0" smtClean="0"/>
              <a:t>pāriet uz pēdējo ierakstu,</a:t>
            </a:r>
          </a:p>
          <a:p>
            <a:pPr marL="914400" lvl="1" indent="-514350">
              <a:buFont typeface="Calibri" pitchFamily="34" charset="0"/>
              <a:buChar char="⁻"/>
            </a:pPr>
            <a:r>
              <a:rPr lang="lv-LV" sz="2400" dirty="0" smtClean="0"/>
              <a:t>pāriet uz nākamo ierakstu,</a:t>
            </a:r>
          </a:p>
          <a:p>
            <a:pPr marL="914400" lvl="1" indent="-514350">
              <a:buFont typeface="Calibri" pitchFamily="34" charset="0"/>
              <a:buChar char="⁻"/>
            </a:pPr>
            <a:r>
              <a:rPr lang="lv-LV" sz="2400" dirty="0" smtClean="0"/>
              <a:t>pāriet uz iepriekšējo ierakstu.</a:t>
            </a:r>
          </a:p>
          <a:p>
            <a:pPr marL="514350" indent="-514350">
              <a:buFont typeface="+mj-lt"/>
              <a:buAutoNum type="arabicPeriod"/>
            </a:pPr>
            <a:r>
              <a:rPr lang="lv-LV" sz="3000" dirty="0" smtClean="0"/>
              <a:t>Izveidot “pogu” formas Auto aizvēršanai.</a:t>
            </a:r>
          </a:p>
          <a:p>
            <a:pPr marL="514350" indent="-514350">
              <a:buFont typeface="Calibri" pitchFamily="34" charset="0"/>
              <a:buChar char="⁻"/>
            </a:pPr>
            <a:endParaRPr lang="lv-LV" dirty="0" smtClean="0"/>
          </a:p>
          <a:p>
            <a:pPr marL="514350" indent="-514350">
              <a:buNone/>
            </a:pPr>
            <a:endParaRPr lang="lv-LV" sz="2800" dirty="0" smtClean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3571876"/>
            <a:ext cx="4124334" cy="304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857256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lv-LV" b="1" i="1" dirty="0" smtClean="0"/>
              <a:t>Patstāvīgais darbs</a:t>
            </a:r>
            <a:endParaRPr lang="lv-LV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57158" y="1142984"/>
            <a:ext cx="8429684" cy="550072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lv-LV" sz="2400" dirty="0" smtClean="0"/>
              <a:t>Izveidot datu ievades formu (pēc brīvas izvēles) tabulai</a:t>
            </a:r>
            <a:r>
              <a:rPr lang="lv-LV" sz="2400" b="1" dirty="0" smtClean="0"/>
              <a:t> Klienti.</a:t>
            </a:r>
            <a:endParaRPr lang="lv-LV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lv-LV" sz="2400" dirty="0" smtClean="0"/>
              <a:t>Izveidot datu ievades formu tabulai</a:t>
            </a:r>
            <a:r>
              <a:rPr lang="lv-LV" sz="2400" b="1" dirty="0" smtClean="0"/>
              <a:t> Serviss</a:t>
            </a:r>
            <a:r>
              <a:rPr lang="lv-LV" sz="2400" dirty="0" smtClean="0"/>
              <a:t>, lai ieraksti tiktu attēloti tabulas veidā (</a:t>
            </a:r>
            <a:r>
              <a:rPr lang="lv-LV" sz="2400" i="1" dirty="0" err="1" smtClean="0"/>
              <a:t>Datasheet</a:t>
            </a:r>
            <a:r>
              <a:rPr lang="lv-LV" sz="2400" dirty="0" smtClean="0"/>
              <a:t>). Formai dot nosaukumu </a:t>
            </a:r>
            <a:r>
              <a:rPr lang="lv-LV" sz="2400" b="1" dirty="0" smtClean="0"/>
              <a:t>Serviss</a:t>
            </a:r>
            <a:r>
              <a:rPr lang="lv-LV" sz="2400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lv-LV" sz="3000" dirty="0" smtClean="0"/>
          </a:p>
          <a:p>
            <a:pPr marL="514350" indent="-514350">
              <a:buFont typeface="+mj-lt"/>
              <a:buAutoNum type="arabicPeriod"/>
            </a:pPr>
            <a:endParaRPr lang="lv-LV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lv-LV" sz="2400" dirty="0" smtClean="0"/>
              <a:t>Izveidot formu no tabulas </a:t>
            </a:r>
            <a:r>
              <a:rPr lang="lv-LV" sz="2400" b="1" dirty="0" smtClean="0"/>
              <a:t>Auto</a:t>
            </a:r>
            <a:r>
              <a:rPr lang="lv-LV" sz="2400" dirty="0" smtClean="0"/>
              <a:t>, iekļaujot laukus </a:t>
            </a:r>
            <a:r>
              <a:rPr lang="lv-LV" sz="2400" b="1" dirty="0" err="1" smtClean="0"/>
              <a:t>Reģistrācijas_Nr</a:t>
            </a:r>
            <a:r>
              <a:rPr lang="lv-LV" sz="2400" dirty="0" smtClean="0"/>
              <a:t>, </a:t>
            </a:r>
            <a:r>
              <a:rPr lang="lv-LV" sz="2400" b="1" dirty="0" smtClean="0"/>
              <a:t>Marka</a:t>
            </a:r>
            <a:r>
              <a:rPr lang="lv-LV" sz="2400" dirty="0" smtClean="0"/>
              <a:t>, </a:t>
            </a:r>
            <a:r>
              <a:rPr lang="lv-LV" sz="2400" b="1" dirty="0" smtClean="0"/>
              <a:t>Modelis</a:t>
            </a:r>
            <a:r>
              <a:rPr lang="lv-LV" sz="2400" dirty="0" smtClean="0"/>
              <a:t>. Izvēlēties ierakstu attēlošanas veidu tabulā </a:t>
            </a:r>
            <a:r>
              <a:rPr lang="lv-LV" sz="2400" i="1" dirty="0" smtClean="0"/>
              <a:t>(</a:t>
            </a:r>
            <a:r>
              <a:rPr lang="lv-LV" sz="2400" i="1" dirty="0" err="1" smtClean="0"/>
              <a:t>Tabular</a:t>
            </a:r>
            <a:r>
              <a:rPr lang="lv-LV" sz="2400" i="1" dirty="0" smtClean="0"/>
              <a:t>)</a:t>
            </a:r>
            <a:r>
              <a:rPr lang="lv-LV" sz="2400" dirty="0" smtClean="0"/>
              <a:t>. Formai dot nosaukumu </a:t>
            </a:r>
            <a:r>
              <a:rPr lang="lv-LV" sz="2400" b="1" dirty="0" smtClean="0"/>
              <a:t>Auto remonts</a:t>
            </a:r>
            <a:r>
              <a:rPr lang="lv-LV" sz="2400" dirty="0" smtClean="0"/>
              <a:t>. </a:t>
            </a:r>
          </a:p>
          <a:p>
            <a:pPr marL="514350" indent="-514350">
              <a:buNone/>
            </a:pPr>
            <a:endParaRPr lang="lv-LV" sz="2800" dirty="0" smtClean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4929198"/>
            <a:ext cx="375285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2428868"/>
            <a:ext cx="4291008" cy="1076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Apakšformu veidošana</a:t>
            </a:r>
            <a:endParaRPr lang="lv-LV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28596" y="1214422"/>
            <a:ext cx="8358246" cy="7143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16.uzdevums</a:t>
            </a:r>
            <a:endParaRPr kumimoji="0" lang="lv-LV" sz="40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800043"/>
            <a:ext cx="8358246" cy="18158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800" dirty="0" smtClean="0"/>
              <a:t>Izveidot </a:t>
            </a:r>
            <a:r>
              <a:rPr lang="lv-LV" sz="2800" b="1" dirty="0" smtClean="0"/>
              <a:t>formu ar apakšformu</a:t>
            </a:r>
            <a:r>
              <a:rPr lang="lv-LV" sz="2800" dirty="0" smtClean="0"/>
              <a:t>, kurā iekļauta informācija par izvēlētajai automašīnai veiktajiem pakalpojumiem. Par pamatformu izmantot formu </a:t>
            </a:r>
            <a:r>
              <a:rPr lang="lv-LV" sz="2800" b="1" dirty="0" smtClean="0"/>
              <a:t>Auto remonts</a:t>
            </a:r>
            <a:r>
              <a:rPr lang="lv-LV" sz="2800" dirty="0" smtClean="0"/>
              <a:t>, par apakšformu – formu </a:t>
            </a:r>
            <a:r>
              <a:rPr lang="lv-LV" sz="2800" b="1" dirty="0" smtClean="0"/>
              <a:t>Serviss</a:t>
            </a:r>
            <a:r>
              <a:rPr lang="lv-LV" sz="2800" dirty="0" smtClean="0"/>
              <a:t>. </a:t>
            </a:r>
            <a:endParaRPr lang="lv-LV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4002480"/>
            <a:ext cx="83582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lv-LV" sz="2400" dirty="0" smtClean="0"/>
              <a:t>Atvērt formu </a:t>
            </a:r>
            <a:r>
              <a:rPr lang="lv-LV" sz="2400" b="1" dirty="0" smtClean="0"/>
              <a:t>Auto remonts </a:t>
            </a:r>
            <a:r>
              <a:rPr lang="lv-LV" sz="2400" dirty="0" smtClean="0"/>
              <a:t>veidošanas režīmā.</a:t>
            </a:r>
          </a:p>
          <a:p>
            <a:pPr marL="342900" indent="-342900">
              <a:buFont typeface="+mj-lt"/>
              <a:buAutoNum type="arabicPeriod"/>
            </a:pPr>
            <a:r>
              <a:rPr lang="lv-LV" sz="2400" dirty="0" smtClean="0"/>
              <a:t>Formas </a:t>
            </a:r>
            <a:r>
              <a:rPr lang="lv-LV" sz="2400" b="1" dirty="0" smtClean="0"/>
              <a:t>Auto remonts </a:t>
            </a:r>
            <a:r>
              <a:rPr lang="lv-LV" sz="2400" dirty="0" smtClean="0"/>
              <a:t>īpašībās norāda, ka forma būs </a:t>
            </a:r>
            <a:r>
              <a:rPr lang="lv-LV" sz="2400" b="1" i="1" dirty="0" err="1"/>
              <a:t>S</a:t>
            </a:r>
            <a:r>
              <a:rPr lang="lv-LV" sz="2400" b="1" i="1" dirty="0" err="1" smtClean="0"/>
              <a:t>ingle</a:t>
            </a:r>
            <a:r>
              <a:rPr lang="lv-LV" sz="2400" b="1" i="1" dirty="0" smtClean="0"/>
              <a:t> </a:t>
            </a:r>
            <a:r>
              <a:rPr lang="lv-LV" sz="2400" b="1" i="1" dirty="0" err="1" smtClean="0"/>
              <a:t>form</a:t>
            </a:r>
            <a:r>
              <a:rPr lang="lv-LV" sz="2400" dirty="0" smtClean="0"/>
              <a:t>, t.i., formā būs redzams tikai vienas automašīnas ieraksts.</a:t>
            </a:r>
          </a:p>
          <a:p>
            <a:pPr marL="342900" indent="-342900">
              <a:buFont typeface="+mj-lt"/>
              <a:buAutoNum type="arabicPeriod"/>
            </a:pPr>
            <a:endParaRPr lang="lv-LV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285728"/>
            <a:ext cx="9006652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Arrow Connector 4"/>
          <p:cNvCxnSpPr/>
          <p:nvPr/>
        </p:nvCxnSpPr>
        <p:spPr>
          <a:xfrm rot="10800000" flipV="1">
            <a:off x="6000760" y="1000108"/>
            <a:ext cx="2500330" cy="71438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4500570"/>
            <a:ext cx="59817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Down Arrow 7"/>
          <p:cNvSpPr/>
          <p:nvPr/>
        </p:nvSpPr>
        <p:spPr>
          <a:xfrm>
            <a:off x="4071934" y="3500438"/>
            <a:ext cx="285752" cy="107157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9" name="Oval 8"/>
          <p:cNvSpPr/>
          <p:nvPr/>
        </p:nvSpPr>
        <p:spPr>
          <a:xfrm>
            <a:off x="142844" y="285728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>
                <a:solidFill>
                  <a:schemeClr val="tx1"/>
                </a:solidFill>
              </a:rPr>
              <a:t>2</a:t>
            </a:r>
            <a:r>
              <a:rPr lang="lv-LV" sz="2400" b="1" dirty="0" smtClean="0">
                <a:solidFill>
                  <a:schemeClr val="tx1"/>
                </a:solidFill>
              </a:rPr>
              <a:t>.</a:t>
            </a:r>
            <a:endParaRPr lang="lv-LV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038374"/>
            <a:ext cx="7105650" cy="481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14282" y="71414"/>
            <a:ext cx="87154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lv-LV" sz="2400" dirty="0" smtClean="0"/>
              <a:t>No komandpogu cilnes </a:t>
            </a:r>
            <a:r>
              <a:rPr lang="lv-LV" sz="2400" b="1" i="1" dirty="0" err="1" smtClean="0"/>
              <a:t>Controls</a:t>
            </a:r>
            <a:r>
              <a:rPr lang="lv-LV" sz="2400" dirty="0" smtClean="0"/>
              <a:t> jāizvēlas </a:t>
            </a:r>
            <a:r>
              <a:rPr lang="lv-LV" sz="2400" b="1" i="1" dirty="0" err="1" smtClean="0"/>
              <a:t>Subform</a:t>
            </a:r>
            <a:r>
              <a:rPr lang="lv-LV" sz="2400" b="1" i="1" dirty="0" smtClean="0"/>
              <a:t>/</a:t>
            </a:r>
            <a:r>
              <a:rPr lang="lv-LV" sz="2400" b="1" i="1" dirty="0" err="1" smtClean="0"/>
              <a:t>Subreport</a:t>
            </a:r>
            <a:r>
              <a:rPr lang="lv-LV" sz="2400" b="1" i="1" dirty="0" smtClean="0"/>
              <a:t> </a:t>
            </a:r>
            <a:r>
              <a:rPr lang="lv-LV" sz="2400" dirty="0" smtClean="0"/>
              <a:t>un formā jāuzzīmē taisnstūrveida rāmis , kurā ievietot apakšformu.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lv-LV" sz="2400" dirty="0" smtClean="0"/>
              <a:t>Kad tas ir izdarīts, atveras apakšformas vednis, kurā norāda, ka apakšformu veido no esošas formas, šajā uzdevumā – no formas </a:t>
            </a:r>
            <a:r>
              <a:rPr lang="lv-LV" sz="2400" b="1" dirty="0" smtClean="0"/>
              <a:t>Serviss</a:t>
            </a:r>
            <a:r>
              <a:rPr lang="lv-LV" sz="2400" dirty="0" smtClean="0"/>
              <a:t>.</a:t>
            </a:r>
            <a:endParaRPr lang="lv-LV" sz="2400" dirty="0"/>
          </a:p>
        </p:txBody>
      </p:sp>
      <p:cxnSp>
        <p:nvCxnSpPr>
          <p:cNvPr id="5" name="Straight Arrow Connector 4"/>
          <p:cNvCxnSpPr/>
          <p:nvPr/>
        </p:nvCxnSpPr>
        <p:spPr>
          <a:xfrm rot="10800000" flipV="1">
            <a:off x="1857356" y="3143248"/>
            <a:ext cx="4714908" cy="235745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500562" y="2143116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</a:rPr>
              <a:t>3.</a:t>
            </a:r>
            <a:endParaRPr lang="lv-LV" sz="24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928926" y="3429000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>
                <a:solidFill>
                  <a:schemeClr val="tx1"/>
                </a:solidFill>
              </a:rPr>
              <a:t>4</a:t>
            </a:r>
            <a:r>
              <a:rPr lang="lv-LV" sz="2400" b="1" dirty="0" smtClean="0">
                <a:solidFill>
                  <a:schemeClr val="tx1"/>
                </a:solidFill>
              </a:rPr>
              <a:t>.</a:t>
            </a:r>
            <a:endParaRPr lang="lv-LV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71612"/>
            <a:ext cx="4695825" cy="339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42844" y="71414"/>
            <a:ext cx="87154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lv-LV" sz="2400" dirty="0" smtClean="0"/>
              <a:t>Nākošajā logā norāda, ka formas </a:t>
            </a:r>
            <a:r>
              <a:rPr lang="lv-LV" sz="2400" b="1" dirty="0" smtClean="0"/>
              <a:t>Serviss</a:t>
            </a:r>
            <a:r>
              <a:rPr lang="lv-LV" sz="2400" dirty="0" smtClean="0"/>
              <a:t> ieraksti tiks parādīti atbilstoši formas </a:t>
            </a:r>
            <a:r>
              <a:rPr lang="lv-LV" sz="2400" b="1" dirty="0" smtClean="0"/>
              <a:t>Auto remonts </a:t>
            </a:r>
            <a:r>
              <a:rPr lang="lv-LV" sz="2400" dirty="0" smtClean="0"/>
              <a:t>lauka </a:t>
            </a:r>
            <a:r>
              <a:rPr lang="lv-LV" sz="2400" b="1" dirty="0" err="1" smtClean="0"/>
              <a:t>Reģistrācijas_Nr</a:t>
            </a:r>
            <a:r>
              <a:rPr lang="lv-LV" sz="2400" b="1" dirty="0" smtClean="0"/>
              <a:t> </a:t>
            </a:r>
            <a:r>
              <a:rPr lang="lv-LV" sz="2400" dirty="0" smtClean="0"/>
              <a:t>vērtībām</a:t>
            </a:r>
            <a:r>
              <a:rPr lang="lv-LV" sz="2400" b="1" dirty="0" smtClean="0"/>
              <a:t> </a:t>
            </a:r>
            <a:r>
              <a:rPr lang="lv-LV" sz="2400" dirty="0" smtClean="0"/>
              <a:t>(iepriekš šis lauks ir izmantots saites definēšanai starp abām attiecīgajām tabulām)</a:t>
            </a:r>
          </a:p>
        </p:txBody>
      </p:sp>
      <p:sp>
        <p:nvSpPr>
          <p:cNvPr id="4" name="Oval 3"/>
          <p:cNvSpPr/>
          <p:nvPr/>
        </p:nvSpPr>
        <p:spPr>
          <a:xfrm>
            <a:off x="285720" y="1571612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</a:rPr>
              <a:t>5.</a:t>
            </a:r>
            <a:endParaRPr lang="lv-LV" sz="2400" b="1" dirty="0">
              <a:solidFill>
                <a:schemeClr val="tx1"/>
              </a:solidFill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05100" y="3857625"/>
            <a:ext cx="64389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Callout 1 5"/>
          <p:cNvSpPr/>
          <p:nvPr/>
        </p:nvSpPr>
        <p:spPr>
          <a:xfrm>
            <a:off x="71406" y="5000636"/>
            <a:ext cx="2714644" cy="1571636"/>
          </a:xfrm>
          <a:prstGeom prst="borderCallout1">
            <a:avLst>
              <a:gd name="adj1" fmla="val 12671"/>
              <a:gd name="adj2" fmla="val 99757"/>
              <a:gd name="adj3" fmla="val -9941"/>
              <a:gd name="adj4" fmla="val 11048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dirty="0" smtClean="0">
                <a:solidFill>
                  <a:schemeClr val="tx1"/>
                </a:solidFill>
              </a:rPr>
              <a:t>Pārvietojoties pa ierakstiem, var apskatīt, kādi servisa pakalpojumi attiecīgai automašīnai veikti</a:t>
            </a:r>
            <a:endParaRPr lang="lv-LV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857256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lv-LV" b="1" i="1" dirty="0" smtClean="0"/>
              <a:t>Patstāvīgais darbs</a:t>
            </a:r>
            <a:endParaRPr lang="lv-LV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57158" y="1142984"/>
            <a:ext cx="8429684" cy="1000132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lv-LV" sz="3000" dirty="0" smtClean="0"/>
              <a:t>Izmantojot komandpogas, izveidot DB </a:t>
            </a:r>
            <a:r>
              <a:rPr lang="lv-LV" sz="3000" b="1" dirty="0" smtClean="0"/>
              <a:t>Galveno formu </a:t>
            </a:r>
            <a:r>
              <a:rPr lang="lv-LV" sz="3000" dirty="0" smtClean="0"/>
              <a:t>(lai izveidotu galveno formu: </a:t>
            </a:r>
            <a:r>
              <a:rPr lang="lv-LV" sz="3000" i="1" dirty="0" err="1" smtClean="0"/>
              <a:t>Create</a:t>
            </a:r>
            <a:r>
              <a:rPr lang="lv-LV" sz="3000" i="1" dirty="0" smtClean="0"/>
              <a:t>/</a:t>
            </a:r>
            <a:r>
              <a:rPr lang="lv-LV" sz="3000" i="1" dirty="0" err="1" smtClean="0"/>
              <a:t>Blank</a:t>
            </a:r>
            <a:r>
              <a:rPr lang="lv-LV" sz="3000" i="1" dirty="0" smtClean="0"/>
              <a:t> </a:t>
            </a:r>
            <a:r>
              <a:rPr lang="lv-LV" sz="3000" i="1" dirty="0" err="1" smtClean="0"/>
              <a:t>Form</a:t>
            </a:r>
            <a:r>
              <a:rPr lang="lv-LV" sz="3000" dirty="0" smtClean="0"/>
              <a:t>). </a:t>
            </a:r>
          </a:p>
          <a:p>
            <a:pPr marL="514350" indent="-514350">
              <a:buFont typeface="Calibri" pitchFamily="34" charset="0"/>
              <a:buChar char="⁻"/>
            </a:pPr>
            <a:endParaRPr lang="lv-LV" dirty="0" smtClean="0"/>
          </a:p>
          <a:p>
            <a:pPr marL="514350" indent="-514350">
              <a:buNone/>
            </a:pPr>
            <a:endParaRPr lang="lv-LV" sz="2800" dirty="0" smtClean="0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357430"/>
            <a:ext cx="5534025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Formas veidošana ar vedni </a:t>
            </a:r>
            <a:br>
              <a:rPr lang="lv-LV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lv-LV" b="1" dirty="0" err="1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</a:t>
            </a:r>
            <a:r>
              <a:rPr lang="lv-LV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lv-LV" b="1" dirty="0" err="1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Wizard</a:t>
            </a:r>
            <a:endParaRPr lang="lv-LV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643050"/>
            <a:ext cx="6500858" cy="3920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1198"/>
            <a:ext cx="8229600" cy="61435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</a:pPr>
            <a:r>
              <a:rPr lang="lv-LV" dirty="0" smtClean="0"/>
              <a:t>Izveidot  datu ievades formu tabulai </a:t>
            </a:r>
            <a:r>
              <a:rPr lang="lv-LV" b="1" dirty="0" smtClean="0"/>
              <a:t>Auto</a:t>
            </a:r>
            <a:r>
              <a:rPr lang="lv-LV" dirty="0" smtClean="0"/>
              <a:t>.</a:t>
            </a:r>
            <a:endParaRPr lang="lv-LV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lv-LV" sz="4000" b="1" i="1" dirty="0" smtClean="0"/>
              <a:t>13.uzdevums</a:t>
            </a:r>
            <a:endParaRPr lang="lv-LV" sz="4000" b="1" i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47995"/>
            <a:ext cx="4619625" cy="343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3214686"/>
            <a:ext cx="4786346" cy="3579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ight Arrow 6"/>
          <p:cNvSpPr/>
          <p:nvPr/>
        </p:nvSpPr>
        <p:spPr>
          <a:xfrm>
            <a:off x="5786446" y="5500702"/>
            <a:ext cx="1000132" cy="21431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8" name="Oval 7"/>
          <p:cNvSpPr/>
          <p:nvPr/>
        </p:nvSpPr>
        <p:spPr>
          <a:xfrm>
            <a:off x="214282" y="2847995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</a:rPr>
              <a:t>1.</a:t>
            </a:r>
            <a:endParaRPr lang="lv-LV" sz="24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286248" y="3286124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>
                <a:solidFill>
                  <a:schemeClr val="tx1"/>
                </a:solidFill>
              </a:rPr>
              <a:t>2</a:t>
            </a:r>
            <a:r>
              <a:rPr lang="lv-LV" sz="2400" b="1" dirty="0" smtClean="0">
                <a:solidFill>
                  <a:schemeClr val="tx1"/>
                </a:solidFill>
              </a:rPr>
              <a:t>.</a:t>
            </a:r>
            <a:endParaRPr lang="lv-LV" sz="24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0034" y="1643050"/>
            <a:ext cx="82153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lv-LV" sz="2400" dirty="0" smtClean="0"/>
              <a:t>Atlasa tabulu </a:t>
            </a:r>
            <a:r>
              <a:rPr lang="lv-LV" sz="2400" b="1" dirty="0" smtClean="0"/>
              <a:t>Auto</a:t>
            </a:r>
            <a:r>
              <a:rPr lang="lv-LV" sz="2400" dirty="0" smtClean="0"/>
              <a:t>.</a:t>
            </a:r>
            <a:endParaRPr lang="lv-LV" sz="2400" b="1" dirty="0" smtClean="0"/>
          </a:p>
          <a:p>
            <a:pPr marL="342900" indent="-342900">
              <a:buFont typeface="+mj-lt"/>
              <a:buAutoNum type="arabicPeriod"/>
            </a:pPr>
            <a:r>
              <a:rPr lang="lv-LV" sz="2400" dirty="0" smtClean="0"/>
              <a:t>Pievieno visus tabulas </a:t>
            </a:r>
            <a:r>
              <a:rPr lang="lv-LV" sz="2400" b="1" dirty="0" smtClean="0"/>
              <a:t>Auto</a:t>
            </a:r>
            <a:r>
              <a:rPr lang="lv-LV" sz="2400" dirty="0" smtClean="0"/>
              <a:t> laukus.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285728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lv-LV" sz="2400" dirty="0" smtClean="0"/>
              <a:t>Izvēlas  piemērotāko ierakstu attēlošanas veidu.</a:t>
            </a:r>
            <a:endParaRPr lang="lv-LV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357298"/>
            <a:ext cx="5429288" cy="4052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500034" y="1428736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</a:rPr>
              <a:t>3.</a:t>
            </a:r>
            <a:endParaRPr lang="lv-LV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285728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lv-LV" sz="2400" dirty="0" smtClean="0"/>
              <a:t>Izvēlas  formas stilu.</a:t>
            </a:r>
            <a:endParaRPr lang="lv-LV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857232"/>
            <a:ext cx="4600575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357158" y="928670"/>
            <a:ext cx="857256" cy="7143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 smtClean="0">
                <a:solidFill>
                  <a:schemeClr val="tx1"/>
                </a:solidFill>
              </a:rPr>
              <a:t>4.</a:t>
            </a:r>
            <a:endParaRPr lang="lv-LV" sz="2400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4643446"/>
            <a:ext cx="8358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lv-LV" sz="2400" dirty="0" smtClean="0"/>
              <a:t>Saglabā formu ar nosaukumu </a:t>
            </a:r>
            <a:r>
              <a:rPr lang="lv-LV" sz="2400" b="1" dirty="0" smtClean="0"/>
              <a:t>Auto</a:t>
            </a:r>
            <a:r>
              <a:rPr lang="lv-LV" sz="2400" dirty="0" smtClean="0"/>
              <a:t>.</a:t>
            </a:r>
            <a:endParaRPr lang="lv-LV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571480"/>
            <a:ext cx="8358246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Izveidoto formu </a:t>
            </a:r>
            <a:r>
              <a:rPr lang="lv-LV" sz="2400" b="1" dirty="0" smtClean="0"/>
              <a:t>Auto</a:t>
            </a:r>
            <a:r>
              <a:rPr lang="lv-LV" sz="2400" dirty="0" smtClean="0"/>
              <a:t> atvērt veidošanas skatā (</a:t>
            </a:r>
            <a:r>
              <a:rPr lang="lv-LV" sz="2400" dirty="0" err="1" smtClean="0"/>
              <a:t>Design</a:t>
            </a:r>
            <a:r>
              <a:rPr lang="lv-LV" sz="2400" dirty="0" smtClean="0"/>
              <a:t> </a:t>
            </a:r>
            <a:r>
              <a:rPr lang="lv-LV" sz="2400" dirty="0" err="1" smtClean="0"/>
              <a:t>View</a:t>
            </a:r>
            <a:r>
              <a:rPr lang="lv-LV" sz="2400" dirty="0" smtClean="0"/>
              <a:t>), pievienot formai virsrakstu </a:t>
            </a:r>
            <a:r>
              <a:rPr lang="lv-LV" sz="2400" b="1" dirty="0" smtClean="0"/>
              <a:t>Pārdotās automašīnas </a:t>
            </a:r>
            <a:r>
              <a:rPr lang="lv-LV" sz="2400" dirty="0" smtClean="0"/>
              <a:t>un formas galvenē ievietot logo.</a:t>
            </a:r>
            <a:endParaRPr lang="lv-LV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928802"/>
            <a:ext cx="29337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00712" y="1785926"/>
            <a:ext cx="5448001" cy="5014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>
          <a:xfrm rot="10800000" flipV="1">
            <a:off x="4286248" y="2514579"/>
            <a:ext cx="1714512" cy="114300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357158" y="-24"/>
            <a:ext cx="8329642" cy="7143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14.uzdevums</a:t>
            </a:r>
            <a:endParaRPr kumimoji="0" lang="lv-LV" sz="40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000108"/>
            <a:ext cx="6162675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Komandpogu pievienošana formā</a:t>
            </a:r>
            <a:endParaRPr lang="lv-LV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357298"/>
            <a:ext cx="5162098" cy="49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 rot="5400000">
            <a:off x="2071670" y="2500306"/>
            <a:ext cx="4143404" cy="285752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571744"/>
            <a:ext cx="5897756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71472" y="214290"/>
            <a:ext cx="8072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Formas veidošanas skatā uzzīmē “pogu” (</a:t>
            </a:r>
            <a:r>
              <a:rPr lang="lv-LV" sz="2400" dirty="0" err="1" smtClean="0"/>
              <a:t>button</a:t>
            </a:r>
            <a:r>
              <a:rPr lang="lv-LV" sz="2400" dirty="0" smtClean="0"/>
              <a:t>). Kad poga ir uzzīmēta, atveras komandpogu veidošanas vednis. Dialoga logā ir jāizvēlas izpildāmā darbība, nospiežot attiecīgo pogu. Sarakstā </a:t>
            </a:r>
            <a:r>
              <a:rPr lang="lv-LV" sz="2400" b="1" dirty="0" err="1" smtClean="0"/>
              <a:t>Categories</a:t>
            </a:r>
            <a:r>
              <a:rPr lang="lv-LV" sz="2400" dirty="0" smtClean="0"/>
              <a:t> ir norādītas iespējamo darbību grupas, piemēram, darbības ar ierakstiem, formām, pārskatiem u.c. Sarakstā </a:t>
            </a:r>
            <a:r>
              <a:rPr lang="lv-LV" sz="2400" b="1" dirty="0" err="1" smtClean="0"/>
              <a:t>Action</a:t>
            </a:r>
            <a:r>
              <a:rPr lang="lv-LV" sz="2400" dirty="0" smtClean="0"/>
              <a:t> – izvēlētās grupas darbības.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482</Words>
  <Application>Microsoft Office PowerPoint</Application>
  <PresentationFormat>On-screen Show (4:3)</PresentationFormat>
  <Paragraphs>55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Formas</vt:lpstr>
      <vt:lpstr>Formas veidošana ar vedni  Form Wizard</vt:lpstr>
      <vt:lpstr>13.uzdevums</vt:lpstr>
      <vt:lpstr>PowerPoint Presentation</vt:lpstr>
      <vt:lpstr>PowerPoint Presentation</vt:lpstr>
      <vt:lpstr>PowerPoint Presentation</vt:lpstr>
      <vt:lpstr>PowerPoint Presentation</vt:lpstr>
      <vt:lpstr>Komandpogu pievienošana formā</vt:lpstr>
      <vt:lpstr>PowerPoint Presentation</vt:lpstr>
      <vt:lpstr>PowerPoint Presentation</vt:lpstr>
      <vt:lpstr>PowerPoint Presentation</vt:lpstr>
      <vt:lpstr>Patstāvīgais darbs</vt:lpstr>
      <vt:lpstr>Patstāvīgais darbs</vt:lpstr>
      <vt:lpstr>Apakšformu veidošana</vt:lpstr>
      <vt:lpstr>PowerPoint Presentation</vt:lpstr>
      <vt:lpstr>PowerPoint Presentation</vt:lpstr>
      <vt:lpstr>PowerPoint Presentation</vt:lpstr>
      <vt:lpstr>Patstāvīgais darbs</vt:lpstr>
    </vt:vector>
  </TitlesOfParts>
  <Company>LiepU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Formas</dc:title>
  <dc:creator>S96F</dc:creator>
  <cp:lastModifiedBy>Windows User</cp:lastModifiedBy>
  <cp:revision>42</cp:revision>
  <dcterms:created xsi:type="dcterms:W3CDTF">2011-05-13T11:36:37Z</dcterms:created>
  <dcterms:modified xsi:type="dcterms:W3CDTF">2011-12-20T08:29:45Z</dcterms:modified>
</cp:coreProperties>
</file>