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theme/themeOverride8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theme/themeOverride4.xml" ContentType="application/vnd.openxmlformats-officedocument.themeOverr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theme/themeOverride9.xml" ContentType="application/vnd.openxmlformats-officedocument.themeOverr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7" r:id="rId2"/>
    <p:sldId id="258" r:id="rId3"/>
    <p:sldId id="259" r:id="rId4"/>
    <p:sldId id="260" r:id="rId5"/>
    <p:sldId id="261" r:id="rId6"/>
    <p:sldId id="280" r:id="rId7"/>
    <p:sldId id="287" r:id="rId8"/>
    <p:sldId id="289" r:id="rId9"/>
    <p:sldId id="290" r:id="rId10"/>
    <p:sldId id="262" r:id="rId11"/>
    <p:sldId id="263" r:id="rId12"/>
    <p:sldId id="264" r:id="rId13"/>
    <p:sldId id="272" r:id="rId14"/>
    <p:sldId id="278" r:id="rId15"/>
    <p:sldId id="277" r:id="rId16"/>
    <p:sldId id="275" r:id="rId17"/>
    <p:sldId id="282" r:id="rId18"/>
    <p:sldId id="274" r:id="rId19"/>
    <p:sldId id="276" r:id="rId20"/>
    <p:sldId id="279" r:id="rId21"/>
    <p:sldId id="265" r:id="rId22"/>
    <p:sldId id="266" r:id="rId23"/>
    <p:sldId id="267" r:id="rId24"/>
    <p:sldId id="268" r:id="rId25"/>
    <p:sldId id="269" r:id="rId26"/>
    <p:sldId id="270" r:id="rId27"/>
    <p:sldId id="271" r:id="rId28"/>
  </p:sldIdLst>
  <p:sldSz cx="9144000" cy="6858000" type="screen4x3"/>
  <p:notesSz cx="7099300" cy="10234613"/>
  <p:defaultTextStyle>
    <a:defPPr>
      <a:defRPr lang="lv-LV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30" autoAdjust="0"/>
    <p:restoredTop sz="95489" autoAdjust="0"/>
  </p:normalViewPr>
  <p:slideViewPr>
    <p:cSldViewPr>
      <p:cViewPr>
        <p:scale>
          <a:sx n="100" d="100"/>
          <a:sy n="100" d="100"/>
        </p:scale>
        <p:origin x="-72" y="21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R&#299;ga\Rigas%20grupu%20novertejums.xls" TargetMode="External"/><Relationship Id="rId1" Type="http://schemas.openxmlformats.org/officeDocument/2006/relationships/themeOverride" Target="../theme/themeOverride2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Liep&#257;ja\Liepajas%20grupu%20novertejums.xls" TargetMode="External"/><Relationship Id="rId1" Type="http://schemas.openxmlformats.org/officeDocument/2006/relationships/themeOverride" Target="../theme/themeOverride3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R&#275;zekne\Rezeknes%20grupu%20novertejums.xls" TargetMode="External"/><Relationship Id="rId1" Type="http://schemas.openxmlformats.org/officeDocument/2006/relationships/themeOverride" Target="../theme/themeOverride4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Daugavpils\Daugavpils%20grupu%20novertejums.xlsx" TargetMode="External"/><Relationship Id="rId1" Type="http://schemas.openxmlformats.org/officeDocument/2006/relationships/themeOverride" Target="../theme/themeOverride5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R&#299;ga\Rigas%20grupu%20novertejums.xls" TargetMode="External"/><Relationship Id="rId1" Type="http://schemas.openxmlformats.org/officeDocument/2006/relationships/themeOverride" Target="../theme/themeOverride6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Daugavpils\Daugavpils%20grupu%20novertejums.xlsx" TargetMode="External"/><Relationship Id="rId1" Type="http://schemas.openxmlformats.org/officeDocument/2006/relationships/themeOverride" Target="../theme/themeOverride7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R&#275;zekne\Rezeknes%20grupu%20novertejums.xls" TargetMode="External"/><Relationship Id="rId1" Type="http://schemas.openxmlformats.org/officeDocument/2006/relationships/themeOverride" Target="../theme/themeOverride8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\\begemots.ppf.lu.lv\users\pasniedzeji\ip\Liep&#257;ja\Liepajas%20grupu%20novertejums.xls" TargetMode="External"/><Relationship Id="rId1" Type="http://schemas.openxmlformats.org/officeDocument/2006/relationships/themeOverride" Target="../theme/themeOverrid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Rīgas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Sheet1!$A$8</c:f>
              <c:strCache>
                <c:ptCount val="1"/>
                <c:pt idx="0">
                  <c:v> Kursā gūtās iemaņas noderēs
turpmākajā darba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(Sheet1!$B$8;Sheet1!$W$8;Sheet1!$AR$8;Sheet1!$BM$8)</c:f>
              <c:numCache>
                <c:formatCode>General</c:formatCode>
                <c:ptCount val="4"/>
                <c:pt idx="0">
                  <c:v>56</c:v>
                </c:pt>
                <c:pt idx="1">
                  <c:v>99</c:v>
                </c:pt>
                <c:pt idx="2">
                  <c:v>72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Sheet1!$A$10</c:f>
              <c:strCache>
                <c:ptCount val="1"/>
                <c:pt idx="0">
                  <c:v>Sagatavotie kursu materiāli
mācību vidē Moodle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(Sheet1!$B$10;Sheet1!$W$10;Sheet1!$AR$10;Sheet1!$BM$10)</c:f>
              <c:numCache>
                <c:formatCode>General</c:formatCode>
                <c:ptCount val="4"/>
                <c:pt idx="0">
                  <c:v>96</c:v>
                </c:pt>
                <c:pt idx="1">
                  <c:v>95</c:v>
                </c:pt>
                <c:pt idx="2">
                  <c:v>39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Sheet1!$A$11</c:f>
              <c:strCache>
                <c:ptCount val="1"/>
                <c:pt idx="0">
                  <c:v> Mācību kursa novērtējums kopumā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(Sheet1!$B$11;Sheet1!$W$11;Sheet1!$AR$11;Sheet1!$BM$11)</c:f>
              <c:numCache>
                <c:formatCode>General</c:formatCode>
                <c:ptCount val="4"/>
                <c:pt idx="0">
                  <c:v>99</c:v>
                </c:pt>
                <c:pt idx="1">
                  <c:v>104</c:v>
                </c:pt>
                <c:pt idx="2">
                  <c:v>23</c:v>
                </c:pt>
                <c:pt idx="3">
                  <c:v>0</c:v>
                </c:pt>
              </c:numCache>
            </c:numRef>
          </c:val>
        </c:ser>
        <c:shape val="box"/>
        <c:axId val="34940416"/>
        <c:axId val="34941952"/>
        <c:axId val="0"/>
      </c:bar3DChart>
      <c:catAx>
        <c:axId val="34940416"/>
        <c:scaling>
          <c:orientation val="minMax"/>
        </c:scaling>
        <c:axPos val="b"/>
        <c:majorTickMark val="none"/>
        <c:tickLblPos val="nextTo"/>
        <c:crossAx val="34941952"/>
        <c:crosses val="autoZero"/>
        <c:auto val="1"/>
        <c:lblAlgn val="ctr"/>
        <c:lblOffset val="100"/>
      </c:catAx>
      <c:valAx>
        <c:axId val="34941952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4940416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Liepājas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Sheet1!$A$8</c:f>
              <c:strCache>
                <c:ptCount val="1"/>
                <c:pt idx="0">
                  <c:v>Kursā gūtās iemaņas noderēs
turpmākajā darba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(Sheet1!$B$8,Sheet1!$N$8,Sheet1!$Z$8,Sheet1!$AL$8)</c:f>
              <c:numCache>
                <c:formatCode>General</c:formatCode>
                <c:ptCount val="4"/>
                <c:pt idx="0">
                  <c:v>25</c:v>
                </c:pt>
                <c:pt idx="1">
                  <c:v>76</c:v>
                </c:pt>
                <c:pt idx="2">
                  <c:v>40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Sheet1!$A$10</c:f>
              <c:strCache>
                <c:ptCount val="1"/>
                <c:pt idx="0">
                  <c:v> Sagatavotie kursu materiāli
mācību vidē Moodle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(Sheet1!$B$10,Sheet1!$N$10,Sheet1!$Z$10,Sheet1!$AL$10)</c:f>
              <c:numCache>
                <c:formatCode>General</c:formatCode>
                <c:ptCount val="4"/>
                <c:pt idx="0">
                  <c:v>62</c:v>
                </c:pt>
                <c:pt idx="1">
                  <c:v>65</c:v>
                </c:pt>
                <c:pt idx="2">
                  <c:v>15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Sheet1!$A$11</c:f>
              <c:strCache>
                <c:ptCount val="1"/>
                <c:pt idx="0">
                  <c:v>Mācību kursa novērtējums kopumā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(Sheet1!$B$11,Sheet1!$N$11,Sheet1!$Z$11,Sheet1!$AL$11)</c:f>
              <c:numCache>
                <c:formatCode>General</c:formatCode>
                <c:ptCount val="4"/>
                <c:pt idx="0">
                  <c:v>67</c:v>
                </c:pt>
                <c:pt idx="1">
                  <c:v>70</c:v>
                </c:pt>
                <c:pt idx="2">
                  <c:v>5</c:v>
                </c:pt>
                <c:pt idx="3">
                  <c:v>0</c:v>
                </c:pt>
              </c:numCache>
            </c:numRef>
          </c:val>
        </c:ser>
        <c:shape val="box"/>
        <c:axId val="34972800"/>
        <c:axId val="34974336"/>
        <c:axId val="0"/>
      </c:bar3DChart>
      <c:catAx>
        <c:axId val="34972800"/>
        <c:scaling>
          <c:orientation val="minMax"/>
        </c:scaling>
        <c:axPos val="b"/>
        <c:majorTickMark val="none"/>
        <c:tickLblPos val="nextTo"/>
        <c:crossAx val="34974336"/>
        <c:crosses val="autoZero"/>
        <c:auto val="1"/>
        <c:lblAlgn val="ctr"/>
        <c:lblOffset val="100"/>
      </c:catAx>
      <c:valAx>
        <c:axId val="3497433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4972800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Rēzeknes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Sheet1!$A$8</c:f>
              <c:strCache>
                <c:ptCount val="1"/>
                <c:pt idx="0">
                  <c:v> Kursā gūtās iemaņas noderēs
turpmākajā darba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(Sheet1!$B$8;Sheet1!$O$8;Sheet1!$AB$8;Sheet1!$AO$8)</c:f>
              <c:numCache>
                <c:formatCode>General</c:formatCode>
                <c:ptCount val="4"/>
                <c:pt idx="0">
                  <c:v>65</c:v>
                </c:pt>
                <c:pt idx="1">
                  <c:v>67</c:v>
                </c:pt>
                <c:pt idx="2">
                  <c:v>16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Sheet1!$A$10</c:f>
              <c:strCache>
                <c:ptCount val="1"/>
                <c:pt idx="0">
                  <c:v>Sagatavotie kursu materiāli
mācību vidē Moodle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(Sheet1!$B$10;Sheet1!$O$10;Sheet1!$AB$10;Sheet1!$AO$10)</c:f>
              <c:numCache>
                <c:formatCode>General</c:formatCode>
                <c:ptCount val="4"/>
                <c:pt idx="0">
                  <c:v>76</c:v>
                </c:pt>
                <c:pt idx="1">
                  <c:v>62</c:v>
                </c:pt>
                <c:pt idx="2">
                  <c:v>8</c:v>
                </c:pt>
                <c:pt idx="3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Sheet1!$A$11</c:f>
              <c:strCache>
                <c:ptCount val="1"/>
                <c:pt idx="0">
                  <c:v>Mācību kursa novērtējums kopumā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(Sheet1!$B$11;Sheet1!$O$11;Sheet1!$AB$11;Sheet1!$AO$11)</c:f>
              <c:numCache>
                <c:formatCode>General</c:formatCode>
                <c:ptCount val="4"/>
                <c:pt idx="0">
                  <c:v>85</c:v>
                </c:pt>
                <c:pt idx="1">
                  <c:v>54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hape val="box"/>
        <c:axId val="35037952"/>
        <c:axId val="35039488"/>
        <c:axId val="0"/>
      </c:bar3DChart>
      <c:catAx>
        <c:axId val="35037952"/>
        <c:scaling>
          <c:orientation val="minMax"/>
        </c:scaling>
        <c:axPos val="b"/>
        <c:majorTickMark val="none"/>
        <c:tickLblPos val="nextTo"/>
        <c:crossAx val="35039488"/>
        <c:crosses val="autoZero"/>
        <c:auto val="1"/>
        <c:lblAlgn val="ctr"/>
        <c:lblOffset val="100"/>
      </c:catAx>
      <c:valAx>
        <c:axId val="3503948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037952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Daugavpils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Sheet1!$A$8</c:f>
              <c:strCache>
                <c:ptCount val="1"/>
                <c:pt idx="0">
                  <c:v>Kursā gūtās iemaņas noderēs
turpmākajā darba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(Sheet1!$B$8;Sheet1!$Q$8;Sheet1!$AF$8;Sheet1!$AU$8)</c:f>
              <c:numCache>
                <c:formatCode>General</c:formatCode>
                <c:ptCount val="4"/>
                <c:pt idx="0">
                  <c:v>52</c:v>
                </c:pt>
                <c:pt idx="1">
                  <c:v>79</c:v>
                </c:pt>
                <c:pt idx="2">
                  <c:v>42</c:v>
                </c:pt>
                <c:pt idx="3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Sheet1!$A$10</c:f>
              <c:strCache>
                <c:ptCount val="1"/>
                <c:pt idx="0">
                  <c:v> Sagatavotie kursu materiāli
mācību vidē Moodle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(Sheet1!$B$10;Sheet1!$Q$10;Sheet1!$AF$10;Sheet1!$AU$10)</c:f>
              <c:numCache>
                <c:formatCode>General</c:formatCode>
                <c:ptCount val="4"/>
                <c:pt idx="0">
                  <c:v>40</c:v>
                </c:pt>
                <c:pt idx="1">
                  <c:v>97</c:v>
                </c:pt>
                <c:pt idx="2">
                  <c:v>34</c:v>
                </c:pt>
                <c:pt idx="3">
                  <c:v>6</c:v>
                </c:pt>
              </c:numCache>
            </c:numRef>
          </c:val>
        </c:ser>
        <c:ser>
          <c:idx val="2"/>
          <c:order val="2"/>
          <c:tx>
            <c:strRef>
              <c:f>Sheet1!$A$11</c:f>
              <c:strCache>
                <c:ptCount val="1"/>
                <c:pt idx="0">
                  <c:v> Mācību kursa novērtējums kopumā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(Sheet1!$B$11;Sheet1!$Q$11;Sheet1!$AF$11;Sheet1!$AU$11)</c:f>
              <c:numCache>
                <c:formatCode>General</c:formatCode>
                <c:ptCount val="4"/>
                <c:pt idx="0">
                  <c:v>62</c:v>
                </c:pt>
                <c:pt idx="1">
                  <c:v>99</c:v>
                </c:pt>
                <c:pt idx="2">
                  <c:v>15</c:v>
                </c:pt>
                <c:pt idx="3">
                  <c:v>3</c:v>
                </c:pt>
              </c:numCache>
            </c:numRef>
          </c:val>
        </c:ser>
        <c:shape val="box"/>
        <c:axId val="35119488"/>
        <c:axId val="35121024"/>
        <c:axId val="0"/>
      </c:bar3DChart>
      <c:catAx>
        <c:axId val="35119488"/>
        <c:scaling>
          <c:orientation val="minMax"/>
        </c:scaling>
        <c:axPos val="b"/>
        <c:majorTickMark val="none"/>
        <c:tickLblPos val="nextTo"/>
        <c:crossAx val="35121024"/>
        <c:crosses val="autoZero"/>
        <c:auto val="1"/>
        <c:lblAlgn val="ctr"/>
        <c:lblOffset val="100"/>
      </c:catAx>
      <c:valAx>
        <c:axId val="35121024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119488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Rīgas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Sheet1!$A$13</c:f>
              <c:strCache>
                <c:ptCount val="1"/>
                <c:pt idx="0">
                  <c:v>Kursanta sākotnējo zināšanu pašvērtējums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(Sheet1!$B$13;Sheet1!$W$13;Sheet1!$AR$13;Sheet1!$BM$13)</c:f>
              <c:numCache>
                <c:formatCode>General</c:formatCode>
                <c:ptCount val="4"/>
                <c:pt idx="0">
                  <c:v>7</c:v>
                </c:pt>
                <c:pt idx="1">
                  <c:v>64</c:v>
                </c:pt>
                <c:pt idx="2">
                  <c:v>102</c:v>
                </c:pt>
                <c:pt idx="3">
                  <c:v>54</c:v>
                </c:pt>
              </c:numCache>
            </c:numRef>
          </c:val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Iegūtās zināšanas pēc kursa noklausīšanās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(Sheet1!$B$14;Sheet1!$W$14;Sheet1!$AR$14;Sheet1!$BM$14)</c:f>
              <c:numCache>
                <c:formatCode>General</c:formatCode>
                <c:ptCount val="4"/>
                <c:pt idx="0">
                  <c:v>30</c:v>
                </c:pt>
                <c:pt idx="1">
                  <c:v>125</c:v>
                </c:pt>
                <c:pt idx="2">
                  <c:v>70</c:v>
                </c:pt>
                <c:pt idx="3">
                  <c:v>4</c:v>
                </c:pt>
              </c:numCache>
            </c:numRef>
          </c:val>
        </c:ser>
        <c:ser>
          <c:idx val="2"/>
          <c:order val="2"/>
          <c:tx>
            <c:strRef>
              <c:f>Sheet1!$A$15</c:f>
              <c:strCache>
                <c:ptCount val="1"/>
                <c:pt idx="0">
                  <c:v>Profesionālās kompetences paaugstināšana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(Sheet1!$B$15;Sheet1!$W$15;Sheet1!$AR$15;Sheet1!$BM$15)</c:f>
              <c:numCache>
                <c:formatCode>General</c:formatCode>
                <c:ptCount val="4"/>
                <c:pt idx="0">
                  <c:v>41</c:v>
                </c:pt>
                <c:pt idx="1">
                  <c:v>116</c:v>
                </c:pt>
                <c:pt idx="2">
                  <c:v>65</c:v>
                </c:pt>
                <c:pt idx="3">
                  <c:v>3</c:v>
                </c:pt>
              </c:numCache>
            </c:numRef>
          </c:val>
        </c:ser>
        <c:shape val="box"/>
        <c:axId val="35160064"/>
        <c:axId val="35161600"/>
        <c:axId val="0"/>
      </c:bar3DChart>
      <c:catAx>
        <c:axId val="35160064"/>
        <c:scaling>
          <c:orientation val="minMax"/>
        </c:scaling>
        <c:axPos val="b"/>
        <c:majorTickMark val="none"/>
        <c:tickLblPos val="nextTo"/>
        <c:crossAx val="35161600"/>
        <c:crosses val="autoZero"/>
        <c:auto val="1"/>
        <c:lblAlgn val="ctr"/>
        <c:lblOffset val="100"/>
      </c:catAx>
      <c:valAx>
        <c:axId val="3516160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160064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Daugavpils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Sheet1!$A$13</c:f>
              <c:strCache>
                <c:ptCount val="1"/>
                <c:pt idx="0">
                  <c:v> Kursanta sākotnējo zināšanu pašvērtējums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(Sheet1!$B$13;Sheet1!$Q$13;Sheet1!$AF$13;Sheet1!$AU$13)</c:f>
              <c:numCache>
                <c:formatCode>General</c:formatCode>
                <c:ptCount val="4"/>
                <c:pt idx="0">
                  <c:v>10</c:v>
                </c:pt>
                <c:pt idx="1">
                  <c:v>45</c:v>
                </c:pt>
                <c:pt idx="2">
                  <c:v>77</c:v>
                </c:pt>
                <c:pt idx="3">
                  <c:v>39</c:v>
                </c:pt>
              </c:numCache>
            </c:numRef>
          </c:val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Iegūtās zināšanas pēc kursa noklausīšanās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(Sheet1!$B$14;Sheet1!$Q$14;Sheet1!$AF$14;Sheet1!$AU$14)</c:f>
              <c:numCache>
                <c:formatCode>General</c:formatCode>
                <c:ptCount val="4"/>
                <c:pt idx="0">
                  <c:v>24</c:v>
                </c:pt>
                <c:pt idx="1">
                  <c:v>88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</c:ser>
        <c:ser>
          <c:idx val="2"/>
          <c:order val="2"/>
          <c:tx>
            <c:strRef>
              <c:f>Sheet1!$A$15</c:f>
              <c:strCache>
                <c:ptCount val="1"/>
                <c:pt idx="0">
                  <c:v> Profesionālās kompetences paaugstināšanās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(Sheet1!$B$15;Sheet1!$Q$15;Sheet1!$AF$15;Sheet1!$AU$15)</c:f>
              <c:numCache>
                <c:formatCode>General</c:formatCode>
                <c:ptCount val="4"/>
                <c:pt idx="0">
                  <c:v>34</c:v>
                </c:pt>
                <c:pt idx="1">
                  <c:v>95</c:v>
                </c:pt>
                <c:pt idx="2">
                  <c:v>44</c:v>
                </c:pt>
                <c:pt idx="3">
                  <c:v>5</c:v>
                </c:pt>
              </c:numCache>
            </c:numRef>
          </c:val>
        </c:ser>
        <c:shape val="box"/>
        <c:axId val="35282304"/>
        <c:axId val="35300480"/>
        <c:axId val="0"/>
      </c:bar3DChart>
      <c:catAx>
        <c:axId val="35282304"/>
        <c:scaling>
          <c:orientation val="minMax"/>
        </c:scaling>
        <c:axPos val="b"/>
        <c:majorTickMark val="none"/>
        <c:tickLblPos val="nextTo"/>
        <c:crossAx val="35300480"/>
        <c:crosses val="autoZero"/>
        <c:auto val="1"/>
        <c:lblAlgn val="ctr"/>
        <c:lblOffset val="100"/>
      </c:catAx>
      <c:valAx>
        <c:axId val="3530048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282304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Rēzeknes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Sheet1!$A$13</c:f>
              <c:strCache>
                <c:ptCount val="1"/>
                <c:pt idx="0">
                  <c:v> Kursanta sākotnējo zināšanu pašvērtējums</c:v>
                </c:pt>
              </c:strCache>
            </c:strRef>
          </c:tx>
          <c:cat>
            <c:strLit>
              <c:ptCount val="4"/>
              <c:pt idx="0">
                <c:v>Ļori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(Sheet1!$B$13;Sheet1!$O$13;Sheet1!$AB$13;Sheet1!$AO$13)</c:f>
              <c:numCache>
                <c:formatCode>General</c:formatCode>
                <c:ptCount val="4"/>
                <c:pt idx="0">
                  <c:v>10</c:v>
                </c:pt>
                <c:pt idx="1">
                  <c:v>44</c:v>
                </c:pt>
                <c:pt idx="2">
                  <c:v>69</c:v>
                </c:pt>
                <c:pt idx="3">
                  <c:v>27</c:v>
                </c:pt>
              </c:numCache>
            </c:numRef>
          </c:val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Iegūtās zināšanas pēc kursa noklausīšanās</c:v>
                </c:pt>
              </c:strCache>
            </c:strRef>
          </c:tx>
          <c:cat>
            <c:strLit>
              <c:ptCount val="4"/>
              <c:pt idx="0">
                <c:v>Ļori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(Sheet1!$B$14;Sheet1!$O$14;Sheet1!$AB$14;Sheet1!$AO$14)</c:f>
              <c:numCache>
                <c:formatCode>General</c:formatCode>
                <c:ptCount val="4"/>
                <c:pt idx="0">
                  <c:v>28</c:v>
                </c:pt>
                <c:pt idx="1">
                  <c:v>81</c:v>
                </c:pt>
                <c:pt idx="2">
                  <c:v>30</c:v>
                </c:pt>
                <c:pt idx="3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Sheet1!$A$15</c:f>
              <c:strCache>
                <c:ptCount val="1"/>
                <c:pt idx="0">
                  <c:v> Profesionālās kompetences paaugstināšana</c:v>
                </c:pt>
              </c:strCache>
            </c:strRef>
          </c:tx>
          <c:cat>
            <c:strLit>
              <c:ptCount val="4"/>
              <c:pt idx="0">
                <c:v>Ļori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(Sheet1!$B$15;Sheet1!$O$15;Sheet1!$AB$15;Sheet1!$AO$15)</c:f>
              <c:numCache>
                <c:formatCode>General</c:formatCode>
                <c:ptCount val="4"/>
                <c:pt idx="0">
                  <c:v>42</c:v>
                </c:pt>
                <c:pt idx="1">
                  <c:v>76</c:v>
                </c:pt>
                <c:pt idx="2">
                  <c:v>29</c:v>
                </c:pt>
                <c:pt idx="3">
                  <c:v>2</c:v>
                </c:pt>
              </c:numCache>
            </c:numRef>
          </c:val>
        </c:ser>
        <c:shape val="box"/>
        <c:axId val="35408896"/>
        <c:axId val="35492608"/>
        <c:axId val="0"/>
      </c:bar3DChart>
      <c:catAx>
        <c:axId val="35408896"/>
        <c:scaling>
          <c:orientation val="minMax"/>
        </c:scaling>
        <c:axPos val="b"/>
        <c:majorTickMark val="none"/>
        <c:tickLblPos val="nextTo"/>
        <c:crossAx val="35492608"/>
        <c:crosses val="autoZero"/>
        <c:auto val="1"/>
        <c:lblAlgn val="ctr"/>
        <c:lblOffset val="100"/>
      </c:catAx>
      <c:valAx>
        <c:axId val="35492608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408896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Liepājas grupu novērtējums</a:t>
            </a:r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Sheet1!$A$13</c:f>
              <c:strCache>
                <c:ptCount val="1"/>
                <c:pt idx="0">
                  <c:v>Kursanta sākotnējo zināšanu pašvērtējums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(Sheet1!$B$13,Sheet1!$N$13,Sheet1!$Z$13,Sheet1!$AL$13)</c:f>
              <c:numCache>
                <c:formatCode>General</c:formatCode>
                <c:ptCount val="4"/>
                <c:pt idx="0">
                  <c:v>5</c:v>
                </c:pt>
                <c:pt idx="1">
                  <c:v>32</c:v>
                </c:pt>
                <c:pt idx="2">
                  <c:v>70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Sheet1!$A$14</c:f>
              <c:strCache>
                <c:ptCount val="1"/>
                <c:pt idx="0">
                  <c:v>Iegūtās zināšanas pēc kursa noklausīšanās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(Sheet1!$B$14,Sheet1!$N$14,Sheet1!$Z$14,Sheet1!$AL$14)</c:f>
              <c:numCache>
                <c:formatCode>General</c:formatCode>
                <c:ptCount val="4"/>
                <c:pt idx="0">
                  <c:v>12</c:v>
                </c:pt>
                <c:pt idx="1">
                  <c:v>86</c:v>
                </c:pt>
                <c:pt idx="2">
                  <c:v>44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Sheet1!$A$15</c:f>
              <c:strCache>
                <c:ptCount val="1"/>
                <c:pt idx="0">
                  <c:v>Profesionālās kompetences paaugstināšanās</c:v>
                </c:pt>
              </c:strCache>
            </c:strRef>
          </c:tx>
          <c:cat>
            <c:strLit>
              <c:ptCount val="4"/>
              <c:pt idx="0">
                <c:v>Ļoti labi</c:v>
              </c:pt>
              <c:pt idx="1">
                <c:v>Labi</c:v>
              </c:pt>
              <c:pt idx="2">
                <c:v>Pietiekami</c:v>
              </c:pt>
              <c:pt idx="3">
                <c:v>Nepietiekami</c:v>
              </c:pt>
            </c:strLit>
          </c:cat>
          <c:val>
            <c:numRef>
              <c:f>(Sheet1!$B$15,Sheet1!$N$15,Sheet1!$Z$15,Sheet1!$AL$15)</c:f>
              <c:numCache>
                <c:formatCode>General</c:formatCode>
                <c:ptCount val="4"/>
                <c:pt idx="0">
                  <c:v>20</c:v>
                </c:pt>
                <c:pt idx="1">
                  <c:v>92</c:v>
                </c:pt>
                <c:pt idx="2">
                  <c:v>30</c:v>
                </c:pt>
                <c:pt idx="3">
                  <c:v>0</c:v>
                </c:pt>
              </c:numCache>
            </c:numRef>
          </c:val>
        </c:ser>
        <c:shape val="box"/>
        <c:axId val="35539584"/>
        <c:axId val="35541376"/>
        <c:axId val="0"/>
      </c:bar3DChart>
      <c:catAx>
        <c:axId val="35539584"/>
        <c:scaling>
          <c:orientation val="minMax"/>
        </c:scaling>
        <c:axPos val="b"/>
        <c:majorTickMark val="none"/>
        <c:tickLblPos val="nextTo"/>
        <c:crossAx val="35541376"/>
        <c:crosses val="autoZero"/>
        <c:auto val="1"/>
        <c:lblAlgn val="ctr"/>
        <c:lblOffset val="100"/>
      </c:catAx>
      <c:valAx>
        <c:axId val="3554137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5539584"/>
        <c:crosses val="autoZero"/>
        <c:crossBetween val="between"/>
      </c:valAx>
    </c:plotArea>
    <c:legend>
      <c:legendPos val="r"/>
    </c:legend>
    <c:plotVisOnly val="1"/>
  </c:chart>
  <c:externalData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B7D18302-DA39-41AE-9DAD-FB3622D7BE94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958C364C-14E3-467D-A3FB-A49EBFAFA0CD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232EF94C-B9B3-4671-9FF1-E3A74168D87B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6A3C7450-91C1-4BCE-AE9D-92510AF3998F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85719B-E453-4264-9BB1-27684EC0E749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9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1C2088-8A3E-42E1-84F4-488D1357C1E4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FF9703-5379-4530-95FE-D6AED3796452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16F673-E6D9-4F0F-B50D-73A67A58BDA0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29CFF5-396D-4DF7-AB70-9987F84D1741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7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1CE399-E165-44DD-AF1F-F02385498E82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645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D3DF0A-ED67-497A-903F-57DBA10EAC97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51D95E-24AD-4D96-8702-9C23585BD2C1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4C703F-2668-4A05-B752-9075C95C0320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788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14C3C2-4069-4919-8BF2-75818F9BBCA0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FB3ECE-6904-44B7-8A0C-FAFFA9F25417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0210AD-B739-4692-A27A-713F9DD88967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8248DF-5E33-4B02-9BA0-3E488EEA8108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FA9C1A-0AB9-412C-ABD6-0A0754D9F171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92188" y="768350"/>
            <a:ext cx="5114925" cy="38369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2C1BC-7206-4D45-B58E-37236228F833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FC1F4-FA44-4F7C-A9AB-3F91868CB33D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532FA-D58E-40FF-9696-21A97AA30F54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615BE-ACBB-45EB-889E-DFDF2EDA8C29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FEAC3-5FB4-4F13-B208-0FAC93240915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FE128-3B51-4F1E-8A88-8F9F33130390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0A1A0-D7C3-4D3A-9871-B81A86594552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C7DB0-E8BC-4153-9791-D0B9DAECB6DE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5D673-2929-4D61-AD66-BEE0AA3AE173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9FB8F-A41D-4A5E-8367-6BB3EC486A58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FC3DC-FFEC-4125-B1B3-C37AF2E2E4A9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C1A82-B088-4558-991D-B09AB151F277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70B09-08C2-491D-862B-9444B628A254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0DC0-8A0D-49F7-A364-9EF9967023A8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E2DBF-D34F-4703-A06B-412318B60317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C9B89-237F-4E3A-BCDE-74A1905E1054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lv-LV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C24D1-B235-4ED5-9833-B89F58206C97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F490D-03BA-4DAF-9809-F02CFEB1982A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B945B-E6A3-4CDD-92FE-66E08B0E85BD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4173B-D31F-4C9A-9E10-EFED183549B4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12F2C-6463-4139-BFEE-57CEBAB915CF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9EBD6-EF0F-4FFB-B252-A6BB3FF7149F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EF1B8F60-FFF1-4D16-AB7A-5709F71F13BD}" type="datetime1">
              <a:rPr lang="lv-LV"/>
              <a:pPr>
                <a:defRPr/>
              </a:pPr>
              <a:t>2011.12.14.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1547813" y="6245225"/>
            <a:ext cx="6191250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30.11.2011 Seminārs- diskusija: pārmaiņas, kvalitāte un profesionālā kompetence profesionālajā izglītībā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128653-176E-4198-9661-A4236EA917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AA1898CC-BD90-4640-9018-F21734D88E11}" type="datetime1">
              <a:rPr lang="lv-LV"/>
              <a:pPr>
                <a:defRPr/>
              </a:pPr>
              <a:t>2011.12.14.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>
          <a:xfrm>
            <a:off x="1547813" y="6245225"/>
            <a:ext cx="6191250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30.11.2011 Seminārs- diskusija: pārmaiņas, kvalitāte un profesionālā kompetence profesionālajā izglītībā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5D2A0-D3BC-4CDB-86E9-95FE151730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8013" cy="11414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v-LV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38588"/>
            <a:ext cx="4038600" cy="21859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6" name="Date Placeholder 5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2ABF98A8-2859-4466-9371-2D3A56F326DF}" type="datetime1">
              <a:rPr lang="lv-LV"/>
              <a:pPr>
                <a:defRPr/>
              </a:pPr>
              <a:t>2011.12.14.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idx="11"/>
          </p:nvPr>
        </p:nvSpPr>
        <p:spPr>
          <a:xfrm>
            <a:off x="1547813" y="6245225"/>
            <a:ext cx="6191250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30.11.2011 Seminārs- diskusija: pārmaiņas, kvalitāte un profesionālā kompetence profesionālajā izglītībā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82FA0-53BC-44E7-9E50-62607458F4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lv-LV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2E3435-F4A5-471A-AB03-C2191C797761}" type="datetime1">
              <a:rPr lang="lv-LV"/>
              <a:pPr>
                <a:defRPr/>
              </a:pPr>
              <a:t>2011.12.14.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lv-LV"/>
              <a:t>30.11.2011 Seminārs- diskusija: pārmaiņas, kvalitāte un profesionālā kompetence profesionālajā izglītībā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C691A0-F71A-448C-9CFD-760354B4FD58}" type="slidenum">
              <a:rPr lang="lv-LV"/>
              <a:pPr>
                <a:defRPr/>
              </a:pPr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v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395288" y="1508125"/>
            <a:ext cx="8280400" cy="2714625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3200" b="1" smtClean="0">
                <a:latin typeface="Times New Roman" pitchFamily="18" charset="0"/>
              </a:rPr>
              <a:t>ESF projekts</a:t>
            </a:r>
            <a:br>
              <a:rPr lang="lv-LV" sz="3200" b="1" smtClean="0">
                <a:latin typeface="Times New Roman" pitchFamily="18" charset="0"/>
              </a:rPr>
            </a:br>
            <a:r>
              <a:rPr lang="lv-LV" sz="3200" b="1" smtClean="0">
                <a:latin typeface="Times New Roman" pitchFamily="18" charset="0"/>
              </a:rPr>
              <a:t> „Profesionālajā izglītībā iesaistīto vispārizglītojošo mācību priekšmetu pedagogu kompetences paaugstināšana”</a:t>
            </a:r>
            <a:r>
              <a:rPr lang="en-US" sz="2200" smtClean="0">
                <a:latin typeface="Times New Roman" pitchFamily="18" charset="0"/>
              </a:rPr>
              <a:t> </a:t>
            </a:r>
            <a:br>
              <a:rPr lang="en-US" sz="2200" smtClean="0">
                <a:latin typeface="Times New Roman" pitchFamily="18" charset="0"/>
              </a:rPr>
            </a:br>
            <a:r>
              <a:rPr lang="en-US" sz="2000" smtClean="0">
                <a:latin typeface="Times New Roman" pitchFamily="18" charset="0"/>
              </a:rPr>
              <a:t>(</a:t>
            </a:r>
            <a:r>
              <a:rPr lang="en-US" sz="1800" smtClean="0">
                <a:latin typeface="Times New Roman" pitchFamily="18" charset="0"/>
              </a:rPr>
              <a:t>Vienošanās Nr. 2009/0274/1DP/1.2.1.1.2/09/IPIA/VIAA/003)</a:t>
            </a:r>
            <a:r>
              <a:rPr lang="en-US" smtClean="0"/>
              <a:t> 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403350" y="3860800"/>
            <a:ext cx="6400800" cy="1752600"/>
          </a:xfrm>
        </p:spPr>
        <p:txBody>
          <a:bodyPr lIns="90000" tIns="46800" rIns="90000" bIns="46800"/>
          <a:lstStyle/>
          <a:p>
            <a:pPr marL="0" indent="0" algn="ctr" eaLnBrk="1" hangingPunct="1">
              <a:spcBef>
                <a:spcPts val="500"/>
              </a:spcBef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lv-LV" sz="2000" smtClean="0">
              <a:latin typeface="Times New Roman" pitchFamily="18" charset="0"/>
            </a:endParaRPr>
          </a:p>
          <a:p>
            <a:pPr marL="0" indent="0" algn="ctr" eaLnBrk="1" hangingPunct="1">
              <a:spcBef>
                <a:spcPts val="500"/>
              </a:spcBef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lv-LV" sz="2000" smtClean="0">
              <a:latin typeface="Times New Roman" pitchFamily="18" charset="0"/>
            </a:endParaRPr>
          </a:p>
          <a:p>
            <a:pPr marL="0" indent="0" algn="ctr" eaLnBrk="1" hangingPunct="1">
              <a:spcBef>
                <a:spcPts val="500"/>
              </a:spcBef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000" smtClean="0">
                <a:latin typeface="Times New Roman" pitchFamily="18" charset="0"/>
              </a:rPr>
              <a:t>Rita Ābele</a:t>
            </a:r>
          </a:p>
          <a:p>
            <a:pPr marL="0" indent="0" algn="ctr" eaLnBrk="1" hangingPunct="1">
              <a:spcBef>
                <a:spcPts val="500"/>
              </a:spcBef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000" smtClean="0">
                <a:latin typeface="Times New Roman" pitchFamily="18" charset="0"/>
              </a:rPr>
              <a:t>14.12.2011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2F5FCB-E8C3-4909-B602-21B4425C3342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PROJEKTA MĒRĶIS UN FINANSĒJUMS</a:t>
            </a:r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841375" y="1412875"/>
            <a:ext cx="8302625" cy="4608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marL="342900" indent="-341313">
              <a:lnSpc>
                <a:spcPct val="90000"/>
              </a:lnSpc>
              <a:spcBef>
                <a:spcPts val="25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1000" b="1">
              <a:solidFill>
                <a:srgbClr val="000000"/>
              </a:solidFill>
              <a:ea typeface="WenQuanYi Micro Hei"/>
              <a:cs typeface="WenQuanYi Micro Hei"/>
            </a:endParaRPr>
          </a:p>
          <a:p>
            <a:pPr marL="342900" indent="-341313">
              <a:lnSpc>
                <a:spcPct val="90000"/>
              </a:lnSpc>
              <a:spcBef>
                <a:spcPts val="65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600" b="1">
                <a:solidFill>
                  <a:srgbClr val="000000"/>
                </a:solidFill>
                <a:ea typeface="WenQuanYi Micro Hei"/>
                <a:cs typeface="WenQuanYi Micro Hei"/>
              </a:rPr>
              <a:t>Projekta mērķis ir nodrošināt profesionālajā izglītībā iesaistīto vispārizglītojošo mācību priekšmetu pedagogu vispārējās un specifiskās kompetences paaugstināšanu, izveidojot atbalsta materiālus un aprobējot tos mācīšanās vadības sistēmas MOODLE vidē.</a:t>
            </a:r>
            <a:r>
              <a:rPr lang="lv-LV" sz="26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</a:p>
          <a:p>
            <a:pPr marL="342900" indent="-341313">
              <a:lnSpc>
                <a:spcPct val="90000"/>
              </a:lnSpc>
              <a:spcBef>
                <a:spcPts val="3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1200" b="1">
              <a:solidFill>
                <a:srgbClr val="000000"/>
              </a:solidFill>
              <a:ea typeface="WenQuanYi Micro Hei"/>
              <a:cs typeface="WenQuanYi Micro Hei"/>
            </a:endParaRPr>
          </a:p>
          <a:p>
            <a:pPr marL="342900" indent="-341313">
              <a:lnSpc>
                <a:spcPct val="90000"/>
              </a:lnSpc>
              <a:spcBef>
                <a:spcPts val="6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500" b="1">
                <a:solidFill>
                  <a:srgbClr val="000000"/>
                </a:solidFill>
                <a:ea typeface="WenQuanYi Micro Hei"/>
                <a:cs typeface="WenQuanYi Micro Hei"/>
              </a:rPr>
              <a:t>Projekta īstenošanas laiks- 2010.gada janvāris- 2012.gada decembris. </a:t>
            </a:r>
          </a:p>
          <a:p>
            <a:pPr marL="342900" indent="-341313">
              <a:lnSpc>
                <a:spcPct val="90000"/>
              </a:lnSpc>
              <a:spcBef>
                <a:spcPts val="3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1200" b="1">
              <a:solidFill>
                <a:srgbClr val="000000"/>
              </a:solidFill>
              <a:ea typeface="WenQuanYi Micro Hei"/>
              <a:cs typeface="WenQuanYi Micro Hei"/>
            </a:endParaRPr>
          </a:p>
          <a:p>
            <a:pPr marL="342900" indent="-341313">
              <a:lnSpc>
                <a:spcPct val="90000"/>
              </a:lnSpc>
              <a:spcBef>
                <a:spcPts val="6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500" b="1">
                <a:solidFill>
                  <a:srgbClr val="000000"/>
                </a:solidFill>
                <a:ea typeface="WenQuanYi Micro Hei"/>
                <a:cs typeface="WenQuanYi Micro Hei"/>
              </a:rPr>
              <a:t>Plānotais projekta finansējums- 932756,00 LVL no tā:</a:t>
            </a:r>
          </a:p>
          <a:p>
            <a:pPr marL="342900" indent="-341313">
              <a:lnSpc>
                <a:spcPct val="90000"/>
              </a:lnSpc>
              <a:spcBef>
                <a:spcPts val="6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500" b="1">
                <a:solidFill>
                  <a:srgbClr val="000000"/>
                </a:solidFill>
                <a:ea typeface="WenQuanYi Micro Hei"/>
                <a:cs typeface="WenQuanYi Micro Hei"/>
              </a:rPr>
              <a:t>ESF finansējums- 792842,00 LVL, </a:t>
            </a:r>
          </a:p>
          <a:p>
            <a:pPr marL="342900" indent="-341313">
              <a:lnSpc>
                <a:spcPct val="90000"/>
              </a:lnSpc>
              <a:spcBef>
                <a:spcPts val="65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500" b="1">
                <a:solidFill>
                  <a:srgbClr val="000000"/>
                </a:solidFill>
                <a:ea typeface="WenQuanYi Micro Hei"/>
                <a:cs typeface="WenQuanYi Micro Hei"/>
              </a:rPr>
              <a:t>valsts budžets- 139914,00 LVL.</a:t>
            </a:r>
            <a:r>
              <a:rPr lang="lv-LV" sz="26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D7881-FF41-4ED3-B4CF-ED8AEA05A7C1}" type="slidenum">
              <a:rPr lang="en-US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121" name="Group 1"/>
          <p:cNvGraphicFramePr>
            <a:graphicFrameLocks noGrp="1"/>
          </p:cNvGraphicFramePr>
          <p:nvPr/>
        </p:nvGraphicFramePr>
        <p:xfrm>
          <a:off x="1116013" y="1698625"/>
          <a:ext cx="7573962" cy="4427538"/>
        </p:xfrm>
        <a:graphic>
          <a:graphicData uri="http://schemas.openxmlformats.org/drawingml/2006/table">
            <a:tbl>
              <a:tblPr/>
              <a:tblGrid>
                <a:gridCol w="3787775"/>
                <a:gridCol w="3786187"/>
              </a:tblGrid>
              <a:tr h="14763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Daugavpils Universitāte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kumimoji="0" lang="lv-LV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WenQuanYi Micro Hei"/>
                        <a:cs typeface="WenQuanYi Micro Hei"/>
                      </a:endParaRPr>
                    </a:p>
                  </a:txBody>
                  <a:tcPr marL="90000" marR="90000" marT="71495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47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Liepājas</a:t>
                      </a:r>
                      <a:b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</a:b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Universitāte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kumimoji="0" lang="lv-LV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WenQuanYi Micro Hei"/>
                        <a:cs typeface="WenQuanYi Micro Hei"/>
                      </a:endParaRPr>
                    </a:p>
                  </a:txBody>
                  <a:tcPr marL="90000" marR="90000" marT="71495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3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Rēzeknes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Augstskola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endParaRPr kumimoji="0" lang="lv-LV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WenQuanYi Micro Hei"/>
                        <a:cs typeface="WenQuanYi Micro Hei"/>
                      </a:endParaRPr>
                    </a:p>
                  </a:txBody>
                  <a:tcPr marL="90000" marR="90000" marT="71495" marB="468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537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1916113"/>
            <a:ext cx="1008062" cy="1008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538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3284538"/>
            <a:ext cx="895350" cy="1152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539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363" y="4989513"/>
            <a:ext cx="1008062" cy="938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540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4941888"/>
            <a:ext cx="2160587" cy="962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541" name="Text Box 12"/>
          <p:cNvSpPr txBox="1">
            <a:spLocks noChangeArrowheads="1"/>
          </p:cNvSpPr>
          <p:nvPr/>
        </p:nvSpPr>
        <p:spPr bwMode="auto">
          <a:xfrm>
            <a:off x="1692275" y="836613"/>
            <a:ext cx="5543550" cy="581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2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3200" b="1">
                <a:solidFill>
                  <a:srgbClr val="000000"/>
                </a:solidFill>
                <a:ea typeface="WenQuanYi Micro Hei"/>
                <a:cs typeface="WenQuanYi Micro Hei"/>
              </a:rPr>
              <a:t>SADARBĪBAS PARTNERI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276237-9548-4F81-981A-67FC8F2A0B0F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24578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688975"/>
            <a:ext cx="8229600" cy="581025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3200" b="1" smtClean="0">
                <a:latin typeface="Times New Roman" pitchFamily="18" charset="0"/>
              </a:rPr>
              <a:t>Aktivitātes</a:t>
            </a: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ts val="500"/>
              </a:spcBef>
              <a:buFont typeface="Times New Roman" pitchFamily="18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lv-LV" sz="2000" b="1" smtClean="0">
                <a:latin typeface="Times New Roman" pitchFamily="18" charset="0"/>
              </a:rPr>
              <a:t>Atbalsta materiālu izstrāde mācāmā priekšmeta specifiskās kompetences un pedagogu vispārējās kompetences pilnveidošanai. 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450"/>
              </a:spcBef>
              <a:buFont typeface="Arial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endParaRPr lang="lv-LV" sz="18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500"/>
              </a:spcBef>
              <a:buFont typeface="Times New Roman" pitchFamily="18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lv-LV" sz="2000" b="1" smtClean="0">
                <a:latin typeface="Times New Roman" pitchFamily="18" charset="0"/>
              </a:rPr>
              <a:t>Pedagogu vispārējās un specifiskās kompetences pilnveidošana profesionālās pilnveides kursos. 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450"/>
              </a:spcBef>
              <a:buFont typeface="Arial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endParaRPr lang="lv-LV" sz="18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500"/>
              </a:spcBef>
              <a:buFont typeface="Times New Roman" pitchFamily="18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lv-LV" sz="2000" b="1" smtClean="0">
                <a:latin typeface="Times New Roman" pitchFamily="18" charset="0"/>
              </a:rPr>
              <a:t>Izglītojamo zināšanu automatizētās novērtēšanas un pašpārbaudes sistēmas TESTS pilnveide un tās izmantošana pedagoģiskajā procesā profesionālajā izglītībā.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450"/>
              </a:spcBef>
              <a:buFont typeface="Arial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endParaRPr lang="lv-LV" sz="18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500"/>
              </a:spcBef>
              <a:buFont typeface="Times New Roman" pitchFamily="18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lv-LV" sz="2000" b="1" smtClean="0">
                <a:latin typeface="Times New Roman" pitchFamily="18" charset="0"/>
              </a:rPr>
              <a:t>IKT prasmju pilnveidošana un mācīšanās vadības sistēmas MOODLE ieviešana un tehniskais atbalsts profesionālās izglītības iestādēs. 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450"/>
              </a:spcBef>
              <a:buFont typeface="Arial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endParaRPr lang="lv-LV" sz="18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500"/>
              </a:spcBef>
              <a:buFont typeface="Times New Roman" pitchFamily="18" charset="0"/>
              <a:buAutoNum type="arabicPeriod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lv-LV" sz="2000" b="1" smtClean="0">
                <a:latin typeface="Times New Roman" pitchFamily="18" charset="0"/>
              </a:rPr>
              <a:t>Izglītojamo zināšanu automatizētās novērtēšanas un pašpārbaudes sistēmas TESTS ieviešana un tehniskais atbalsts izglītības iestādēs.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E1CDD0-1E2E-45F1-A3A0-D5088E548BB1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2662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REZULTĀTI </a:t>
            </a:r>
            <a:r>
              <a:rPr lang="lv-LV" sz="3600" b="1" smtClean="0">
                <a:solidFill>
                  <a:srgbClr val="0000FF"/>
                </a:solidFill>
                <a:latin typeface="Times New Roman" pitchFamily="18" charset="0"/>
              </a:rPr>
              <a:t>1. </a:t>
            </a:r>
            <a:r>
              <a:rPr lang="lv-LV" sz="2800" b="1" smtClean="0">
                <a:latin typeface="Times New Roman" pitchFamily="18" charset="0"/>
              </a:rPr>
              <a:t>un </a:t>
            </a:r>
            <a:r>
              <a:rPr lang="lv-LV" sz="3600" b="1" smtClean="0">
                <a:solidFill>
                  <a:srgbClr val="0000FF"/>
                </a:solidFill>
                <a:latin typeface="Times New Roman" pitchFamily="18" charset="0"/>
              </a:rPr>
              <a:t>2.</a:t>
            </a:r>
            <a:r>
              <a:rPr lang="lv-LV" sz="2800" b="1" smtClean="0">
                <a:latin typeface="Times New Roman" pitchFamily="18" charset="0"/>
              </a:rPr>
              <a:t> AKTIVITĀTĒ</a:t>
            </a: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7931150" cy="4525963"/>
          </a:xfrm>
        </p:spPr>
        <p:txBody>
          <a:bodyPr/>
          <a:lstStyle/>
          <a:p>
            <a:pPr indent="14288" eaLnBrk="1" hangingPunct="1">
              <a:lnSpc>
                <a:spcPct val="80000"/>
              </a:lnSpc>
              <a:spcBef>
                <a:spcPts val="5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000" b="1" smtClean="0">
                <a:latin typeface="Times New Roman" pitchFamily="18" charset="0"/>
              </a:rPr>
              <a:t>1. Izstrādāti un ievietoti e-mācību vidē MOODLE mācību jeb atbalsta materiāli pedagogu </a:t>
            </a:r>
            <a:r>
              <a:rPr lang="lv-LV" sz="2000" b="1" i="1" smtClean="0">
                <a:latin typeface="Times New Roman" pitchFamily="18" charset="0"/>
              </a:rPr>
              <a:t>vispārējās kompetences</a:t>
            </a:r>
            <a:r>
              <a:rPr lang="lv-LV" sz="2000" b="1" smtClean="0">
                <a:latin typeface="Times New Roman" pitchFamily="18" charset="0"/>
              </a:rPr>
              <a:t> pilnveidošanai</a:t>
            </a:r>
            <a:r>
              <a:rPr lang="lv-LV" sz="2000" smtClean="0">
                <a:latin typeface="Times New Roman" pitchFamily="18" charset="0"/>
              </a:rPr>
              <a:t> </a:t>
            </a: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	pedagoģijā, </a:t>
            </a: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	psiholoģijā, </a:t>
            </a: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	ekonomikā un uzņēmējdarbībā, </a:t>
            </a: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	starpkultūru pedagoģijā,</a:t>
            </a: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	mēdiju pedagoģijā, </a:t>
            </a: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	vides izglītībā.</a:t>
            </a:r>
          </a:p>
          <a:p>
            <a:pPr indent="14288" eaLnBrk="1" hangingPunct="1">
              <a:lnSpc>
                <a:spcPct val="80000"/>
              </a:lnSpc>
              <a:spcBef>
                <a:spcPts val="225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900" b="1" smtClean="0">
              <a:latin typeface="Times New Roman" pitchFamily="18" charset="0"/>
            </a:endParaRPr>
          </a:p>
          <a:p>
            <a:pPr indent="14288" eaLnBrk="1" hangingPunct="1">
              <a:lnSpc>
                <a:spcPct val="80000"/>
              </a:lnSpc>
              <a:spcBef>
                <a:spcPts val="45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1800" b="1" smtClean="0">
                <a:latin typeface="Times New Roman" pitchFamily="18" charset="0"/>
              </a:rPr>
              <a:t>Īstenoti 36 stundu</a:t>
            </a:r>
            <a:r>
              <a:rPr lang="lv-LV" sz="1800" smtClean="0"/>
              <a:t> </a:t>
            </a:r>
            <a:r>
              <a:rPr lang="lv-LV" sz="1800" b="1" smtClean="0">
                <a:latin typeface="Times New Roman" pitchFamily="18" charset="0"/>
              </a:rPr>
              <a:t>tālākizglītības kursi </a:t>
            </a:r>
            <a:r>
              <a:rPr lang="lv-LV" sz="1800" b="1" smtClean="0">
                <a:solidFill>
                  <a:srgbClr val="0000FF"/>
                </a:solidFill>
                <a:latin typeface="Times New Roman" pitchFamily="18" charset="0"/>
              </a:rPr>
              <a:t>759 </a:t>
            </a:r>
            <a:r>
              <a:rPr lang="lv-LV" sz="1800" b="1" smtClean="0">
                <a:latin typeface="Times New Roman" pitchFamily="18" charset="0"/>
              </a:rPr>
              <a:t>profesionālo izglītības iestāžu pedagogiem.</a:t>
            </a:r>
          </a:p>
          <a:p>
            <a:pPr indent="14288" eaLnBrk="1" hangingPunct="1">
              <a:lnSpc>
                <a:spcPct val="80000"/>
              </a:lnSpc>
              <a:spcBef>
                <a:spcPts val="225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900" b="1" smtClean="0">
              <a:latin typeface="Times New Roman" pitchFamily="18" charset="0"/>
            </a:endParaRPr>
          </a:p>
          <a:p>
            <a:pPr indent="14288" eaLnBrk="1" hangingPunct="1">
              <a:lnSpc>
                <a:spcPct val="80000"/>
              </a:lnSpc>
              <a:spcBef>
                <a:spcPts val="225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900" b="1" smtClean="0">
              <a:latin typeface="Times New Roman" pitchFamily="18" charset="0"/>
            </a:endParaRPr>
          </a:p>
        </p:txBody>
      </p:sp>
      <p:graphicFrame>
        <p:nvGraphicFramePr>
          <p:cNvPr id="7171" name="Group 3"/>
          <p:cNvGraphicFramePr>
            <a:graphicFrameLocks noGrp="1"/>
          </p:cNvGraphicFramePr>
          <p:nvPr/>
        </p:nvGraphicFramePr>
        <p:xfrm>
          <a:off x="971550" y="4365625"/>
          <a:ext cx="7634288" cy="1684338"/>
        </p:xfrm>
        <a:graphic>
          <a:graphicData uri="http://schemas.openxmlformats.org/drawingml/2006/table">
            <a:tbl>
              <a:tblPr/>
              <a:tblGrid>
                <a:gridCol w="1271588"/>
                <a:gridCol w="1273175"/>
                <a:gridCol w="1127125"/>
                <a:gridCol w="1227137"/>
                <a:gridCol w="1871663"/>
                <a:gridCol w="863600"/>
              </a:tblGrid>
              <a:tr h="520700">
                <a:tc gridSpan="6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Pedagogu skaits</a:t>
                      </a: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</a:tr>
              <a:tr h="70326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Kurzeme </a:t>
                      </a:r>
                    </a:p>
                  </a:txBody>
                  <a:tcPr marL="90000" marR="90000" marT="64440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Vidzeme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Latgale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Zemgale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Rīgas plān. reģ.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Kopā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176 </a:t>
                      </a:r>
                    </a:p>
                  </a:txBody>
                  <a:tcPr marL="90000" marR="90000" marT="67968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106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248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59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170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759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9" name="Rectangle 7"/>
          <p:cNvSpPr>
            <a:spLocks noGrp="1"/>
          </p:cNvSpPr>
          <p:nvPr>
            <p:ph type="title" idx="4294967295"/>
          </p:nvPr>
        </p:nvSpPr>
        <p:spPr>
          <a:xfrm>
            <a:off x="457200" y="692150"/>
            <a:ext cx="8229600" cy="725488"/>
          </a:xfrm>
        </p:spPr>
        <p:txBody>
          <a:bodyPr/>
          <a:lstStyle/>
          <a:p>
            <a:r>
              <a:rPr lang="lv-LV" sz="2800" b="1" i="1" smtClean="0">
                <a:latin typeface="Times New Roman" pitchFamily="18" charset="0"/>
              </a:rPr>
              <a:t>Vispārējās kompetences</a:t>
            </a:r>
            <a:r>
              <a:rPr lang="lv-LV" sz="2800" b="1" smtClean="0">
                <a:latin typeface="Times New Roman" pitchFamily="18" charset="0"/>
              </a:rPr>
              <a:t> pilnveidošanas kursu novērtējums.</a:t>
            </a:r>
          </a:p>
        </p:txBody>
      </p:sp>
      <p:sp>
        <p:nvSpPr>
          <p:cNvPr id="59398" name="Rectangle 6"/>
          <p:cNvSpPr>
            <a:spLocks noGrp="1"/>
          </p:cNvSpPr>
          <p:nvPr>
            <p:ph type="body" sz="half" idx="4294967295"/>
          </p:nvPr>
        </p:nvSpPr>
        <p:spPr>
          <a:xfrm>
            <a:off x="5105400" y="1600200"/>
            <a:ext cx="4038600" cy="4525963"/>
          </a:xfrm>
        </p:spPr>
        <p:txBody>
          <a:bodyPr/>
          <a:lstStyle/>
          <a:p>
            <a:endParaRPr lang="lv-LV" sz="2800" smtClean="0"/>
          </a:p>
          <a:p>
            <a:pPr>
              <a:buFont typeface="Arial" charset="0"/>
              <a:buNone/>
            </a:pPr>
            <a:endParaRPr lang="lv-LV" sz="2800" smtClean="0"/>
          </a:p>
        </p:txBody>
      </p:sp>
      <p:graphicFrame>
        <p:nvGraphicFramePr>
          <p:cNvPr id="59400" name="Object 8"/>
          <p:cNvGraphicFramePr>
            <a:graphicFrameLocks noChangeAspect="1"/>
          </p:cNvGraphicFramePr>
          <p:nvPr>
            <p:ph type="chart" idx="4294967295"/>
          </p:nvPr>
        </p:nvGraphicFramePr>
        <p:xfrm>
          <a:off x="323850" y="1573213"/>
          <a:ext cx="8358188" cy="4519612"/>
        </p:xfrm>
        <a:graphic>
          <a:graphicData uri="http://schemas.openxmlformats.org/presentationml/2006/ole">
            <p:oleObj spid="_x0000_s59400" name="Chart" r:id="rId4" imgW="8420100" imgH="4553052" progId="MSGraph.Chart.8">
              <p:embed followColorScheme="full"/>
            </p:oleObj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/>
      <p:bldP spid="59398" grpId="0" build="p" rev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r>
              <a:rPr lang="lv-LV" sz="2800" b="1" smtClean="0"/>
              <a:t>Kompetence svešvalodu jomā- 72%</a:t>
            </a:r>
          </a:p>
          <a:p>
            <a:r>
              <a:rPr lang="lv-LV" sz="2800" b="1" smtClean="0"/>
              <a:t>Projektu izstrādes, vadīšanas kompetence- 52%</a:t>
            </a:r>
          </a:p>
          <a:p>
            <a:r>
              <a:rPr lang="lv-LV" sz="2800" b="1" smtClean="0"/>
              <a:t>Kompetence strādāt starptautiskā kontekstā- 44%</a:t>
            </a:r>
          </a:p>
          <a:p>
            <a:r>
              <a:rPr lang="lv-LV" sz="2800" b="1" smtClean="0"/>
              <a:t>Problēmu risināšana- 33%</a:t>
            </a:r>
          </a:p>
          <a:p>
            <a:r>
              <a:rPr lang="lv-LV" sz="2800" b="1" smtClean="0"/>
              <a:t>Plānošana un laika menedžments- 31%</a:t>
            </a:r>
          </a:p>
          <a:p>
            <a:r>
              <a:rPr lang="lv-LV" sz="2800" b="1" smtClean="0"/>
              <a:t>Līderība- 26%</a:t>
            </a:r>
          </a:p>
          <a:p>
            <a:r>
              <a:rPr lang="lv-LV" sz="2800" b="1" smtClean="0"/>
              <a:t>Pētniecība-26%</a:t>
            </a:r>
          </a:p>
          <a:p>
            <a:pPr fontAlgn="b">
              <a:spcBef>
                <a:spcPct val="50000"/>
              </a:spcBef>
              <a:buFontTx/>
              <a:buNone/>
            </a:pPr>
            <a:endParaRPr lang="lv-LV" sz="2800" b="1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60418" name="Rectangle 5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r>
              <a:rPr lang="lv-LV" sz="2800" b="1" i="1" smtClean="0"/>
              <a:t>Vispārējās kompetences</a:t>
            </a:r>
            <a:r>
              <a:rPr lang="lv-LV" sz="2800" b="1" smtClean="0"/>
              <a:t>, kuras kursu dalībnieki uzskata par nepieciešamu pilnveidot.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2060575"/>
            <a:ext cx="8229600" cy="4454525"/>
          </a:xfrm>
        </p:spPr>
        <p:txBody>
          <a:bodyPr/>
          <a:lstStyle/>
          <a:p>
            <a:r>
              <a:rPr lang="lv-LV" sz="2800" b="1" smtClean="0"/>
              <a:t>E-mācību integrēšana mācību procesā- 45%</a:t>
            </a:r>
          </a:p>
          <a:p>
            <a:r>
              <a:rPr lang="lv-LV" sz="2800" b="1" smtClean="0"/>
              <a:t>Daudzveidīgu mācīšanas un mācīšanās stratēģiju izmantošana- 26%</a:t>
            </a:r>
          </a:p>
          <a:p>
            <a:r>
              <a:rPr lang="lv-LV" sz="2800" b="1" smtClean="0"/>
              <a:t>Laika menedžments- 18%</a:t>
            </a:r>
          </a:p>
          <a:p>
            <a:r>
              <a:rPr lang="lv-LV" sz="2800" b="1" smtClean="0"/>
              <a:t>Audzēkņu daudzveidīgo vajadzību izpratne un ievērošana- 13%</a:t>
            </a:r>
          </a:p>
          <a:p>
            <a:r>
              <a:rPr lang="lv-LV" sz="2800" b="1" smtClean="0"/>
              <a:t>Sava veikuma prezentēšana un prezentācijas izvērtēšana- 12%</a:t>
            </a:r>
          </a:p>
        </p:txBody>
      </p:sp>
      <p:sp>
        <p:nvSpPr>
          <p:cNvPr id="61442" name="Rectangle 3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</p:spPr>
        <p:txBody>
          <a:bodyPr/>
          <a:lstStyle/>
          <a:p>
            <a:r>
              <a:rPr lang="lv-LV" sz="2800" b="1" i="1" smtClean="0">
                <a:latin typeface="Times New Roman" pitchFamily="18" charset="0"/>
              </a:rPr>
              <a:t>Izglītības jomas</a:t>
            </a:r>
            <a:r>
              <a:rPr lang="lv-LV" sz="2800" b="1" smtClean="0">
                <a:latin typeface="Times New Roman" pitchFamily="18" charset="0"/>
              </a:rPr>
              <a:t> kompetences, kuras</a:t>
            </a:r>
            <a:br>
              <a:rPr lang="lv-LV" sz="2800" b="1" smtClean="0">
                <a:latin typeface="Times New Roman" pitchFamily="18" charset="0"/>
              </a:rPr>
            </a:br>
            <a:r>
              <a:rPr lang="lv-LV" sz="2800" b="1" smtClean="0">
                <a:latin typeface="Times New Roman" pitchFamily="18" charset="0"/>
              </a:rPr>
              <a:t> kursu dalībnieki uzskata par nepieciešamu pilnveidot.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765175"/>
            <a:ext cx="8229600" cy="652463"/>
          </a:xfrm>
        </p:spPr>
        <p:txBody>
          <a:bodyPr/>
          <a:lstStyle/>
          <a:p>
            <a:r>
              <a:rPr lang="lv-LV" sz="2800" b="1" smtClean="0">
                <a:latin typeface="Times New Roman" pitchFamily="18" charset="0"/>
              </a:rPr>
              <a:t>Tālākizglītības kursu dalībnieku pašvērtējums</a:t>
            </a:r>
          </a:p>
        </p:txBody>
      </p:sp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lv-LV" sz="2400" b="1" smtClean="0"/>
              <a:t>Visveiksmīgāk kursos bija iespēja pilnveidot šādas kompetences: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zināšanu lietošana praksē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pedagoģijas vispārējās kompetences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pielāgošanās jaunām situācijām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informācijas iegūšana un analīze, izmantojot daudzveidīgus avotus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izpratne par citām kultūrām un robežām starp tām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problēmu risināšana</a:t>
            </a:r>
          </a:p>
          <a:p>
            <a:pPr>
              <a:lnSpc>
                <a:spcPct val="80000"/>
              </a:lnSpc>
            </a:pPr>
            <a:r>
              <a:rPr lang="lv-LV" sz="2400" b="1" smtClean="0"/>
              <a:t>r</a:t>
            </a:r>
            <a:r>
              <a:rPr lang="ru-RU" sz="2400" b="1" smtClean="0"/>
              <a:t>adošums</a:t>
            </a:r>
            <a:endParaRPr lang="lv-LV" sz="2400" b="1" smtClean="0"/>
          </a:p>
          <a:p>
            <a:pPr>
              <a:lnSpc>
                <a:spcPct val="80000"/>
              </a:lnSpc>
            </a:pPr>
            <a:r>
              <a:rPr lang="ru-RU" sz="2400" b="1" smtClean="0"/>
              <a:t>spēja pieņemt dažādību un multikulturālismu</a:t>
            </a:r>
            <a:endParaRPr lang="lv-LV" sz="2400" b="1" smtClean="0"/>
          </a:p>
          <a:p>
            <a:pPr>
              <a:lnSpc>
                <a:spcPct val="80000"/>
              </a:lnSpc>
            </a:pPr>
            <a:r>
              <a:rPr lang="sv-SE" sz="2400" b="1" smtClean="0"/>
              <a:t>IKT lietošana</a:t>
            </a:r>
            <a:endParaRPr lang="lv-LV" sz="2400" b="1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1AF502-D877-43BF-8580-CC87EABF8EC9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6349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3200" b="1" smtClean="0">
                <a:latin typeface="Times New Roman" pitchFamily="18" charset="0"/>
              </a:rPr>
              <a:t>REZULTĀTI </a:t>
            </a:r>
            <a:r>
              <a:rPr lang="lv-LV" sz="4000" b="1" smtClean="0">
                <a:solidFill>
                  <a:srgbClr val="0000FF"/>
                </a:solidFill>
                <a:latin typeface="Times New Roman" pitchFamily="18" charset="0"/>
              </a:rPr>
              <a:t>1.</a:t>
            </a:r>
            <a:r>
              <a:rPr lang="lv-LV" sz="3200" b="1" smtClean="0">
                <a:latin typeface="Times New Roman" pitchFamily="18" charset="0"/>
              </a:rPr>
              <a:t> </a:t>
            </a:r>
            <a:r>
              <a:rPr lang="lv-LV" sz="2800" b="1" smtClean="0">
                <a:latin typeface="Times New Roman" pitchFamily="18" charset="0"/>
              </a:rPr>
              <a:t>un </a:t>
            </a:r>
            <a:r>
              <a:rPr lang="lv-LV" sz="3600" b="1" smtClean="0">
                <a:solidFill>
                  <a:srgbClr val="0000FF"/>
                </a:solidFill>
                <a:latin typeface="Times New Roman" pitchFamily="18" charset="0"/>
              </a:rPr>
              <a:t>2.</a:t>
            </a:r>
            <a:r>
              <a:rPr lang="lv-LV" sz="2800" b="1" smtClean="0">
                <a:latin typeface="Times New Roman" pitchFamily="18" charset="0"/>
              </a:rPr>
              <a:t> </a:t>
            </a:r>
            <a:r>
              <a:rPr lang="lv-LV" sz="3200" b="1" smtClean="0">
                <a:latin typeface="Times New Roman" pitchFamily="18" charset="0"/>
              </a:rPr>
              <a:t>AKTIVITĀTĒ</a:t>
            </a:r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pPr indent="-341313" eaLnBrk="1" hangingPunct="1">
              <a:spcBef>
                <a:spcPts val="7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2800" smtClean="0"/>
          </a:p>
          <a:p>
            <a:pPr indent="-341313" eaLnBrk="1" hangingPunct="1">
              <a:spcBef>
                <a:spcPts val="7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2800" smtClean="0"/>
          </a:p>
        </p:txBody>
      </p:sp>
      <p:sp>
        <p:nvSpPr>
          <p:cNvPr id="63492" name="Text Box 3"/>
          <p:cNvSpPr txBox="1">
            <a:spLocks noChangeArrowheads="1"/>
          </p:cNvSpPr>
          <p:nvPr/>
        </p:nvSpPr>
        <p:spPr bwMode="auto">
          <a:xfrm>
            <a:off x="684213" y="2276475"/>
            <a:ext cx="2879725" cy="2401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2900" indent="-341313"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400" b="1">
                <a:solidFill>
                  <a:srgbClr val="000000"/>
                </a:solidFill>
                <a:ea typeface="WenQuanYi Micro Hei"/>
                <a:cs typeface="WenQuanYi Micro Hei"/>
              </a:rPr>
              <a:t>Mācību priekšmets:</a:t>
            </a:r>
          </a:p>
          <a:p>
            <a:pPr marL="342900" indent="-341313">
              <a:spcBef>
                <a:spcPts val="2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lv-LV" sz="900" b="1">
              <a:solidFill>
                <a:srgbClr val="000000"/>
              </a:solidFill>
              <a:ea typeface="WenQuanYi Micro Hei"/>
              <a:cs typeface="WenQuanYi Micro Hei"/>
            </a:endParaRPr>
          </a:p>
          <a:p>
            <a:pPr marL="342900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Ekonomika</a:t>
            </a:r>
          </a:p>
          <a:p>
            <a:pPr marL="342900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Latviešu valoda</a:t>
            </a:r>
          </a:p>
          <a:p>
            <a:pPr marL="342900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Latviešu literatūra</a:t>
            </a:r>
          </a:p>
          <a:p>
            <a:pPr marL="342900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Informātika</a:t>
            </a:r>
          </a:p>
          <a:p>
            <a:pPr marL="342900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Matemātika</a:t>
            </a:r>
          </a:p>
        </p:txBody>
      </p:sp>
      <p:sp>
        <p:nvSpPr>
          <p:cNvPr id="63493" name="Text Box 4"/>
          <p:cNvSpPr txBox="1">
            <a:spLocks noChangeArrowheads="1"/>
          </p:cNvSpPr>
          <p:nvPr/>
        </p:nvSpPr>
        <p:spPr bwMode="auto">
          <a:xfrm>
            <a:off x="4067175" y="2852738"/>
            <a:ext cx="4038600" cy="2232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1313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Fizika</a:t>
            </a:r>
          </a:p>
          <a:p>
            <a:pPr marL="341313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Ķīmija</a:t>
            </a:r>
          </a:p>
          <a:p>
            <a:pPr marL="341313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Kulturoloģija</a:t>
            </a:r>
          </a:p>
          <a:p>
            <a:pPr marL="341313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Vēsture</a:t>
            </a:r>
          </a:p>
          <a:p>
            <a:pPr marL="341313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Psiholoģija</a:t>
            </a:r>
          </a:p>
          <a:p>
            <a:pPr marL="341313" indent="-341313">
              <a:spcBef>
                <a:spcPts val="5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Bioloģija</a:t>
            </a:r>
            <a:r>
              <a:rPr lang="lv-LV" sz="20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</a:p>
          <a:p>
            <a:pPr marL="341313" indent="-341313"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000">
              <a:solidFill>
                <a:srgbClr val="000000"/>
              </a:solidFill>
              <a:ea typeface="WenQuanYi Micro Hei"/>
              <a:cs typeface="WenQuanYi Micro Hei"/>
            </a:endParaRPr>
          </a:p>
        </p:txBody>
      </p:sp>
      <p:sp>
        <p:nvSpPr>
          <p:cNvPr id="63494" name="Rectangle 5"/>
          <p:cNvSpPr>
            <a:spLocks noChangeArrowheads="1"/>
          </p:cNvSpPr>
          <p:nvPr/>
        </p:nvSpPr>
        <p:spPr bwMode="auto">
          <a:xfrm>
            <a:off x="668338" y="1249363"/>
            <a:ext cx="79883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2.</a:t>
            </a:r>
            <a:r>
              <a:rPr lang="lv-LV" sz="20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Izstrādāti un ievietoti e-mācību vidē MOODLE</a:t>
            </a:r>
            <a:r>
              <a:rPr lang="lv-LV" sz="20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mācāmā priekšmeta </a:t>
            </a:r>
          </a:p>
          <a:p>
            <a:pPr>
              <a:lnSpc>
                <a:spcPct val="80000"/>
              </a:lnSpc>
              <a:spcBef>
                <a:spcPts val="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000" b="1" i="1">
                <a:solidFill>
                  <a:srgbClr val="000000"/>
                </a:solidFill>
                <a:ea typeface="WenQuanYi Micro Hei"/>
                <a:cs typeface="WenQuanYi Micro Hei"/>
              </a:rPr>
              <a:t>specifiskās </a:t>
            </a: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pedagogu </a:t>
            </a:r>
            <a:r>
              <a:rPr lang="lv-LV" sz="2000" b="1" i="1">
                <a:solidFill>
                  <a:srgbClr val="000000"/>
                </a:solidFill>
                <a:ea typeface="WenQuanYi Micro Hei"/>
                <a:cs typeface="WenQuanYi Micro Hei"/>
              </a:rPr>
              <a:t>kompetences </a:t>
            </a: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pilnveidošanai paredzētie mācību </a:t>
            </a:r>
          </a:p>
          <a:p>
            <a:pPr>
              <a:lnSpc>
                <a:spcPct val="80000"/>
              </a:lnSpc>
              <a:spcBef>
                <a:spcPts val="5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000" b="1">
                <a:solidFill>
                  <a:srgbClr val="000000"/>
                </a:solidFill>
                <a:ea typeface="WenQuanYi Micro Hei"/>
                <a:cs typeface="WenQuanYi Micro Hei"/>
              </a:rPr>
              <a:t>jeb atbalsta materiāli.</a:t>
            </a:r>
            <a:r>
              <a:rPr lang="lv-LV" sz="20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</a:p>
        </p:txBody>
      </p:sp>
      <p:sp>
        <p:nvSpPr>
          <p:cNvPr id="63495" name="Rectangle 6"/>
          <p:cNvSpPr>
            <a:spLocks noChangeArrowheads="1"/>
          </p:cNvSpPr>
          <p:nvPr/>
        </p:nvSpPr>
        <p:spPr bwMode="auto">
          <a:xfrm>
            <a:off x="755650" y="5229225"/>
            <a:ext cx="7416800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3496" name="Rectangle 7"/>
          <p:cNvSpPr>
            <a:spLocks noChangeArrowheads="1"/>
          </p:cNvSpPr>
          <p:nvPr/>
        </p:nvSpPr>
        <p:spPr bwMode="auto">
          <a:xfrm>
            <a:off x="539750" y="5300663"/>
            <a:ext cx="8104188" cy="642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b="1">
                <a:solidFill>
                  <a:srgbClr val="000000"/>
                </a:solidFill>
                <a:ea typeface="WenQuanYi Micro Hei"/>
                <a:cs typeface="WenQuanYi Micro Hei"/>
              </a:rPr>
              <a:t>Uzsākta 42 stundu</a:t>
            </a:r>
            <a:r>
              <a:rPr lang="lv-LV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  <a:r>
              <a:rPr lang="lv-LV" b="1">
                <a:solidFill>
                  <a:srgbClr val="000000"/>
                </a:solidFill>
                <a:ea typeface="WenQuanYi Micro Hei"/>
                <a:cs typeface="WenQuanYi Micro Hei"/>
              </a:rPr>
              <a:t>tālākizglītības kursu īstenošana profesionālo izglītības iestāžu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b="1">
                <a:solidFill>
                  <a:srgbClr val="000000"/>
                </a:solidFill>
                <a:ea typeface="WenQuanYi Micro Hei"/>
                <a:cs typeface="WenQuanYi Micro Hei"/>
              </a:rPr>
              <a:t>pedagogiem.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7A741D-AA0D-49C5-91C3-3502B4E9D79A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65538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REZULTĀTI </a:t>
            </a:r>
            <a:r>
              <a:rPr lang="lv-LV" sz="3600" b="1" smtClean="0">
                <a:solidFill>
                  <a:srgbClr val="0000FF"/>
                </a:solidFill>
                <a:latin typeface="Times New Roman" pitchFamily="18" charset="0"/>
              </a:rPr>
              <a:t>4.</a:t>
            </a:r>
            <a:r>
              <a:rPr lang="lv-LV" sz="2800" b="1" smtClean="0">
                <a:latin typeface="Times New Roman" pitchFamily="18" charset="0"/>
              </a:rPr>
              <a:t> AKTIVITĀTĒ</a:t>
            </a:r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147050" cy="4492625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lv-LV" sz="2400" b="1" smtClean="0">
                <a:latin typeface="Times New Roman" pitchFamily="18" charset="0"/>
              </a:rPr>
              <a:t>1. Izstrādāti mācību jeb atbalsta materiāli e-mācību vides</a:t>
            </a:r>
            <a:r>
              <a:rPr lang="lv-LV" sz="2400" smtClean="0"/>
              <a:t> </a:t>
            </a:r>
            <a:r>
              <a:rPr lang="lv-LV" sz="2400" b="1" smtClean="0">
                <a:latin typeface="Times New Roman" pitchFamily="18" charset="0"/>
              </a:rPr>
              <a:t>MOODLE apgūšanai.</a:t>
            </a:r>
          </a:p>
          <a:p>
            <a:pPr marL="0" indent="0" eaLnBrk="1" hangingPunct="1">
              <a:spcBef>
                <a:spcPts val="3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lv-LV" sz="1200" b="1" smtClean="0">
              <a:latin typeface="Times New Roman" pitchFamily="18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lv-LV" sz="2400" b="1" smtClean="0">
                <a:latin typeface="Times New Roman" pitchFamily="18" charset="0"/>
              </a:rPr>
              <a:t>2. Ar IZM saskaņotas un īstenoti tālākizglītības kursi profesionālās pilnveides programmās :</a:t>
            </a:r>
          </a:p>
          <a:p>
            <a:pPr marL="0" indent="0" eaLnBrk="1" hangingPunct="1">
              <a:spcBef>
                <a:spcPts val="25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lv-LV" sz="1000" b="1" smtClean="0">
              <a:latin typeface="Times New Roman" pitchFamily="18" charset="0"/>
            </a:endParaRPr>
          </a:p>
          <a:p>
            <a:pPr marL="0" indent="0" eaLnBrk="1" hangingPunct="1">
              <a:spcBef>
                <a:spcPts val="600"/>
              </a:spcBef>
              <a:buFont typeface="Times New Roman" pitchFamily="18" charset="0"/>
              <a:buChar char="•"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lv-LV" sz="2400" b="1" smtClean="0">
                <a:latin typeface="Times New Roman" pitchFamily="18" charset="0"/>
              </a:rPr>
              <a:t>“Informācijas un komunikāciju tehnoloģiju pamatprasmes”</a:t>
            </a:r>
          </a:p>
          <a:p>
            <a:pPr marL="0" indent="0" eaLnBrk="1" hangingPunct="1">
              <a:spcBef>
                <a:spcPts val="6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lv-LV" sz="2400" b="1" smtClean="0">
              <a:latin typeface="Times New Roman" pitchFamily="18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lv-LV" sz="2400" b="1" smtClean="0">
              <a:latin typeface="Times New Roman" pitchFamily="18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lv-LV" sz="2400" b="1" smtClean="0">
              <a:latin typeface="Times New Roman" pitchFamily="18" charset="0"/>
            </a:endParaRPr>
          </a:p>
          <a:p>
            <a:pPr marL="0" indent="0" eaLnBrk="1" hangingPunct="1">
              <a:spcBef>
                <a:spcPts val="600"/>
              </a:spcBef>
              <a:buFontTx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lv-LV" sz="2400" b="1" smtClean="0"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9219" name="Group 3"/>
          <p:cNvGraphicFramePr>
            <a:graphicFrameLocks noGrp="1"/>
          </p:cNvGraphicFramePr>
          <p:nvPr/>
        </p:nvGraphicFramePr>
        <p:xfrm>
          <a:off x="611188" y="4508500"/>
          <a:ext cx="7923212" cy="1493838"/>
        </p:xfrm>
        <a:graphic>
          <a:graphicData uri="http://schemas.openxmlformats.org/drawingml/2006/table">
            <a:tbl>
              <a:tblPr/>
              <a:tblGrid>
                <a:gridCol w="1319212"/>
                <a:gridCol w="1322388"/>
                <a:gridCol w="1169987"/>
                <a:gridCol w="1273175"/>
                <a:gridCol w="1941513"/>
                <a:gridCol w="896937"/>
              </a:tblGrid>
              <a:tr h="520700">
                <a:tc gridSpan="6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Pedagogu skaits</a:t>
                      </a: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Kurzeme </a:t>
                      </a:r>
                    </a:p>
                  </a:txBody>
                  <a:tcPr marL="90000" marR="90000" marT="64440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Vidzeme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Latgale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Zemgale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Rīgas plān. reģ.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Kopā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25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-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9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-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49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83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Footer Placeholder 6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mtClean="0"/>
              <a:t>30.11.2011 Seminārs- diskusija: pārmaiņas, kvalitāte un profesionālā kompetence profesionālajā izglītībā</a:t>
            </a:r>
          </a:p>
        </p:txBody>
      </p:sp>
      <p:sp>
        <p:nvSpPr>
          <p:cNvPr id="67586" name="Footer Placeholder 6"/>
          <p:cNvSpPr txBox="1">
            <a:spLocks noGrp="1"/>
          </p:cNvSpPr>
          <p:nvPr/>
        </p:nvSpPr>
        <p:spPr bwMode="auto">
          <a:xfrm>
            <a:off x="1547813" y="6245225"/>
            <a:ext cx="619125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rgbClr val="898989"/>
                </a:solidFill>
                <a:latin typeface="Calibri" pitchFamily="34" charset="0"/>
              </a:rPr>
              <a:t>30.11.2011 Seminārs- diskusija: pārmaiņas, kvalitāte un profesionālā kompetence profesionālajā izglītībā</a:t>
            </a:r>
          </a:p>
        </p:txBody>
      </p:sp>
      <p:sp>
        <p:nvSpPr>
          <p:cNvPr id="9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D25351-416D-4126-AD73-CB5015898D3E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10241" name="Rectangle 1"/>
          <p:cNvSpPr>
            <a:spLocks noGrp="1" noChangeArrowheads="1"/>
          </p:cNvSpPr>
          <p:nvPr>
            <p:ph type="body"/>
          </p:nvPr>
        </p:nvSpPr>
        <p:spPr>
          <a:xfrm>
            <a:off x="539750" y="836613"/>
            <a:ext cx="8147050" cy="676275"/>
          </a:xfrm>
        </p:spPr>
        <p:txBody>
          <a:bodyPr rtlCol="0" anchor="t">
            <a:normAutofit/>
          </a:bodyPr>
          <a:lstStyle/>
          <a:p>
            <a:pPr marL="341313" indent="-341313" algn="l" eaLnBrk="1" fontAlgn="auto" hangingPunct="1">
              <a:spcBef>
                <a:spcPts val="600"/>
              </a:spcBef>
              <a:spcAft>
                <a:spcPts val="0"/>
              </a:spcAft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lv-LV" sz="2400" b="1">
                <a:latin typeface="Times New Roman" pitchFamily="16" charset="0"/>
              </a:rPr>
              <a:t>„E-mācību kursa veidošana un lietošana MOODLE vidē”.</a:t>
            </a:r>
          </a:p>
        </p:txBody>
      </p:sp>
      <p:graphicFrame>
        <p:nvGraphicFramePr>
          <p:cNvPr id="10242" name="Group 2"/>
          <p:cNvGraphicFramePr>
            <a:graphicFrameLocks noGrp="1"/>
          </p:cNvGraphicFramePr>
          <p:nvPr/>
        </p:nvGraphicFramePr>
        <p:xfrm>
          <a:off x="539750" y="1557338"/>
          <a:ext cx="8077200" cy="1516062"/>
        </p:xfrm>
        <a:graphic>
          <a:graphicData uri="http://schemas.openxmlformats.org/drawingml/2006/table">
            <a:tbl>
              <a:tblPr/>
              <a:tblGrid>
                <a:gridCol w="1346200"/>
                <a:gridCol w="1346200"/>
                <a:gridCol w="1193800"/>
                <a:gridCol w="1295400"/>
                <a:gridCol w="1981200"/>
                <a:gridCol w="914400"/>
              </a:tblGrid>
              <a:tr h="520700">
                <a:tc gridSpan="6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Pedagogu skaits</a:t>
                      </a: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Kurzeme </a:t>
                      </a:r>
                    </a:p>
                  </a:txBody>
                  <a:tcPr marL="90000" marR="90000" marT="64440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Vidzeme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Latgale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Zemgale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Rīgas plān. reģ.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Kopā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147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102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236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63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250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798</a:t>
                      </a:r>
                      <a:r>
                        <a:rPr kumimoji="0" lang="lv-LV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614" name="Rectangle 46"/>
          <p:cNvSpPr>
            <a:spLocks noChangeArrowheads="1"/>
          </p:cNvSpPr>
          <p:nvPr/>
        </p:nvSpPr>
        <p:spPr bwMode="auto">
          <a:xfrm>
            <a:off x="468313" y="3429000"/>
            <a:ext cx="8137525" cy="677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lnSpc>
                <a:spcPct val="80000"/>
              </a:lnSpc>
              <a:spcBef>
                <a:spcPts val="1500"/>
              </a:spcBef>
              <a:buFont typeface="Times New Roman" pitchFamily="18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400" b="1">
                <a:solidFill>
                  <a:srgbClr val="000000"/>
                </a:solidFill>
                <a:ea typeface="WenQuanYi Micro Hei"/>
                <a:cs typeface="WenQuanYi Micro Hei"/>
              </a:rPr>
              <a:t>„Daudzfunkcionāla skolas servera ar MOODLE vidi instalēšana un administrēšana”</a:t>
            </a:r>
            <a:r>
              <a:rPr lang="lv-LV" sz="2400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</a:p>
        </p:txBody>
      </p:sp>
      <p:graphicFrame>
        <p:nvGraphicFramePr>
          <p:cNvPr id="10287" name="Group 47"/>
          <p:cNvGraphicFramePr>
            <a:graphicFrameLocks noGrp="1"/>
          </p:cNvGraphicFramePr>
          <p:nvPr/>
        </p:nvGraphicFramePr>
        <p:xfrm>
          <a:off x="539750" y="4437063"/>
          <a:ext cx="7932738" cy="1379537"/>
        </p:xfrm>
        <a:graphic>
          <a:graphicData uri="http://schemas.openxmlformats.org/drawingml/2006/table">
            <a:tbl>
              <a:tblPr/>
              <a:tblGrid>
                <a:gridCol w="1322388"/>
                <a:gridCol w="1320800"/>
                <a:gridCol w="1173162"/>
                <a:gridCol w="1273175"/>
                <a:gridCol w="1944688"/>
                <a:gridCol w="898525"/>
              </a:tblGrid>
              <a:tr h="520700">
                <a:tc gridSpan="6"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Pedagogu skaits</a:t>
                      </a:r>
                      <a:r>
                        <a:rPr kumimoji="0" lang="lv-LV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WenQuanYi Micro Hei"/>
                          <a:cs typeface="WenQuanYi Micro Hei"/>
                        </a:rPr>
                        <a:t> </a:t>
                      </a:r>
                    </a:p>
                  </a:txBody>
                  <a:tcPr marL="90000" marR="90000" marT="71495" marB="46800"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v-LV"/>
                    </a:p>
                  </a:txBody>
                  <a:tcPr/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Kurzeme </a:t>
                      </a:r>
                    </a:p>
                  </a:txBody>
                  <a:tcPr marL="90000" marR="90000" marT="64440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Vidzeme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Latgale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Zemgale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Rīgas plān. reģ.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Kopā </a:t>
                      </a:r>
                    </a:p>
                  </a:txBody>
                  <a:tcPr marL="90000" marR="90000" marT="64440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 </a:t>
                      </a:r>
                    </a:p>
                  </a:txBody>
                  <a:tcPr marL="90000" marR="90000" marT="67968" marB="46800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5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20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18 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914400" algn="l"/>
                          <a:tab pos="1828800" algn="l"/>
                          <a:tab pos="2743200" algn="l"/>
                          <a:tab pos="3657600" algn="l"/>
                          <a:tab pos="4572000" algn="l"/>
                          <a:tab pos="5486400" algn="l"/>
                          <a:tab pos="6400800" algn="l"/>
                          <a:tab pos="7315200" algn="l"/>
                          <a:tab pos="8229600" algn="l"/>
                          <a:tab pos="9144000" algn="l"/>
                          <a:tab pos="10058400" algn="l"/>
                        </a:tabLst>
                      </a:pPr>
                      <a:r>
                        <a:rPr kumimoji="0" lang="lv-LV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WenQuanYi Micro Hei"/>
                          <a:cs typeface="WenQuanYi Micro Hei"/>
                        </a:rPr>
                        <a:t>45</a:t>
                      </a:r>
                    </a:p>
                  </a:txBody>
                  <a:tcPr marL="90000" marR="90000" marT="67968" marB="46800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467288" y="1850710"/>
          <a:ext cx="8204408" cy="4023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9634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“E-mācību kursa veidošana un lietošana MOODLE vidē” novērtējums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396977" y="1870271"/>
          <a:ext cx="8343172" cy="40793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0658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“E-mācību kursa veidošana un lietošana MOODLE vidē” novērtējums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254540" y="1753657"/>
          <a:ext cx="8704199" cy="4338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1682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“E-mācību kursa veidošana un lietošana MOODLE vidē” novērtējums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702970" y="1941259"/>
          <a:ext cx="8042700" cy="40085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2706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“E-mācību kursa veidošana un lietošana MOODLE vidē” novērtējums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396977" y="1688787"/>
          <a:ext cx="8343172" cy="4331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3730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dalībnieku pašvērtējums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175846" y="1688787"/>
          <a:ext cx="8425269" cy="4331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4754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dalībnieku pašvērtējums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403685" y="1755267"/>
          <a:ext cx="8557662" cy="4409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5778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dalībnieku pašvērtējums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414176" y="1935827"/>
          <a:ext cx="8255566" cy="4084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6802" name="Rectangle 1"/>
          <p:cNvSpPr>
            <a:spLocks noChangeArrowheads="1"/>
          </p:cNvSpPr>
          <p:nvPr/>
        </p:nvSpPr>
        <p:spPr bwMode="auto">
          <a:xfrm>
            <a:off x="468313" y="692150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/>
              <a:t>Tālākizglītības kursu dalībnieku pašvērtējums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2E2508-6C81-48D0-8B80-5231D2A8C1CE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77826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REZULTĀTI </a:t>
            </a:r>
            <a:r>
              <a:rPr lang="lv-LV" sz="3600" b="1" smtClean="0">
                <a:solidFill>
                  <a:srgbClr val="0000FF"/>
                </a:solidFill>
                <a:latin typeface="Times New Roman" pitchFamily="18" charset="0"/>
              </a:rPr>
              <a:t>3.</a:t>
            </a:r>
            <a:r>
              <a:rPr lang="lv-LV" sz="2800" b="1" smtClean="0">
                <a:latin typeface="Times New Roman" pitchFamily="18" charset="0"/>
              </a:rPr>
              <a:t> AKTIVITĀTĒ</a:t>
            </a:r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41313" indent="-341313" eaLnBrk="1" hangingPunct="1">
              <a:spcBef>
                <a:spcPts val="45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Izstrādāta izglītojamo zināšanu novērtēšanas un pašpārbaudes sistēmas Tests pilnveide.</a:t>
            </a:r>
          </a:p>
          <a:p>
            <a:pPr marL="341313" indent="-341313" eaLnBrk="1" hangingPunct="1">
              <a:spcBef>
                <a:spcPts val="45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Izstrādāts studējošo zināšanu novērtēšanas un pašpārbaudes sistēmas Tests Lietotāja ceļvedis. </a:t>
            </a:r>
          </a:p>
          <a:p>
            <a:pPr marL="341313" indent="-341313" eaLnBrk="1" hangingPunct="1">
              <a:spcBef>
                <a:spcPts val="45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Aizpildīta pārbaudes darbu datu bāze.</a:t>
            </a:r>
          </a:p>
          <a:p>
            <a:pPr marL="341313" indent="-341313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solidFill>
                  <a:srgbClr val="000000"/>
                </a:solidFill>
                <a:latin typeface="Times New Roman" pitchFamily="18" charset="0"/>
              </a:rPr>
              <a:t>Mācāmā priekšmeta </a:t>
            </a:r>
            <a:r>
              <a:rPr lang="lv-LV" sz="2400" b="1" i="1" smtClean="0">
                <a:solidFill>
                  <a:srgbClr val="000000"/>
                </a:solidFill>
                <a:latin typeface="Times New Roman" pitchFamily="18" charset="0"/>
              </a:rPr>
              <a:t>specifiskās pedagogu kompetences</a:t>
            </a:r>
            <a:r>
              <a:rPr lang="lv-LV" sz="2400" b="1" smtClean="0">
                <a:solidFill>
                  <a:srgbClr val="000000"/>
                </a:solidFill>
                <a:latin typeface="Times New Roman" pitchFamily="18" charset="0"/>
              </a:rPr>
              <a:t> pilnveidošanas programmas saturā iekļautas </a:t>
            </a:r>
            <a:r>
              <a:rPr lang="lv-LV" sz="2400" b="1" i="1" smtClean="0">
                <a:solidFill>
                  <a:srgbClr val="000000"/>
                </a:solidFill>
                <a:latin typeface="Times New Roman" pitchFamily="18" charset="0"/>
              </a:rPr>
              <a:t>6 stundas</a:t>
            </a:r>
            <a:r>
              <a:rPr lang="lv-LV" sz="24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lv-LV" sz="2400" b="1" smtClean="0">
                <a:latin typeface="Times New Roman" pitchFamily="18" charset="0"/>
              </a:rPr>
              <a:t>zināšanu novērtēšanas un pašpārbaudes </a:t>
            </a:r>
            <a:r>
              <a:rPr lang="lv-LV" sz="2400" b="1" smtClean="0">
                <a:solidFill>
                  <a:srgbClr val="000000"/>
                </a:solidFill>
                <a:latin typeface="Times New Roman" pitchFamily="18" charset="0"/>
              </a:rPr>
              <a:t>sistēmas Tests apguvei.</a:t>
            </a:r>
            <a:endParaRPr lang="lv-LV" sz="2400" b="1" smtClean="0">
              <a:latin typeface="Times New Roman" pitchFamily="18" charset="0"/>
            </a:endParaRPr>
          </a:p>
          <a:p>
            <a:pPr marL="341313" indent="-341313" eaLnBrk="1" hangingPunct="1">
              <a:spcBef>
                <a:spcPts val="45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4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365125"/>
          </a:xfrm>
        </p:spPr>
        <p:txBody>
          <a:bodyPr/>
          <a:lstStyle/>
          <a:p>
            <a:pPr>
              <a:defRPr/>
            </a:pPr>
            <a:fld id="{04C88B4E-65E1-436F-B780-79EFB6107AF1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79874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719138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Tālākizglītības kursu īstenošanas nodrošināšana</a:t>
            </a:r>
            <a:r>
              <a:rPr lang="lv-LV" smtClean="0"/>
              <a:t> </a:t>
            </a: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2060575"/>
            <a:ext cx="4038600" cy="3633788"/>
          </a:xfrm>
        </p:spPr>
        <p:txBody>
          <a:bodyPr/>
          <a:lstStyle/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Alsviķu Profesionālajā 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Bulduru Dārzkopības vidusskolā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Cēsu Profesionālajā vidusskolā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Daugavpils 1.arodvidusskolā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Jelgavas Amatniecības vidusskolā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Jēkabpils Agrobiznesa koledžā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Kuldīgas Tehnoloģijas un tūrisma profesionālajā 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Latgales Transporta un sakaru tehniskajā skolā</a:t>
            </a:r>
          </a:p>
          <a:p>
            <a:pPr marL="341313" indent="-341313"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 smtClean="0">
                <a:latin typeface="Times New Roman" pitchFamily="18" charset="0"/>
              </a:rPr>
              <a:t>Mālpils Profesionālajā vidusskolā</a:t>
            </a:r>
          </a:p>
        </p:txBody>
      </p:sp>
      <p:sp>
        <p:nvSpPr>
          <p:cNvPr id="79876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643438" y="2133600"/>
            <a:ext cx="4038600" cy="39592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Ogres Profesionālajā vidusskolā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Rēzeknes Profesionālajā vidusskolā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Rīgas Tirdzniecības tehnikumā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Rīgas Pārtikas ražotāju vidusskolā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RTU Liepājas filiālē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Saldus Profesionālajā vidusskolā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Smiltenes tehnikumā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Valsts Priekuļu tehnikumā</a:t>
            </a:r>
          </a:p>
          <a:p>
            <a:pPr eaLnBrk="1" hangingPunct="1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</a:pPr>
            <a:r>
              <a:rPr lang="lv-LV" sz="2000" b="1" smtClean="0">
                <a:latin typeface="Times New Roman" pitchFamily="18" charset="0"/>
              </a:rPr>
              <a:t>Ventspils Profesionālajā vidusskolā</a:t>
            </a:r>
          </a:p>
        </p:txBody>
      </p:sp>
      <p:sp>
        <p:nvSpPr>
          <p:cNvPr id="79877" name="Rectangle 2"/>
          <p:cNvSpPr>
            <a:spLocks noChangeArrowheads="1"/>
          </p:cNvSpPr>
          <p:nvPr/>
        </p:nvSpPr>
        <p:spPr bwMode="auto">
          <a:xfrm>
            <a:off x="755650" y="1628775"/>
            <a:ext cx="648017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1313" indent="-341313">
              <a:lnSpc>
                <a:spcPct val="80000"/>
              </a:lnSpc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b="1"/>
          </a:p>
          <a:p>
            <a:pPr marL="341313" indent="-341313"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b="1"/>
          </a:p>
        </p:txBody>
      </p:sp>
      <p:sp>
        <p:nvSpPr>
          <p:cNvPr id="79878" name="Rectangle 2"/>
          <p:cNvSpPr>
            <a:spLocks noChangeArrowheads="1"/>
          </p:cNvSpPr>
          <p:nvPr/>
        </p:nvSpPr>
        <p:spPr bwMode="auto">
          <a:xfrm>
            <a:off x="539750" y="1268413"/>
            <a:ext cx="8229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700"/>
              </a:spcBef>
              <a:buFont typeface="Times New Roman" pitchFamily="18" charset="0"/>
              <a:buNone/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000" b="1"/>
              <a:t>2010.gadā e-mācību vides MOODLE apgūšanai tālākizglītības kursi tika organizēti sekojošās profesionālās pilnveides iestādēs: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29D04C-537B-49A4-BE47-637D21196A84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81922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Tālākizglītības kursu īstenošanas nodrošināšana</a:t>
            </a:r>
          </a:p>
        </p:txBody>
      </p:sp>
      <p:sp>
        <p:nvSpPr>
          <p:cNvPr id="819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41312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charset="0"/>
              <a:buNone/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2011.gadā </a:t>
            </a:r>
            <a:r>
              <a:rPr lang="lv-LV" sz="2400" b="1" smtClean="0">
                <a:solidFill>
                  <a:srgbClr val="000000"/>
                </a:solidFill>
                <a:latin typeface="Times New Roman" pitchFamily="18" charset="0"/>
              </a:rPr>
              <a:t>mācāmā priekšmeta </a:t>
            </a:r>
            <a:r>
              <a:rPr lang="lv-LV" sz="2400" b="1" i="1" smtClean="0">
                <a:solidFill>
                  <a:srgbClr val="000000"/>
                </a:solidFill>
                <a:latin typeface="Times New Roman" pitchFamily="18" charset="0"/>
              </a:rPr>
              <a:t>specifiskās </a:t>
            </a:r>
            <a:r>
              <a:rPr lang="lv-LV" sz="2400" b="1" smtClean="0">
                <a:solidFill>
                  <a:srgbClr val="000000"/>
                </a:solidFill>
                <a:latin typeface="Times New Roman" pitchFamily="18" charset="0"/>
              </a:rPr>
              <a:t>pedagogu kompetences pilnveidošanas</a:t>
            </a:r>
            <a:r>
              <a:rPr lang="lv-LV" sz="2400" b="1" smtClean="0">
                <a:latin typeface="Times New Roman" pitchFamily="18" charset="0"/>
              </a:rPr>
              <a:t> kursi tiek organizēti sekojošās profesionālajās izglītības iestādēs: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400" b="1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Austrumlatgales profesionālajā vidusskolā</a:t>
            </a:r>
          </a:p>
          <a:p>
            <a:pPr marL="0" indent="0" eaLnBrk="1" hangingPunct="1">
              <a:lnSpc>
                <a:spcPct val="90000"/>
              </a:lnSpc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Daugavpils Valsts tehnikumā</a:t>
            </a:r>
          </a:p>
          <a:p>
            <a:pPr marL="0" indent="0" eaLnBrk="1" hangingPunct="1">
              <a:lnSpc>
                <a:spcPct val="90000"/>
              </a:lnSpc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Liepājas Valsts tehnikumā</a:t>
            </a:r>
          </a:p>
          <a:p>
            <a:pPr marL="0" indent="0" eaLnBrk="1" hangingPunct="1">
              <a:lnSpc>
                <a:spcPct val="90000"/>
              </a:lnSpc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Rīgas Tirdzniecības tehnikums</a:t>
            </a:r>
          </a:p>
          <a:p>
            <a:pPr marL="0" indent="0" eaLnBrk="1" hangingPunct="1">
              <a:lnSpc>
                <a:spcPct val="90000"/>
              </a:lnSpc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Rīgas Valsts tehnikumā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400" b="1" smtClean="0">
              <a:latin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  <a:tabLst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400" b="1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BBF328-F2A3-4943-B471-0B6ABD72C9A4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83970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Tālākizglītības kursu īstenošanas nodrošināšana</a:t>
            </a:r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Tālākizglītības koordinatori: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Zita Vanaga</a:t>
            </a:r>
            <a:r>
              <a:rPr lang="lv-LV" sz="2400" smtClean="0">
                <a:latin typeface="Times New Roman" pitchFamily="18" charset="0"/>
              </a:rPr>
              <a:t>- Daugavpils Universitāte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Ņina Petrauska</a:t>
            </a:r>
            <a:r>
              <a:rPr lang="lv-LV" sz="2400" smtClean="0">
                <a:latin typeface="Times New Roman" pitchFamily="18" charset="0"/>
              </a:rPr>
              <a:t>- Liepājas Universitāte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Velta Ļubkina</a:t>
            </a:r>
            <a:r>
              <a:rPr lang="lv-LV" sz="2400" smtClean="0">
                <a:latin typeface="Times New Roman" pitchFamily="18" charset="0"/>
              </a:rPr>
              <a:t>- Rēzeknes Augstskola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smtClean="0"/>
              <a:t> </a:t>
            </a:r>
            <a:r>
              <a:rPr lang="lv-LV" sz="2400" b="1" smtClean="0">
                <a:latin typeface="Times New Roman" pitchFamily="18" charset="0"/>
              </a:rPr>
              <a:t>Iveta Pāvilsone-</a:t>
            </a:r>
            <a:r>
              <a:rPr lang="lv-LV" sz="2400" smtClean="0">
                <a:latin typeface="Times New Roman" pitchFamily="18" charset="0"/>
              </a:rPr>
              <a:t> Latvijas Universitāte</a:t>
            </a:r>
            <a:endParaRPr lang="lv-LV" sz="2400" smtClean="0"/>
          </a:p>
          <a:p>
            <a:pPr marL="341313" indent="-341313" eaLnBrk="1" hangingPunct="1">
              <a:lnSpc>
                <a:spcPct val="90000"/>
              </a:lnSpc>
              <a:spcBef>
                <a:spcPts val="700"/>
              </a:spcBef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400" b="1" smtClean="0">
              <a:latin typeface="Times New Roman" pitchFamily="18" charset="0"/>
            </a:endParaRP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Sigita Kaļķe-</a:t>
            </a:r>
            <a:r>
              <a:rPr lang="lv-LV" sz="2400" smtClean="0">
                <a:latin typeface="Times New Roman" pitchFamily="18" charset="0"/>
              </a:rPr>
              <a:t> projekta vadītājas finanšu asistente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Jānis Aizpurs-</a:t>
            </a:r>
            <a:r>
              <a:rPr lang="lv-LV" sz="2400" smtClean="0">
                <a:latin typeface="Times New Roman" pitchFamily="18" charset="0"/>
              </a:rPr>
              <a:t> projekta vadītājas asistents iepirkumu jomā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Imants Gorbāns-</a:t>
            </a:r>
            <a:r>
              <a:rPr lang="lv-LV" sz="2400" smtClean="0">
                <a:latin typeface="Times New Roman" pitchFamily="18" charset="0"/>
              </a:rPr>
              <a:t> </a:t>
            </a:r>
            <a:r>
              <a:rPr lang="lv-LV" sz="2400" smtClean="0"/>
              <a:t>e-studiju konsultants </a:t>
            </a:r>
            <a:endParaRPr lang="lv-LV" sz="2400" smtClean="0">
              <a:latin typeface="Times New Roman" pitchFamily="18" charset="0"/>
            </a:endParaRP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Arnis Voitkāns-</a:t>
            </a:r>
            <a:r>
              <a:rPr lang="lv-LV" sz="2400" smtClean="0">
                <a:latin typeface="Times New Roman" pitchFamily="18" charset="0"/>
              </a:rPr>
              <a:t> MOODLE datu bāzu inženieris 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lv-LV" sz="2400" b="1" smtClean="0">
                <a:latin typeface="Times New Roman" pitchFamily="18" charset="0"/>
              </a:rPr>
              <a:t>Rita Ābele-</a:t>
            </a:r>
            <a:r>
              <a:rPr lang="lv-LV" sz="2400" smtClean="0">
                <a:latin typeface="Times New Roman" pitchFamily="18" charset="0"/>
              </a:rPr>
              <a:t> projekta vadītāja</a:t>
            </a:r>
          </a:p>
          <a:p>
            <a:pPr marL="341313" indent="-341313" eaLnBrk="1" hangingPunct="1">
              <a:lnSpc>
                <a:spcPct val="90000"/>
              </a:lnSpc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lv-LV" sz="24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4E74B-4C83-412C-AA58-4C16B9A6504F}" type="slidenum">
              <a:rPr lang="en-US"/>
              <a:pPr>
                <a:defRPr/>
              </a:pPr>
              <a:t>25</a:t>
            </a:fld>
            <a:endParaRPr lang="en-US"/>
          </a:p>
        </p:txBody>
      </p:sp>
      <p:sp>
        <p:nvSpPr>
          <p:cNvPr id="86018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lv-LV" sz="2800" b="1" smtClean="0">
                <a:latin typeface="Times New Roman" pitchFamily="18" charset="0"/>
              </a:rPr>
              <a:t>GALVENIE UZDEVUMI 2012.GADAM</a:t>
            </a:r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 typeface="Times New Roman" pitchFamily="18" charset="0"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lv-LV" sz="12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25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lv-LV" sz="2000" b="1" smtClean="0">
                <a:latin typeface="Times New Roman" pitchFamily="18" charset="0"/>
              </a:rPr>
              <a:t>Izstrādāt mācību jeb atbalsta materiālus un īstenot 64 stundu profesionālās pilnveides programmu visai mērķauditorijai (izņemot svešvalodu skolotājus) svešvalodu prasmju pilnveidošanai.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25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lv-LV" sz="20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lv-LV" sz="2000" b="1" smtClean="0">
                <a:latin typeface="Times New Roman" pitchFamily="18" charset="0"/>
              </a:rPr>
              <a:t>Īstenot 32 stundu profesionālās pilnveides programmu svešvalodu skolotājiem svešvalodu prasmju pilnveidošanai.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25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lv-LV" sz="20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lv-LV" sz="2000" b="1" smtClean="0">
                <a:latin typeface="Times New Roman" pitchFamily="18" charset="0"/>
              </a:rPr>
              <a:t>Turpināt izstrādāto profesionālās pilnveides programmu īstenošnu.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lv-LV" sz="2000" b="1" smtClean="0">
              <a:latin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lv-LV" sz="2000" b="1" smtClean="0">
                <a:latin typeface="Times New Roman" pitchFamily="18" charset="0"/>
              </a:rPr>
              <a:t>Izstrādāt mācību jeb atbalsta materiālus un īstenot profesionālās pilnveides programmu profesionālo izglītības iestāžu direktoriem un viņu vietniekiem izglītības jomā.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Tx/>
              <a:buAutoNum type="arabicPeriod"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r>
              <a:rPr lang="lv-LV" sz="2000" b="1" smtClean="0">
                <a:latin typeface="Times New Roman" pitchFamily="18" charset="0"/>
              </a:rPr>
              <a:t>Jaunu programmu izstrādāšana.</a:t>
            </a:r>
          </a:p>
          <a:p>
            <a:pPr marL="609600" indent="-609600"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tabLst>
                <a:tab pos="1027113" algn="l"/>
                <a:tab pos="1941513" algn="l"/>
                <a:tab pos="2855913" algn="l"/>
                <a:tab pos="3770313" algn="l"/>
                <a:tab pos="4684713" algn="l"/>
                <a:tab pos="5599113" algn="l"/>
                <a:tab pos="6513513" algn="l"/>
                <a:tab pos="7427913" algn="l"/>
                <a:tab pos="8342313" algn="l"/>
                <a:tab pos="9256713" algn="l"/>
                <a:tab pos="10171113" algn="l"/>
              </a:tabLst>
            </a:pPr>
            <a:endParaRPr lang="lv-LV" sz="2000" b="1" smtClean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C2CB66-B7A9-4CFE-9D86-5E7A194EB8DF}" type="slidenum">
              <a:rPr lang="en-US"/>
              <a:pPr>
                <a:defRPr/>
              </a:pPr>
              <a:t>26</a:t>
            </a:fld>
            <a:endParaRPr lang="en-US"/>
          </a:p>
        </p:txBody>
      </p:sp>
      <p:sp>
        <p:nvSpPr>
          <p:cNvPr id="88066" name="Text Box 1"/>
          <p:cNvSpPr txBox="1">
            <a:spLocks noChangeArrowheads="1"/>
          </p:cNvSpPr>
          <p:nvPr/>
        </p:nvSpPr>
        <p:spPr bwMode="auto">
          <a:xfrm>
            <a:off x="539750" y="1052513"/>
            <a:ext cx="8229600" cy="4814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2900" indent="-341313"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3600" b="1">
                <a:solidFill>
                  <a:srgbClr val="000000"/>
                </a:solidFill>
                <a:ea typeface="WenQuanYi Micro Hei"/>
                <a:cs typeface="WenQuanYi Micro Hei"/>
              </a:rPr>
              <a:t>Tavu dzīvi nākamajos piecos gados nosaka trīs lietas:</a:t>
            </a:r>
          </a:p>
          <a:p>
            <a:pPr marL="342900" indent="-341313">
              <a:spcBef>
                <a:spcPts val="9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3600" b="1">
                <a:solidFill>
                  <a:srgbClr val="000000"/>
                </a:solidFill>
                <a:ea typeface="WenQuanYi Micro Hei"/>
                <a:cs typeface="WenQuanYi Micro Hei"/>
              </a:rPr>
              <a:t>grāmatas, ko tu lasi;</a:t>
            </a:r>
          </a:p>
          <a:p>
            <a:pPr marL="342900" indent="-341313">
              <a:spcBef>
                <a:spcPts val="9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3600" b="1">
                <a:solidFill>
                  <a:srgbClr val="000000"/>
                </a:solidFill>
                <a:ea typeface="WenQuanYi Micro Hei"/>
                <a:cs typeface="WenQuanYi Micro Hei"/>
              </a:rPr>
              <a:t>cilvēki, kurus tu satiec;</a:t>
            </a:r>
          </a:p>
          <a:p>
            <a:pPr marL="342900" indent="-341313">
              <a:spcBef>
                <a:spcPts val="900"/>
              </a:spcBef>
              <a:buFont typeface="Times New Roman" pitchFamily="18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3600" b="1">
                <a:solidFill>
                  <a:srgbClr val="000000"/>
                </a:solidFill>
                <a:ea typeface="WenQuanYi Micro Hei"/>
                <a:cs typeface="WenQuanYi Micro Hei"/>
              </a:rPr>
              <a:t>izvēles, ko tu īsteno.</a:t>
            </a:r>
          </a:p>
          <a:p>
            <a:pPr marL="342900" indent="-341313">
              <a:spcBef>
                <a:spcPts val="9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3600" b="1">
                <a:solidFill>
                  <a:srgbClr val="000000"/>
                </a:solidFill>
                <a:ea typeface="WenQuanYi Micro Hei"/>
                <a:cs typeface="WenQuanYi Micro Hei"/>
              </a:rPr>
              <a:t>Izvēlies šodien, kā dzīvosi rīt!</a:t>
            </a:r>
          </a:p>
          <a:p>
            <a:pPr marL="342900" indent="-341313" algn="r">
              <a:spcBef>
                <a:spcPts val="8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lv-LV" sz="2800" b="1">
                <a:solidFill>
                  <a:srgbClr val="000000"/>
                </a:solidFill>
                <a:ea typeface="WenQuanYi Micro Hei"/>
                <a:cs typeface="WenQuanYi Micro Hei"/>
              </a:rPr>
              <a:t>Bobs un Emīlija Bārnsi</a:t>
            </a:r>
            <a:r>
              <a:rPr lang="lv-LV" sz="3200" b="1">
                <a:solidFill>
                  <a:srgbClr val="000000"/>
                </a:solidFill>
                <a:ea typeface="WenQuanYi Micro Hei"/>
                <a:cs typeface="WenQuanYi Micro Hei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3"/>
          <p:cNvSpPr>
            <a:spLocks noGrp="1"/>
          </p:cNvSpPr>
          <p:nvPr>
            <p:ph type="subTitle" idx="4294967295"/>
          </p:nvPr>
        </p:nvSpPr>
        <p:spPr>
          <a:xfrm>
            <a:off x="1258888" y="2276475"/>
            <a:ext cx="6400800" cy="175260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lv-LV" sz="4000" b="1" smtClean="0">
                <a:latin typeface="Times New Roman" pitchFamily="18" charset="0"/>
              </a:rPr>
              <a:t>Paldies!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863</Words>
  <Application>Microsoft Office PowerPoint</Application>
  <PresentationFormat>On-screen Show (4:3)</PresentationFormat>
  <Paragraphs>247</Paragraphs>
  <Slides>27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Times New Roman</vt:lpstr>
      <vt:lpstr>Arial</vt:lpstr>
      <vt:lpstr>Calibri</vt:lpstr>
      <vt:lpstr>WenQuanYi Micro Hei</vt:lpstr>
      <vt:lpstr>Office Theme</vt:lpstr>
      <vt:lpstr>Office Theme</vt:lpstr>
      <vt:lpstr>Office Theme</vt:lpstr>
      <vt:lpstr>Office Theme</vt:lpstr>
      <vt:lpstr>Chart</vt:lpstr>
      <vt:lpstr>ESF projekts  „Profesionālajā izglītībā iesaistīto vispārizglītojošo mācību priekšmetu pedagogu kompetences paaugstināšana”  (Vienošanās Nr. 2009/0274/1DP/1.2.1.1.2/09/IPIA/VIAA/003) </vt:lpstr>
      <vt:lpstr>PROJEKTA MĒRĶIS UN FINANSĒJUMS</vt:lpstr>
      <vt:lpstr>Slide 3</vt:lpstr>
      <vt:lpstr>Aktivitātes</vt:lpstr>
      <vt:lpstr>REZULTĀTI 1. un 2. AKTIVITĀTĒ</vt:lpstr>
      <vt:lpstr>Vispārējās kompetences pilnveidošanas kursu novērtējums.</vt:lpstr>
      <vt:lpstr>Vispārējās kompetences, kuras kursu dalībnieki uzskata par nepieciešamu pilnveidot.</vt:lpstr>
      <vt:lpstr>Izglītības jomas kompetences, kuras  kursu dalībnieki uzskata par nepieciešamu pilnveidot.</vt:lpstr>
      <vt:lpstr>Tālākizglītības kursu dalībnieku pašvērtējums</vt:lpstr>
      <vt:lpstr>REZULTĀTI 1. un 2. AKTIVITĀTĒ</vt:lpstr>
      <vt:lpstr>REZULTĀTI 4. AKTIVITĀTĒ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REZULTĀTI 3. AKTIVITĀTĒ</vt:lpstr>
      <vt:lpstr>Tālākizglītības kursu īstenošanas nodrošināšana </vt:lpstr>
      <vt:lpstr>Tālākizglītības kursu īstenošanas nodrošināšana</vt:lpstr>
      <vt:lpstr>Tālākizglītības kursu īstenošanas nodrošināšana</vt:lpstr>
      <vt:lpstr>GALVENIE UZDEVUMI 2012.GADAM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ESF projekts  „Profesionālajā izglītībā iesaistīto vispārizglītojošo mācību priekšmetu pedagogu kompetences paaugstināšana”  (Vienošanās Nr. 2009/0274/1DP/1.2.1.1.2/09/IPIA/VIAA/003)</dc:title>
  <dc:creator>Students</dc:creator>
  <cp:lastModifiedBy>Rita</cp:lastModifiedBy>
  <cp:revision>54</cp:revision>
  <dcterms:created xsi:type="dcterms:W3CDTF">2011-11-29T12:20:55Z</dcterms:created>
  <dcterms:modified xsi:type="dcterms:W3CDTF">2011-12-14T05:47:22Z</dcterms:modified>
</cp:coreProperties>
</file>