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1" r:id="rId3"/>
    <p:sldId id="274" r:id="rId4"/>
    <p:sldId id="268" r:id="rId5"/>
    <p:sldId id="275" r:id="rId6"/>
    <p:sldId id="269" r:id="rId7"/>
    <p:sldId id="273" r:id="rId8"/>
    <p:sldId id="270" r:id="rId9"/>
    <p:sldId id="276" r:id="rId10"/>
    <p:sldId id="263" r:id="rId11"/>
    <p:sldId id="271" r:id="rId12"/>
    <p:sldId id="272" r:id="rId13"/>
    <p:sldId id="266" r:id="rId14"/>
    <p:sldId id="277" r:id="rId15"/>
    <p:sldId id="267" r:id="rId16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aisnleņķa trīsstūris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Virsrakst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17" name="Apakšvirsrakst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lv-LV" smtClean="0"/>
              <a:t>Rediģēt šablona apakšvirsraksta stilu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Brīv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Brīv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Brīv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Taisns savienotājs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a vietturis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19" name="Kājenes vietturis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27" name="Slaida numura vietturis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Vertikāls teksta vietturis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Virsrakst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Datuma vietturis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5" name="Kājenes vietturis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6" name="Slaida numura vietturi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7" name="Skujiņu bultiņ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Skujiņu bultiņ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atura vietturis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4" name="Satura vietturis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8" name="Virsrakst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līdzinājum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Teksta vietturis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5" name="Satura vietturis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6" name="Satura vietturis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7" name="Datuma vietturis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8" name="Kājenes vietturis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9" name="Slaida numura vietturi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a vietturis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6" name="Virsrakst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3" name="Kājenes vietturi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4" name="Slaida numura vietturi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turs ar parakstu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" name="Teksta vietturis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4" name="Satura vietturis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lv-LV" smtClean="0"/>
              <a:t>Rediģēt šablona teksta stilus</a:t>
            </a:r>
          </a:p>
          <a:p>
            <a:pPr lvl="1" eaLnBrk="1" latinLnBrk="0" hangingPunct="1"/>
            <a:r>
              <a:rPr lang="lv-LV" smtClean="0"/>
              <a:t>Otrais līmenis</a:t>
            </a:r>
          </a:p>
          <a:p>
            <a:pPr lvl="2" eaLnBrk="1" latinLnBrk="0" hangingPunct="1"/>
            <a:r>
              <a:rPr lang="lv-LV" smtClean="0"/>
              <a:t>Trešais līmenis</a:t>
            </a:r>
          </a:p>
          <a:p>
            <a:pPr lvl="3" eaLnBrk="1" latinLnBrk="0" hangingPunct="1"/>
            <a:r>
              <a:rPr lang="lv-LV" smtClean="0"/>
              <a:t>Ceturtais līmenis</a:t>
            </a:r>
          </a:p>
          <a:p>
            <a:pPr lvl="4" eaLnBrk="1" latinLnBrk="0" hangingPunct="1"/>
            <a:r>
              <a:rPr lang="lv-LV" smtClean="0"/>
              <a:t>Piektais līmenis</a:t>
            </a:r>
            <a:endParaRPr kumimoji="0" lang="en-US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ttēls ar parakstu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a vietturis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</p:txBody>
      </p:sp>
      <p:sp>
        <p:nvSpPr>
          <p:cNvPr id="3" name="Attēla vietturis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lv-LV" smtClean="0"/>
              <a:t>Noklikšķiniet uz attēla ikonas</a:t>
            </a:r>
            <a:endParaRPr kumimoji="0" lang="en-US" dirty="0"/>
          </a:p>
        </p:txBody>
      </p:sp>
      <p:sp>
        <p:nvSpPr>
          <p:cNvPr id="5" name="Datuma vietturis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6" name="Kājenes vietturis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7" name="Slaida numura vietturi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2" name="Virsrakst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8" name="Brīv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Brīv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aisnleņķa trīsstūris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Taisns savienotājs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kujiņu bultiņ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Skujiņu bultiņ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rīv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Brīv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aisnleņķa trīsstūris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Taisns savienotājs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Virsraksta viettur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lv-LV" smtClean="0"/>
              <a:t>Rediģēt šablona virsraksta stilu</a:t>
            </a:r>
            <a:endParaRPr kumimoji="0" lang="en-US"/>
          </a:p>
        </p:txBody>
      </p:sp>
      <p:sp>
        <p:nvSpPr>
          <p:cNvPr id="30" name="Teksta vietturis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lv-LV" smtClean="0"/>
              <a:t>Rediģēt šablona teksta stilus</a:t>
            </a:r>
          </a:p>
          <a:p>
            <a:pPr lvl="1" eaLnBrk="1" latinLnBrk="0" hangingPunct="1"/>
            <a:r>
              <a:rPr kumimoji="0" lang="lv-LV" smtClean="0"/>
              <a:t>Otrais līmenis</a:t>
            </a:r>
          </a:p>
          <a:p>
            <a:pPr lvl="2" eaLnBrk="1" latinLnBrk="0" hangingPunct="1"/>
            <a:r>
              <a:rPr kumimoji="0" lang="lv-LV" smtClean="0"/>
              <a:t>Trešais līmenis</a:t>
            </a:r>
          </a:p>
          <a:p>
            <a:pPr lvl="3" eaLnBrk="1" latinLnBrk="0" hangingPunct="1"/>
            <a:r>
              <a:rPr kumimoji="0" lang="lv-LV" smtClean="0"/>
              <a:t>Ceturtais līmenis</a:t>
            </a:r>
          </a:p>
          <a:p>
            <a:pPr lvl="4" eaLnBrk="1" latinLnBrk="0" hangingPunct="1"/>
            <a:r>
              <a:rPr kumimoji="0" lang="lv-LV" smtClean="0"/>
              <a:t>Piektais līmenis</a:t>
            </a:r>
            <a:endParaRPr kumimoji="0" lang="en-US"/>
          </a:p>
        </p:txBody>
      </p:sp>
      <p:sp>
        <p:nvSpPr>
          <p:cNvPr id="10" name="Datuma vietturis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EA31ADE-EB03-4777-8A46-63E82134016A}" type="datetimeFigureOut">
              <a:rPr lang="lv-LV" smtClean="0"/>
              <a:pPr/>
              <a:t>2012.04.28.</a:t>
            </a:fld>
            <a:endParaRPr lang="lv-LV"/>
          </a:p>
        </p:txBody>
      </p:sp>
      <p:sp>
        <p:nvSpPr>
          <p:cNvPr id="22" name="Kājenes vietturis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lv-LV"/>
          </a:p>
        </p:txBody>
      </p:sp>
      <p:sp>
        <p:nvSpPr>
          <p:cNvPr id="18" name="Slaida numura vietturis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945E3A0-9D8C-40F9-AB41-141386D19A1E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>
                <a:solidFill>
                  <a:srgbClr val="00B050"/>
                </a:solidFill>
              </a:rPr>
              <a:t>Deutsch für </a:t>
            </a:r>
            <a:r>
              <a:rPr lang="de-DE" dirty="0">
                <a:solidFill>
                  <a:srgbClr val="00B050"/>
                </a:solidFill>
              </a:rPr>
              <a:t>A</a:t>
            </a:r>
            <a:r>
              <a:rPr lang="de-DE" dirty="0" smtClean="0">
                <a:solidFill>
                  <a:srgbClr val="00B050"/>
                </a:solidFill>
              </a:rPr>
              <a:t>nfänger </a:t>
            </a:r>
            <a:r>
              <a:rPr lang="de-DE" dirty="0">
                <a:solidFill>
                  <a:srgbClr val="00B050"/>
                </a:solidFill>
              </a:rPr>
              <a:t>V</a:t>
            </a:r>
            <a:endParaRPr lang="lv-LV" dirty="0">
              <a:solidFill>
                <a:srgbClr val="00B050"/>
              </a:solidFill>
            </a:endParaRPr>
          </a:p>
        </p:txBody>
      </p:sp>
      <p:sp>
        <p:nvSpPr>
          <p:cNvPr id="3" name="Apakšvirsrakst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b="1" dirty="0" smtClean="0">
              <a:solidFill>
                <a:srgbClr val="00B050"/>
              </a:solidFill>
            </a:endParaRPr>
          </a:p>
          <a:p>
            <a:r>
              <a:rPr lang="de-DE" b="1" dirty="0" err="1" smtClean="0">
                <a:solidFill>
                  <a:srgbClr val="00B050"/>
                </a:solidFill>
              </a:rPr>
              <a:t>Dr.philol</a:t>
            </a:r>
            <a:r>
              <a:rPr lang="de-DE" b="1" dirty="0" smtClean="0">
                <a:solidFill>
                  <a:srgbClr val="00B050"/>
                </a:solidFill>
              </a:rPr>
              <a:t>. Karine </a:t>
            </a:r>
            <a:r>
              <a:rPr lang="de-DE" b="1" dirty="0" err="1" smtClean="0">
                <a:solidFill>
                  <a:srgbClr val="00B050"/>
                </a:solidFill>
              </a:rPr>
              <a:t>Laganovska</a:t>
            </a:r>
            <a:endParaRPr lang="lv-LV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917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buNone/>
            </a:pPr>
            <a:r>
              <a:rPr lang="de-DE" sz="3200" b="1" dirty="0">
                <a:solidFill>
                  <a:srgbClr val="7030A0"/>
                </a:solidFill>
              </a:rPr>
              <a:t>d</a:t>
            </a:r>
            <a:r>
              <a:rPr lang="de-DE" sz="3200" b="1" dirty="0" smtClean="0">
                <a:solidFill>
                  <a:srgbClr val="7030A0"/>
                </a:solidFill>
              </a:rPr>
              <a:t>ie Nachbarin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FFC000"/>
                </a:solidFill>
              </a:rPr>
              <a:t>meine Oma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3">
                    <a:lumMod val="50000"/>
                  </a:schemeClr>
                </a:solidFill>
              </a:rPr>
              <a:t>die Kollegin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0070C0"/>
                </a:solidFill>
              </a:rPr>
              <a:t>deine Tochter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FF0000"/>
                </a:solidFill>
              </a:rPr>
              <a:t>der Lehrling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der Arzt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00B0F0"/>
                </a:solidFill>
              </a:rPr>
              <a:t>das Praktikum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ein Glas Wein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7030A0"/>
                </a:solidFill>
              </a:rPr>
              <a:t>eine Flasche Bier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/>
              <a:t>die Blume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00B050"/>
                </a:solidFill>
              </a:rPr>
              <a:t>das Buch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die Zeitung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3">
                    <a:lumMod val="50000"/>
                  </a:schemeClr>
                </a:solidFill>
              </a:rPr>
              <a:t>die Brille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bg2">
                    <a:lumMod val="50000"/>
                  </a:schemeClr>
                </a:solidFill>
              </a:rPr>
              <a:t>der Brief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6">
                    <a:lumMod val="50000"/>
                  </a:schemeClr>
                </a:solidFill>
              </a:rPr>
              <a:t>eine </a:t>
            </a:r>
            <a:r>
              <a:rPr lang="de-DE" sz="3200" b="1" dirty="0" err="1" smtClean="0">
                <a:solidFill>
                  <a:schemeClr val="accent6">
                    <a:lumMod val="50000"/>
                  </a:schemeClr>
                </a:solidFill>
              </a:rPr>
              <a:t>e-Mail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bg1">
                    <a:lumMod val="50000"/>
                  </a:schemeClr>
                </a:solidFill>
              </a:rPr>
              <a:t>das Haus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7030A0"/>
                </a:solidFill>
              </a:rPr>
              <a:t>die Bücher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2"/>
                </a:solidFill>
              </a:rPr>
              <a:t>die Tasche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6"/>
                </a:solidFill>
              </a:rPr>
              <a:t>das Fahrrad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chemeClr val="accent3"/>
                </a:solidFill>
              </a:rPr>
              <a:t>der Schlüssel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FFC000"/>
                </a:solidFill>
              </a:rPr>
              <a:t>die Frage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die Schüler, </a:t>
            </a:r>
            <a:r>
              <a:rPr lang="de-DE" sz="3200" b="1" dirty="0" smtClean="0">
                <a:solidFill>
                  <a:srgbClr val="00B050"/>
                </a:solidFill>
              </a:rPr>
              <a:t>die Wohnung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de-DE" sz="3200" b="1" dirty="0" smtClean="0">
                <a:solidFill>
                  <a:srgbClr val="FF0000"/>
                </a:solidFill>
              </a:rPr>
              <a:t>der Bleistift</a:t>
            </a:r>
            <a:r>
              <a:rPr lang="de-DE" sz="32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 smtClean="0"/>
              <a:t>S</a:t>
            </a:r>
            <a:r>
              <a:rPr lang="de-DE" dirty="0" smtClean="0"/>
              <a:t>ätze bilden!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99122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de-DE" sz="4000" b="1" dirty="0" smtClean="0">
                <a:solidFill>
                  <a:srgbClr val="7030A0"/>
                </a:solidFill>
              </a:rPr>
              <a:t>Dativ</a:t>
            </a:r>
            <a:endParaRPr lang="lv-LV" sz="4000" b="1" dirty="0" smtClean="0">
              <a:solidFill>
                <a:srgbClr val="7030A0"/>
              </a:solidFill>
            </a:endParaRPr>
          </a:p>
          <a:p>
            <a:pPr marL="109728" indent="0" algn="just">
              <a:buNone/>
            </a:pPr>
            <a:r>
              <a:rPr lang="de-DE" sz="3600" b="1" i="1" dirty="0" smtClean="0">
                <a:solidFill>
                  <a:srgbClr val="7030A0"/>
                </a:solidFill>
              </a:rPr>
              <a:t>mit </a:t>
            </a:r>
            <a:r>
              <a:rPr lang="de-DE" sz="3600" b="1" dirty="0" smtClean="0">
                <a:solidFill>
                  <a:srgbClr val="7030A0"/>
                </a:solidFill>
              </a:rPr>
              <a:t>– </a:t>
            </a:r>
            <a:r>
              <a:rPr lang="de-DE" sz="3600" b="1" dirty="0" err="1" smtClean="0">
                <a:solidFill>
                  <a:srgbClr val="7030A0"/>
                </a:solidFill>
              </a:rPr>
              <a:t>ar</a:t>
            </a:r>
            <a:endParaRPr lang="de-DE" sz="3600" b="1" dirty="0" smtClean="0">
              <a:solidFill>
                <a:srgbClr val="7030A0"/>
              </a:solidFill>
            </a:endParaRPr>
          </a:p>
          <a:p>
            <a:pPr marL="109728" indent="0" algn="just">
              <a:buNone/>
            </a:pPr>
            <a:r>
              <a:rPr lang="de-DE" sz="3600" b="1" i="1" dirty="0">
                <a:solidFill>
                  <a:srgbClr val="7030A0"/>
                </a:solidFill>
              </a:rPr>
              <a:t>a</a:t>
            </a:r>
            <a:r>
              <a:rPr lang="de-DE" sz="3600" b="1" i="1" dirty="0" smtClean="0">
                <a:solidFill>
                  <a:srgbClr val="7030A0"/>
                </a:solidFill>
              </a:rPr>
              <a:t>us, von </a:t>
            </a:r>
            <a:r>
              <a:rPr lang="de-DE" sz="3600" b="1" dirty="0" smtClean="0">
                <a:solidFill>
                  <a:srgbClr val="7030A0"/>
                </a:solidFill>
              </a:rPr>
              <a:t>– </a:t>
            </a:r>
            <a:r>
              <a:rPr lang="de-DE" sz="3600" b="1" dirty="0" err="1" smtClean="0">
                <a:solidFill>
                  <a:srgbClr val="7030A0"/>
                </a:solidFill>
              </a:rPr>
              <a:t>no</a:t>
            </a:r>
            <a:endParaRPr lang="de-DE" sz="3600" b="1" dirty="0" smtClean="0">
              <a:solidFill>
                <a:srgbClr val="7030A0"/>
              </a:solidFill>
            </a:endParaRPr>
          </a:p>
          <a:p>
            <a:pPr marL="109728" indent="0" algn="just">
              <a:buNone/>
            </a:pPr>
            <a:r>
              <a:rPr lang="de-DE" sz="3600" b="1" i="1" dirty="0">
                <a:solidFill>
                  <a:srgbClr val="7030A0"/>
                </a:solidFill>
              </a:rPr>
              <a:t>z</a:t>
            </a:r>
            <a:r>
              <a:rPr lang="de-DE" sz="3600" b="1" i="1" dirty="0" smtClean="0">
                <a:solidFill>
                  <a:srgbClr val="7030A0"/>
                </a:solidFill>
              </a:rPr>
              <a:t>u, bei </a:t>
            </a:r>
            <a:r>
              <a:rPr lang="de-DE" sz="3600" b="1" dirty="0" smtClean="0">
                <a:solidFill>
                  <a:srgbClr val="7030A0"/>
                </a:solidFill>
              </a:rPr>
              <a:t>– </a:t>
            </a:r>
            <a:r>
              <a:rPr lang="de-DE" sz="3600" b="1" dirty="0" err="1" smtClean="0">
                <a:solidFill>
                  <a:srgbClr val="7030A0"/>
                </a:solidFill>
              </a:rPr>
              <a:t>pie</a:t>
            </a:r>
            <a:endParaRPr lang="lv-LV" sz="3600" b="1" dirty="0" smtClean="0">
              <a:solidFill>
                <a:srgbClr val="7030A0"/>
              </a:solidFill>
            </a:endParaRPr>
          </a:p>
          <a:p>
            <a:pPr marL="109728" indent="0" algn="just">
              <a:buNone/>
            </a:pPr>
            <a:r>
              <a:rPr lang="lv-LV" sz="3600" b="1" i="1" dirty="0" err="1">
                <a:solidFill>
                  <a:srgbClr val="7030A0"/>
                </a:solidFill>
              </a:rPr>
              <a:t>n</a:t>
            </a:r>
            <a:r>
              <a:rPr lang="lv-LV" sz="3600" b="1" i="1" dirty="0" err="1" smtClean="0">
                <a:solidFill>
                  <a:srgbClr val="7030A0"/>
                </a:solidFill>
              </a:rPr>
              <a:t>ach</a:t>
            </a:r>
            <a:r>
              <a:rPr lang="lv-LV" sz="3600" b="1" dirty="0" smtClean="0">
                <a:solidFill>
                  <a:srgbClr val="7030A0"/>
                </a:solidFill>
              </a:rPr>
              <a:t> – uz, pēc</a:t>
            </a:r>
          </a:p>
          <a:p>
            <a:pPr marL="109728" indent="0" algn="just">
              <a:buNone/>
            </a:pPr>
            <a:r>
              <a:rPr lang="lv-LV" sz="3600" b="1" i="1" dirty="0" err="1">
                <a:solidFill>
                  <a:srgbClr val="7030A0"/>
                </a:solidFill>
              </a:rPr>
              <a:t>a</a:t>
            </a:r>
            <a:r>
              <a:rPr lang="lv-LV" sz="3600" b="1" i="1" dirty="0" err="1" smtClean="0">
                <a:solidFill>
                  <a:srgbClr val="7030A0"/>
                </a:solidFill>
              </a:rPr>
              <a:t>b</a:t>
            </a:r>
            <a:r>
              <a:rPr lang="lv-LV" sz="3600" b="1" dirty="0" smtClean="0">
                <a:solidFill>
                  <a:srgbClr val="7030A0"/>
                </a:solidFill>
              </a:rPr>
              <a:t> – sākot ar</a:t>
            </a:r>
          </a:p>
          <a:p>
            <a:pPr marL="109728" indent="0" algn="just">
              <a:buNone/>
            </a:pPr>
            <a:r>
              <a:rPr lang="lv-LV" sz="3600" b="1" i="1" dirty="0" err="1">
                <a:solidFill>
                  <a:srgbClr val="7030A0"/>
                </a:solidFill>
              </a:rPr>
              <a:t>s</a:t>
            </a:r>
            <a:r>
              <a:rPr lang="lv-LV" sz="3600" b="1" i="1" dirty="0" err="1" smtClean="0">
                <a:solidFill>
                  <a:srgbClr val="7030A0"/>
                </a:solidFill>
              </a:rPr>
              <a:t>eit</a:t>
            </a:r>
            <a:r>
              <a:rPr lang="lv-LV" sz="3600" b="1" dirty="0" smtClean="0">
                <a:solidFill>
                  <a:srgbClr val="7030A0"/>
                </a:solidFill>
              </a:rPr>
              <a:t> - kopš</a:t>
            </a:r>
          </a:p>
          <a:p>
            <a:pPr marL="109728" indent="0" algn="just">
              <a:buNone/>
            </a:pPr>
            <a:endParaRPr lang="lv-LV" sz="3600" b="1" dirty="0">
              <a:solidFill>
                <a:srgbClr val="7030A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Präpositionen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582269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de-DE" sz="4000" b="1" dirty="0" smtClean="0">
                <a:solidFill>
                  <a:srgbClr val="002060"/>
                </a:solidFill>
              </a:rPr>
              <a:t>Akkusativ</a:t>
            </a:r>
            <a:endParaRPr lang="lv-LV" sz="4000" b="1" dirty="0" smtClean="0">
              <a:solidFill>
                <a:srgbClr val="002060"/>
              </a:solidFill>
            </a:endParaRPr>
          </a:p>
          <a:p>
            <a:pPr marL="109728" indent="0" algn="ctr">
              <a:buNone/>
            </a:pPr>
            <a:endParaRPr lang="de-DE" sz="40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de-DE" sz="3600" b="1" i="1" dirty="0" smtClean="0">
                <a:solidFill>
                  <a:srgbClr val="002060"/>
                </a:solidFill>
              </a:rPr>
              <a:t>für</a:t>
            </a:r>
            <a:r>
              <a:rPr lang="de-DE" sz="3600" b="1" dirty="0" smtClean="0">
                <a:solidFill>
                  <a:srgbClr val="002060"/>
                </a:solidFill>
              </a:rPr>
              <a:t> – </a:t>
            </a:r>
            <a:r>
              <a:rPr lang="de-DE" sz="3600" b="1" dirty="0" err="1" smtClean="0">
                <a:solidFill>
                  <a:srgbClr val="002060"/>
                </a:solidFill>
              </a:rPr>
              <a:t>priek</a:t>
            </a:r>
            <a:r>
              <a:rPr lang="lv-LV" sz="3600" b="1" dirty="0" smtClean="0">
                <a:solidFill>
                  <a:srgbClr val="002060"/>
                </a:solidFill>
              </a:rPr>
              <a:t>š</a:t>
            </a:r>
            <a:endParaRPr lang="de-DE" sz="36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600" b="1" i="1" dirty="0" err="1" smtClean="0">
                <a:solidFill>
                  <a:srgbClr val="002060"/>
                </a:solidFill>
              </a:rPr>
              <a:t>gegen</a:t>
            </a:r>
            <a:r>
              <a:rPr lang="de-DE" sz="3600" b="1" dirty="0" smtClean="0">
                <a:solidFill>
                  <a:srgbClr val="002060"/>
                </a:solidFill>
              </a:rPr>
              <a:t>– </a:t>
            </a:r>
            <a:r>
              <a:rPr lang="lv-LV" sz="3600" b="1" dirty="0" smtClean="0">
                <a:solidFill>
                  <a:srgbClr val="002060"/>
                </a:solidFill>
              </a:rPr>
              <a:t>pret</a:t>
            </a:r>
            <a:endParaRPr lang="de-DE" sz="36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600" b="1" i="1" dirty="0" err="1" smtClean="0">
                <a:solidFill>
                  <a:srgbClr val="002060"/>
                </a:solidFill>
              </a:rPr>
              <a:t>ohne</a:t>
            </a:r>
            <a:r>
              <a:rPr lang="de-DE" sz="3600" b="1" dirty="0" smtClean="0">
                <a:solidFill>
                  <a:srgbClr val="002060"/>
                </a:solidFill>
              </a:rPr>
              <a:t>- </a:t>
            </a:r>
            <a:r>
              <a:rPr lang="lv-LV" sz="3600" b="1" dirty="0" smtClean="0">
                <a:solidFill>
                  <a:srgbClr val="002060"/>
                </a:solidFill>
              </a:rPr>
              <a:t>bez</a:t>
            </a:r>
          </a:p>
          <a:p>
            <a:pPr marL="109728" indent="0" algn="just">
              <a:buNone/>
            </a:pPr>
            <a:r>
              <a:rPr lang="lv-LV" sz="3600" b="1" i="1" dirty="0" err="1">
                <a:solidFill>
                  <a:srgbClr val="002060"/>
                </a:solidFill>
              </a:rPr>
              <a:t>u</a:t>
            </a:r>
            <a:r>
              <a:rPr lang="lv-LV" sz="3600" b="1" i="1" dirty="0" err="1" smtClean="0">
                <a:solidFill>
                  <a:srgbClr val="002060"/>
                </a:solidFill>
              </a:rPr>
              <a:t>m</a:t>
            </a:r>
            <a:r>
              <a:rPr lang="lv-LV" sz="3600" b="1" dirty="0" smtClean="0">
                <a:solidFill>
                  <a:srgbClr val="002060"/>
                </a:solidFill>
              </a:rPr>
              <a:t> – ap</a:t>
            </a:r>
          </a:p>
          <a:p>
            <a:pPr marL="109728" indent="0" algn="just">
              <a:buNone/>
            </a:pPr>
            <a:r>
              <a:rPr lang="lv-LV" sz="3600" b="1" i="1" dirty="0" err="1">
                <a:solidFill>
                  <a:srgbClr val="002060"/>
                </a:solidFill>
              </a:rPr>
              <a:t>d</a:t>
            </a:r>
            <a:r>
              <a:rPr lang="lv-LV" sz="3600" b="1" i="1" dirty="0" err="1" smtClean="0">
                <a:solidFill>
                  <a:srgbClr val="002060"/>
                </a:solidFill>
              </a:rPr>
              <a:t>urch</a:t>
            </a:r>
            <a:r>
              <a:rPr lang="lv-LV" sz="3600" b="1" dirty="0" smtClean="0">
                <a:solidFill>
                  <a:srgbClr val="002060"/>
                </a:solidFill>
              </a:rPr>
              <a:t> -caur</a:t>
            </a:r>
            <a:endParaRPr lang="lv-LV" sz="3600" b="1" dirty="0">
              <a:solidFill>
                <a:srgbClr val="00206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Präpositionen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29629558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b="1" dirty="0" smtClean="0"/>
              <a:t>Hallo! Ich heiße Anette Sommer.</a:t>
            </a:r>
          </a:p>
          <a:p>
            <a:pPr algn="just"/>
            <a:r>
              <a:rPr lang="de-DE" b="1" dirty="0" smtClean="0"/>
              <a:t>Hier wohne ich.</a:t>
            </a:r>
          </a:p>
          <a:p>
            <a:pPr algn="just"/>
            <a:r>
              <a:rPr lang="de-DE" b="1" dirty="0" smtClean="0"/>
              <a:t>Das ist meine Wohnung. Kommen Sie rein!</a:t>
            </a:r>
          </a:p>
          <a:p>
            <a:pPr algn="just"/>
            <a:r>
              <a:rPr lang="de-DE" b="1" dirty="0" smtClean="0"/>
              <a:t>Hier ist mein Schlafzimmer. Und das ist das Bett.</a:t>
            </a:r>
          </a:p>
          <a:p>
            <a:pPr algn="just"/>
            <a:r>
              <a:rPr lang="de-DE" b="1" dirty="0" smtClean="0"/>
              <a:t>Das ist mein Bad. Ich finde es schön. Wie gefällt es Ihnen?</a:t>
            </a:r>
          </a:p>
          <a:p>
            <a:pPr algn="just"/>
            <a:r>
              <a:rPr lang="de-DE" b="1" dirty="0" smtClean="0"/>
              <a:t>Hier ist die Küche. Mögen Sie Tee? Ich liebe Tee!</a:t>
            </a:r>
          </a:p>
          <a:p>
            <a:pPr algn="just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Das ist meine Wohnung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292648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Das ist mein Wohnzimmer. Mögen Sie die Farbe rot?</a:t>
            </a:r>
          </a:p>
          <a:p>
            <a:pPr algn="just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Und das ist mein Schreibtisch. Wie gefällt Ihnen mein Sofa? Ich finde es sehr gemütlich!</a:t>
            </a:r>
          </a:p>
          <a:p>
            <a:pPr algn="just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Und das ist mein </a:t>
            </a:r>
            <a:r>
              <a:rPr lang="de-DE" b="1" dirty="0">
                <a:solidFill>
                  <a:schemeClr val="accent1">
                    <a:lumMod val="75000"/>
                  </a:schemeClr>
                </a:solidFill>
              </a:rPr>
              <a:t>B</a:t>
            </a: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alkon! Ein bisschen klein, aber schön! Oder?</a:t>
            </a:r>
          </a:p>
          <a:p>
            <a:pPr algn="just"/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Ja, dann. </a:t>
            </a:r>
          </a:p>
          <a:p>
            <a:pPr marL="109728" indent="0" algn="just">
              <a:buNone/>
            </a:pP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Auf Wiedersehen! </a:t>
            </a:r>
          </a:p>
          <a:p>
            <a:pPr marL="109728" indent="0" algn="just">
              <a:buNone/>
            </a:pP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Tschüs! </a:t>
            </a:r>
          </a:p>
          <a:p>
            <a:pPr marL="109728" indent="0" algn="just">
              <a:buNone/>
            </a:pPr>
            <a:r>
              <a:rPr lang="de-DE" b="1" dirty="0" smtClean="0">
                <a:solidFill>
                  <a:schemeClr val="accent1">
                    <a:lumMod val="75000"/>
                  </a:schemeClr>
                </a:solidFill>
              </a:rPr>
              <a:t>Bis bald!</a:t>
            </a:r>
          </a:p>
          <a:p>
            <a:pPr algn="ctr"/>
            <a:endParaRPr lang="de-DE" b="1" dirty="0"/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41741900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Herzlichen Dank </a:t>
            </a:r>
          </a:p>
          <a:p>
            <a:pPr marL="109728" indent="0" algn="ctr">
              <a:buNone/>
            </a:pPr>
            <a:r>
              <a:rPr lang="de-DE" sz="5400" b="1" i="1" dirty="0" smtClean="0">
                <a:solidFill>
                  <a:srgbClr val="00B050"/>
                </a:solidFill>
              </a:rPr>
              <a:t>und </a:t>
            </a:r>
          </a:p>
          <a:p>
            <a:pPr marL="109728" indent="0" algn="ctr">
              <a:buNone/>
            </a:pPr>
            <a:r>
              <a:rPr lang="de-DE" sz="5400" b="1" i="1" dirty="0">
                <a:solidFill>
                  <a:srgbClr val="00B050"/>
                </a:solidFill>
              </a:rPr>
              <a:t>s</a:t>
            </a:r>
            <a:r>
              <a:rPr lang="de-DE" sz="5400" b="1" i="1" dirty="0" smtClean="0">
                <a:solidFill>
                  <a:srgbClr val="00B050"/>
                </a:solidFill>
              </a:rPr>
              <a:t>chönes Wochenende!</a:t>
            </a:r>
            <a:endParaRPr lang="de-DE" sz="5400" b="1" i="1" dirty="0">
              <a:solidFill>
                <a:srgbClr val="00B05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777302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i="1" u="sng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en-US" sz="4400" b="1" i="1" u="sng" dirty="0" smtClean="0">
                <a:solidFill>
                  <a:schemeClr val="accent3">
                    <a:lumMod val="75000"/>
                  </a:schemeClr>
                </a:solidFill>
              </a:rPr>
              <a:t>er (</a:t>
            </a:r>
            <a:r>
              <a:rPr lang="en-US" sz="4400" b="1" i="1" u="sng" dirty="0" err="1" smtClean="0">
                <a:solidFill>
                  <a:schemeClr val="accent3">
                    <a:lumMod val="75000"/>
                  </a:schemeClr>
                </a:solidFill>
              </a:rPr>
              <a:t>ein</a:t>
            </a:r>
            <a:r>
              <a:rPr lang="en-US" sz="4400" b="1" i="1" u="sng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3">
                    <a:lumMod val="75000"/>
                  </a:schemeClr>
                </a:solidFill>
              </a:rPr>
              <a:t>mein</a:t>
            </a:r>
            <a:r>
              <a:rPr lang="en-US" sz="4400" b="1" i="1" u="sng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3">
                    <a:lumMod val="75000"/>
                  </a:schemeClr>
                </a:solidFill>
              </a:rPr>
              <a:t>ihr</a:t>
            </a:r>
            <a:r>
              <a:rPr lang="en-US" sz="4400" b="1" i="1" u="sng" dirty="0" smtClean="0">
                <a:solidFill>
                  <a:schemeClr val="accent3">
                    <a:lumMod val="75000"/>
                  </a:schemeClr>
                </a:solidFill>
              </a:rPr>
              <a:t> …)</a:t>
            </a:r>
          </a:p>
          <a:p>
            <a:pPr marL="109728" indent="0" algn="ctr">
              <a:buNone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Nom.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der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ein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mein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ihr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…) Mann</a:t>
            </a: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2060"/>
                </a:solidFill>
              </a:rPr>
              <a:t>Gen.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des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Mann</a:t>
            </a:r>
            <a:r>
              <a:rPr lang="en-US" sz="3200" b="1" u="sng" dirty="0" smtClean="0">
                <a:solidFill>
                  <a:srgbClr val="FF0000"/>
                </a:solidFill>
              </a:rPr>
              <a:t>es</a:t>
            </a:r>
          </a:p>
          <a:p>
            <a:pPr marL="109728" indent="0" algn="just">
              <a:buNone/>
            </a:pPr>
            <a:r>
              <a:rPr lang="en-US" sz="3200" b="1" dirty="0"/>
              <a:t>Dat.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Mann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</a:rPr>
              <a:t>Akk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d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en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Mann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ctr">
              <a:buNone/>
            </a:pPr>
            <a:endParaRPr lang="lv-LV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Deklination der Substantive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759742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lv-LV" sz="32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smtClean="0">
                <a:solidFill>
                  <a:srgbClr val="00B050"/>
                </a:solidFill>
              </a:rPr>
              <a:t>der</a:t>
            </a:r>
            <a:r>
              <a:rPr lang="lv-LV" sz="3200" b="1" dirty="0" smtClean="0">
                <a:solidFill>
                  <a:srgbClr val="00B050"/>
                </a:solidFill>
              </a:rPr>
              <a:t> </a:t>
            </a:r>
            <a:r>
              <a:rPr lang="lv-LV" sz="3200" b="1" dirty="0" err="1" smtClean="0">
                <a:solidFill>
                  <a:srgbClr val="00B050"/>
                </a:solidFill>
              </a:rPr>
              <a:t>Vater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     (</a:t>
            </a:r>
            <a:r>
              <a:rPr lang="lv-LV" sz="3200" b="1" dirty="0" err="1" smtClean="0">
                <a:solidFill>
                  <a:srgbClr val="002060"/>
                </a:solidFill>
              </a:rPr>
              <a:t>Nom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Auto </a:t>
            </a:r>
            <a:r>
              <a:rPr lang="lv-LV" sz="3200" b="1" i="1" dirty="0" err="1" smtClean="0">
                <a:solidFill>
                  <a:srgbClr val="FF0000"/>
                </a:solidFill>
              </a:rPr>
              <a:t>des</a:t>
            </a:r>
            <a:r>
              <a:rPr lang="lv-LV" sz="3200" b="1" dirty="0" smtClean="0">
                <a:solidFill>
                  <a:srgbClr val="FF0000"/>
                </a:solidFill>
              </a:rPr>
              <a:t> </a:t>
            </a:r>
            <a:r>
              <a:rPr lang="lv-LV" sz="3200" b="1" dirty="0" err="1" smtClean="0">
                <a:solidFill>
                  <a:srgbClr val="FF0000"/>
                </a:solidFill>
              </a:rPr>
              <a:t>Vaters</a:t>
            </a:r>
            <a:r>
              <a:rPr lang="lv-LV" sz="3200" b="1" dirty="0" smtClean="0">
                <a:solidFill>
                  <a:srgbClr val="002060"/>
                </a:solidFill>
              </a:rPr>
              <a:t>.      (</a:t>
            </a:r>
            <a:r>
              <a:rPr lang="lv-LV" sz="3200" b="1" dirty="0" err="1" smtClean="0">
                <a:solidFill>
                  <a:srgbClr val="002060"/>
                </a:solidFill>
              </a:rPr>
              <a:t>Gen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Ich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gebe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chemeClr val="accent2">
                    <a:lumMod val="75000"/>
                  </a:schemeClr>
                </a:solidFill>
              </a:rPr>
              <a:t>dem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chemeClr val="accent2">
                    <a:lumMod val="75000"/>
                  </a:schemeClr>
                </a:solidFill>
              </a:rPr>
              <a:t>Vater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Zeitung</a:t>
            </a:r>
            <a:r>
              <a:rPr lang="lv-LV" sz="3200" b="1" dirty="0" smtClean="0">
                <a:solidFill>
                  <a:srgbClr val="002060"/>
                </a:solidFill>
              </a:rPr>
              <a:t>. (</a:t>
            </a:r>
            <a:r>
              <a:rPr lang="lv-LV" sz="3200" b="1" dirty="0" err="1" smtClean="0">
                <a:solidFill>
                  <a:srgbClr val="002060"/>
                </a:solidFill>
              </a:rPr>
              <a:t>Dat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>
                <a:solidFill>
                  <a:srgbClr val="002060"/>
                </a:solidFill>
              </a:rPr>
              <a:t>Ich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dirty="0" err="1">
                <a:solidFill>
                  <a:srgbClr val="002060"/>
                </a:solidFill>
              </a:rPr>
              <a:t>sehe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rgbClr val="FFC000"/>
                </a:solidFill>
              </a:rPr>
              <a:t>den</a:t>
            </a:r>
            <a:r>
              <a:rPr lang="lv-LV" sz="3200" b="1" dirty="0" smtClean="0">
                <a:solidFill>
                  <a:srgbClr val="FFC000"/>
                </a:solidFill>
              </a:rPr>
              <a:t> </a:t>
            </a:r>
            <a:r>
              <a:rPr lang="lv-LV" sz="3200" b="1" dirty="0" err="1" smtClean="0">
                <a:solidFill>
                  <a:srgbClr val="FFC000"/>
                </a:solidFill>
              </a:rPr>
              <a:t>Vater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    (</a:t>
            </a:r>
            <a:r>
              <a:rPr lang="lv-LV" sz="3200" b="1" dirty="0" err="1">
                <a:solidFill>
                  <a:srgbClr val="002060"/>
                </a:solidFill>
              </a:rPr>
              <a:t>Akk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endParaRPr lang="lv-LV" sz="2400" b="1" dirty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lv-LV" sz="24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i="1" dirty="0" smtClean="0"/>
              <a:t>der </a:t>
            </a:r>
            <a:r>
              <a:rPr lang="lv-LV" i="1" dirty="0" err="1" smtClean="0"/>
              <a:t>Vater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905260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i="1" u="sng" dirty="0" smtClean="0">
                <a:solidFill>
                  <a:schemeClr val="accent2">
                    <a:lumMod val="75000"/>
                  </a:schemeClr>
                </a:solidFill>
              </a:rPr>
              <a:t>das (</a:t>
            </a:r>
            <a:r>
              <a:rPr lang="en-US" sz="44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ein</a:t>
            </a:r>
            <a:r>
              <a:rPr lang="en-US" sz="4400" b="1" i="1" u="sng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mein</a:t>
            </a:r>
            <a:r>
              <a:rPr lang="en-US" sz="4400" b="1" i="1" u="sng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ihr</a:t>
            </a:r>
            <a:r>
              <a:rPr lang="en-US" sz="4400" b="1" i="1" u="sng" dirty="0" smtClean="0">
                <a:solidFill>
                  <a:schemeClr val="accent2">
                    <a:lumMod val="75000"/>
                  </a:schemeClr>
                </a:solidFill>
              </a:rPr>
              <a:t> …)</a:t>
            </a:r>
          </a:p>
          <a:p>
            <a:pPr marL="109728" indent="0" algn="ctr">
              <a:buNone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Nom.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das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ein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mein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ihr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…) Kind</a:t>
            </a: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2060"/>
                </a:solidFill>
              </a:rPr>
              <a:t>Gen.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des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Kind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es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en-US" sz="3200" b="1" dirty="0"/>
              <a:t>Dat.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ihrem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Kind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</a:rPr>
              <a:t>Akk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das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Kind</a:t>
            </a:r>
          </a:p>
          <a:p>
            <a:pPr marL="109728" indent="0" algn="ctr">
              <a:buNone/>
            </a:pPr>
            <a:endParaRPr lang="lv-LV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Deklination der Substantive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26022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lv-LV" sz="32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smtClean="0">
                <a:solidFill>
                  <a:srgbClr val="00B050"/>
                </a:solidFill>
              </a:rPr>
              <a:t>d</a:t>
            </a:r>
            <a:r>
              <a:rPr lang="de-DE" sz="3200" b="1" i="1" dirty="0" err="1" smtClean="0">
                <a:solidFill>
                  <a:srgbClr val="00B050"/>
                </a:solidFill>
              </a:rPr>
              <a:t>as</a:t>
            </a:r>
            <a:r>
              <a:rPr lang="lv-LV" sz="3200" b="1" dirty="0" smtClean="0">
                <a:solidFill>
                  <a:srgbClr val="00B050"/>
                </a:solidFill>
              </a:rPr>
              <a:t> </a:t>
            </a:r>
            <a:r>
              <a:rPr lang="de-DE" sz="3200" b="1" dirty="0" smtClean="0">
                <a:solidFill>
                  <a:srgbClr val="00B050"/>
                </a:solidFill>
              </a:rPr>
              <a:t>Mädchen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</a:t>
            </a:r>
            <a:r>
              <a:rPr lang="de-DE" sz="3200" b="1" dirty="0" smtClean="0">
                <a:solidFill>
                  <a:srgbClr val="002060"/>
                </a:solidFill>
              </a:rPr>
              <a:t>  </a:t>
            </a:r>
            <a:r>
              <a:rPr lang="lv-LV" sz="3200" b="1" dirty="0" smtClean="0">
                <a:solidFill>
                  <a:srgbClr val="002060"/>
                </a:solidFill>
              </a:rPr>
              <a:t>(</a:t>
            </a:r>
            <a:r>
              <a:rPr lang="lv-LV" sz="3200" b="1" dirty="0" err="1" smtClean="0">
                <a:solidFill>
                  <a:srgbClr val="002060"/>
                </a:solidFill>
              </a:rPr>
              <a:t>Nom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d</a:t>
            </a:r>
            <a:r>
              <a:rPr lang="de-DE" sz="3200" b="1" dirty="0" err="1" smtClean="0">
                <a:solidFill>
                  <a:srgbClr val="002060"/>
                </a:solidFill>
              </a:rPr>
              <a:t>ie</a:t>
            </a:r>
            <a:r>
              <a:rPr lang="de-DE" sz="3200" b="1" dirty="0" smtClean="0">
                <a:solidFill>
                  <a:srgbClr val="002060"/>
                </a:solidFill>
              </a:rPr>
              <a:t> Puppe</a:t>
            </a:r>
            <a:r>
              <a:rPr lang="lv-LV" sz="3200" b="1" i="1" dirty="0" err="1" smtClean="0">
                <a:solidFill>
                  <a:srgbClr val="FF0000"/>
                </a:solidFill>
              </a:rPr>
              <a:t>des</a:t>
            </a:r>
            <a:r>
              <a:rPr lang="lv-LV" sz="3200" b="1" dirty="0" smtClean="0">
                <a:solidFill>
                  <a:srgbClr val="FF0000"/>
                </a:solidFill>
              </a:rPr>
              <a:t> </a:t>
            </a:r>
            <a:r>
              <a:rPr lang="de-DE" sz="3200" b="1" dirty="0" smtClean="0">
                <a:solidFill>
                  <a:srgbClr val="FF0000"/>
                </a:solidFill>
              </a:rPr>
              <a:t>Mädchen</a:t>
            </a:r>
            <a:r>
              <a:rPr lang="lv-LV" sz="3200" b="1" dirty="0" err="1" smtClean="0">
                <a:solidFill>
                  <a:srgbClr val="FF0000"/>
                </a:solidFill>
              </a:rPr>
              <a:t>s</a:t>
            </a:r>
            <a:r>
              <a:rPr lang="lv-LV" sz="3200" b="1" dirty="0" smtClean="0">
                <a:solidFill>
                  <a:srgbClr val="002060"/>
                </a:solidFill>
              </a:rPr>
              <a:t>. (</a:t>
            </a:r>
            <a:r>
              <a:rPr lang="lv-LV" sz="3200" b="1" dirty="0" err="1" smtClean="0">
                <a:solidFill>
                  <a:srgbClr val="002060"/>
                </a:solidFill>
              </a:rPr>
              <a:t>Gen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Ich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gebe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chemeClr val="accent2">
                    <a:lumMod val="75000"/>
                  </a:schemeClr>
                </a:solidFill>
              </a:rPr>
              <a:t>dem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3200" b="1" dirty="0" smtClean="0">
                <a:solidFill>
                  <a:schemeClr val="accent2">
                    <a:lumMod val="75000"/>
                  </a:schemeClr>
                </a:solidFill>
              </a:rPr>
              <a:t>Mädchen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smtClean="0">
                <a:solidFill>
                  <a:srgbClr val="002060"/>
                </a:solidFill>
              </a:rPr>
              <a:t>Puppe</a:t>
            </a:r>
            <a:r>
              <a:rPr lang="lv-LV" sz="3200" b="1" dirty="0" smtClean="0">
                <a:solidFill>
                  <a:srgbClr val="002060"/>
                </a:solidFill>
              </a:rPr>
              <a:t>.(</a:t>
            </a:r>
            <a:r>
              <a:rPr lang="lv-LV" sz="3200" b="1" dirty="0" err="1" smtClean="0">
                <a:solidFill>
                  <a:srgbClr val="002060"/>
                </a:solidFill>
              </a:rPr>
              <a:t>Dat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>
                <a:solidFill>
                  <a:srgbClr val="002060"/>
                </a:solidFill>
              </a:rPr>
              <a:t>Ich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dirty="0" err="1">
                <a:solidFill>
                  <a:srgbClr val="002060"/>
                </a:solidFill>
              </a:rPr>
              <a:t>sehe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i="1" dirty="0">
                <a:solidFill>
                  <a:srgbClr val="00B050"/>
                </a:solidFill>
              </a:rPr>
              <a:t>d</a:t>
            </a:r>
            <a:r>
              <a:rPr lang="de-DE" sz="3200" b="1" i="1" dirty="0" err="1">
                <a:solidFill>
                  <a:srgbClr val="00B050"/>
                </a:solidFill>
              </a:rPr>
              <a:t>as</a:t>
            </a:r>
            <a:r>
              <a:rPr lang="lv-LV" sz="3200" b="1" dirty="0">
                <a:solidFill>
                  <a:srgbClr val="00B050"/>
                </a:solidFill>
              </a:rPr>
              <a:t> </a:t>
            </a:r>
            <a:r>
              <a:rPr lang="de-DE" sz="3200" b="1" dirty="0">
                <a:solidFill>
                  <a:srgbClr val="00B050"/>
                </a:solidFill>
              </a:rPr>
              <a:t>Mädchen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 (</a:t>
            </a:r>
            <a:r>
              <a:rPr lang="lv-LV" sz="3200" b="1" dirty="0" err="1">
                <a:solidFill>
                  <a:srgbClr val="002060"/>
                </a:solidFill>
              </a:rPr>
              <a:t>Akk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endParaRPr lang="lv-LV" sz="2400" b="1" dirty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lv-LV" sz="24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i="1" dirty="0" err="1"/>
              <a:t>d</a:t>
            </a:r>
            <a:r>
              <a:rPr lang="lv-LV" i="1" dirty="0" err="1" smtClean="0"/>
              <a:t>as</a:t>
            </a:r>
            <a:r>
              <a:rPr lang="lv-LV" i="1" dirty="0" smtClean="0"/>
              <a:t> </a:t>
            </a:r>
            <a:r>
              <a:rPr lang="de-DE" i="1" dirty="0" smtClean="0"/>
              <a:t>Mädchen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286745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i="1" u="sng" dirty="0" smtClean="0">
                <a:solidFill>
                  <a:schemeClr val="accent1">
                    <a:lumMod val="75000"/>
                  </a:schemeClr>
                </a:solidFill>
              </a:rPr>
              <a:t>die (</a:t>
            </a:r>
            <a:r>
              <a:rPr lang="en-US" sz="4400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eine</a:t>
            </a:r>
            <a:r>
              <a:rPr lang="en-US" sz="4400" b="1" i="1" u="sng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meine</a:t>
            </a:r>
            <a:r>
              <a:rPr lang="en-US" sz="4400" b="1" i="1" u="sng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sz="4400" b="1" i="1" u="sng" dirty="0" err="1" smtClean="0">
                <a:solidFill>
                  <a:schemeClr val="accent1">
                    <a:lumMod val="75000"/>
                  </a:schemeClr>
                </a:solidFill>
              </a:rPr>
              <a:t>ihre</a:t>
            </a:r>
            <a:r>
              <a:rPr lang="en-US" sz="4400" b="1" i="1" u="sng" dirty="0" smtClean="0">
                <a:solidFill>
                  <a:schemeClr val="accent1">
                    <a:lumMod val="75000"/>
                  </a:schemeClr>
                </a:solidFill>
              </a:rPr>
              <a:t> …)</a:t>
            </a:r>
          </a:p>
          <a:p>
            <a:pPr marL="109728" indent="0" algn="ctr">
              <a:buNone/>
            </a:pPr>
            <a:endParaRPr lang="en-US" sz="4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Nom.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die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…) Frau</a:t>
            </a: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2060"/>
                </a:solidFill>
              </a:rPr>
              <a:t>Gen. </a:t>
            </a:r>
            <a:r>
              <a:rPr lang="en-US" sz="3200" b="1" dirty="0" smtClean="0">
                <a:solidFill>
                  <a:srgbClr val="002060"/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der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Frau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en-US" sz="3200" b="1" dirty="0"/>
              <a:t>Dat.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der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Frau</a:t>
            </a: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</a:rPr>
              <a:t>Akk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die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Frau</a:t>
            </a:r>
          </a:p>
          <a:p>
            <a:pPr marL="109728" indent="0" algn="ctr">
              <a:buNone/>
            </a:pPr>
            <a:endParaRPr lang="lv-LV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Deklination der Substantive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2602208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lv-LV" sz="32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rgbClr val="00B050"/>
                </a:solidFill>
              </a:rPr>
              <a:t>die</a:t>
            </a:r>
            <a:r>
              <a:rPr lang="lv-LV" sz="3200" b="1" dirty="0" smtClean="0">
                <a:solidFill>
                  <a:srgbClr val="00B050"/>
                </a:solidFill>
              </a:rPr>
              <a:t> </a:t>
            </a:r>
            <a:r>
              <a:rPr lang="lv-LV" sz="3200" b="1" dirty="0" err="1" smtClean="0">
                <a:solidFill>
                  <a:srgbClr val="00B050"/>
                </a:solidFill>
              </a:rPr>
              <a:t>Dame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    (</a:t>
            </a:r>
            <a:r>
              <a:rPr lang="lv-LV" sz="3200" b="1" dirty="0" err="1" smtClean="0">
                <a:solidFill>
                  <a:srgbClr val="002060"/>
                </a:solidFill>
              </a:rPr>
              <a:t>Nom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ist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Tasche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smtClean="0">
                <a:solidFill>
                  <a:schemeClr val="accent2">
                    <a:lumMod val="75000"/>
                  </a:schemeClr>
                </a:solidFill>
              </a:rPr>
              <a:t>der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chemeClr val="accent2">
                    <a:lumMod val="75000"/>
                  </a:schemeClr>
                </a:solidFill>
              </a:rPr>
              <a:t>Dame</a:t>
            </a:r>
            <a:r>
              <a:rPr lang="lv-LV" sz="3200" b="1" dirty="0" smtClean="0">
                <a:solidFill>
                  <a:srgbClr val="002060"/>
                </a:solidFill>
              </a:rPr>
              <a:t>.    (</a:t>
            </a:r>
            <a:r>
              <a:rPr lang="lv-LV" sz="3200" b="1" dirty="0" err="1" smtClean="0">
                <a:solidFill>
                  <a:srgbClr val="002060"/>
                </a:solidFill>
              </a:rPr>
              <a:t>Gen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Ich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gebe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smtClean="0">
                <a:solidFill>
                  <a:schemeClr val="accent2">
                    <a:lumMod val="75000"/>
                  </a:schemeClr>
                </a:solidFill>
              </a:rPr>
              <a:t>der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chemeClr val="accent2">
                    <a:lumMod val="75000"/>
                  </a:schemeClr>
                </a:solidFill>
              </a:rPr>
              <a:t>Dame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Blumen</a:t>
            </a:r>
            <a:r>
              <a:rPr lang="lv-LV" sz="3200" b="1" dirty="0" smtClean="0">
                <a:solidFill>
                  <a:srgbClr val="002060"/>
                </a:solidFill>
              </a:rPr>
              <a:t>. (</a:t>
            </a:r>
            <a:r>
              <a:rPr lang="lv-LV" sz="3200" b="1" dirty="0" err="1" smtClean="0">
                <a:solidFill>
                  <a:srgbClr val="002060"/>
                </a:solidFill>
              </a:rPr>
              <a:t>Dat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>
                <a:solidFill>
                  <a:srgbClr val="002060"/>
                </a:solidFill>
              </a:rPr>
              <a:t>Ich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dirty="0" err="1">
                <a:solidFill>
                  <a:srgbClr val="002060"/>
                </a:solidFill>
              </a:rPr>
              <a:t>sehe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i="1" dirty="0" err="1">
                <a:solidFill>
                  <a:srgbClr val="00B050"/>
                </a:solidFill>
              </a:rPr>
              <a:t>die</a:t>
            </a:r>
            <a:r>
              <a:rPr lang="lv-LV" sz="3200" b="1" dirty="0">
                <a:solidFill>
                  <a:srgbClr val="00B050"/>
                </a:solidFill>
              </a:rPr>
              <a:t> </a:t>
            </a:r>
            <a:r>
              <a:rPr lang="lv-LV" sz="3200" b="1" dirty="0" err="1">
                <a:solidFill>
                  <a:srgbClr val="00B050"/>
                </a:solidFill>
              </a:rPr>
              <a:t>Dame</a:t>
            </a:r>
            <a:r>
              <a:rPr lang="lv-LV" sz="3200" b="1" dirty="0">
                <a:solidFill>
                  <a:srgbClr val="002060"/>
                </a:solidFill>
              </a:rPr>
              <a:t>. </a:t>
            </a:r>
            <a:r>
              <a:rPr lang="lv-LV" sz="3200" b="1" dirty="0" smtClean="0">
                <a:solidFill>
                  <a:srgbClr val="002060"/>
                </a:solidFill>
              </a:rPr>
              <a:t>                   (</a:t>
            </a:r>
            <a:r>
              <a:rPr lang="lv-LV" sz="3200" b="1" dirty="0" err="1">
                <a:solidFill>
                  <a:srgbClr val="002060"/>
                </a:solidFill>
              </a:rPr>
              <a:t>Akk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endParaRPr lang="lv-LV" sz="2400" b="1" dirty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lv-LV" sz="24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i="1" dirty="0" err="1"/>
              <a:t>d</a:t>
            </a:r>
            <a:r>
              <a:rPr lang="lv-LV" i="1" dirty="0" err="1" smtClean="0"/>
              <a:t>ie</a:t>
            </a:r>
            <a:r>
              <a:rPr lang="lv-LV" i="1" dirty="0" smtClean="0"/>
              <a:t> </a:t>
            </a:r>
            <a:r>
              <a:rPr lang="lv-LV" i="1" dirty="0" err="1" smtClean="0"/>
              <a:t>Dame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1852283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US" sz="4400" b="1" i="1" u="sng" dirty="0" smtClean="0">
                <a:solidFill>
                  <a:srgbClr val="00B0F0"/>
                </a:solidFill>
              </a:rPr>
              <a:t>die (-, </a:t>
            </a:r>
            <a:r>
              <a:rPr lang="en-US" sz="4400" b="1" i="1" u="sng" dirty="0" err="1" smtClean="0">
                <a:solidFill>
                  <a:srgbClr val="00B0F0"/>
                </a:solidFill>
              </a:rPr>
              <a:t>meine</a:t>
            </a:r>
            <a:r>
              <a:rPr lang="en-US" sz="4400" b="1" i="1" u="sng" dirty="0" smtClean="0">
                <a:solidFill>
                  <a:srgbClr val="00B0F0"/>
                </a:solidFill>
              </a:rPr>
              <a:t>, </a:t>
            </a:r>
            <a:r>
              <a:rPr lang="en-US" sz="4400" b="1" i="1" u="sng" dirty="0" err="1" smtClean="0">
                <a:solidFill>
                  <a:srgbClr val="00B0F0"/>
                </a:solidFill>
              </a:rPr>
              <a:t>ihre</a:t>
            </a:r>
            <a:r>
              <a:rPr lang="en-US" sz="4400" b="1" i="1" u="sng" dirty="0" smtClean="0">
                <a:solidFill>
                  <a:srgbClr val="00B0F0"/>
                </a:solidFill>
              </a:rPr>
              <a:t> …) </a:t>
            </a:r>
            <a:r>
              <a:rPr lang="en-US" sz="4400" b="1" i="1" u="sng" dirty="0" err="1" smtClean="0">
                <a:solidFill>
                  <a:srgbClr val="00B0F0"/>
                </a:solidFill>
              </a:rPr>
              <a:t>Freunde</a:t>
            </a:r>
            <a:endParaRPr lang="en-US" sz="4000" b="1" i="1" u="sng" dirty="0" smtClean="0">
              <a:solidFill>
                <a:srgbClr val="00B0F0"/>
              </a:solidFill>
            </a:endParaRPr>
          </a:p>
          <a:p>
            <a:pPr marL="109728" indent="0" algn="just">
              <a:buNone/>
            </a:pPr>
            <a:r>
              <a:rPr lang="en-US" sz="3200" b="1" dirty="0" smtClean="0">
                <a:solidFill>
                  <a:srgbClr val="00B050"/>
                </a:solidFill>
              </a:rPr>
              <a:t>Nom.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die (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-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Freunde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09728" indent="0" algn="just">
              <a:buNone/>
            </a:pPr>
            <a:r>
              <a:rPr lang="en-US" sz="3200" b="1" dirty="0">
                <a:solidFill>
                  <a:srgbClr val="002060"/>
                </a:solidFill>
              </a:rPr>
              <a:t>Gen.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der 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(-,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Freunde</a:t>
            </a:r>
            <a:endParaRPr lang="en-US" sz="3200" b="1" u="sng" dirty="0" smtClean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en-US" sz="3200" b="1" dirty="0"/>
              <a:t>Dat.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den (-,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Freund</a:t>
            </a:r>
            <a:r>
              <a:rPr lang="en-US" sz="3200" b="1" u="sng" dirty="0" err="1" smtClean="0">
                <a:solidFill>
                  <a:srgbClr val="FF0000"/>
                </a:solidFill>
              </a:rPr>
              <a:t>en</a:t>
            </a:r>
            <a:endParaRPr lang="en-US" sz="3200" b="1" u="sng" dirty="0">
              <a:solidFill>
                <a:srgbClr val="FF0000"/>
              </a:solidFill>
            </a:endParaRPr>
          </a:p>
          <a:p>
            <a:pPr marL="109728" indent="0" algn="just">
              <a:buNone/>
            </a:pPr>
            <a:r>
              <a:rPr lang="en-US" sz="3200" b="1" dirty="0" err="1" smtClean="0">
                <a:solidFill>
                  <a:schemeClr val="accent6">
                    <a:lumMod val="75000"/>
                  </a:schemeClr>
                </a:solidFill>
              </a:rPr>
              <a:t>Akk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</a:rPr>
              <a:t>.</a:t>
            </a:r>
            <a:r>
              <a:rPr lang="en-US" sz="3200" b="1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die (-,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meine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ihre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) </a:t>
            </a:r>
            <a:r>
              <a:rPr lang="en-US" sz="3200" b="1" dirty="0" err="1">
                <a:solidFill>
                  <a:schemeClr val="accent3">
                    <a:lumMod val="75000"/>
                  </a:schemeClr>
                </a:solidFill>
              </a:rPr>
              <a:t>Freunde</a:t>
            </a:r>
            <a:endParaRPr lang="en-US" sz="3200" b="1" u="sng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lv-LV" sz="40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Deklination der Substantive</a:t>
            </a:r>
            <a:endParaRPr lang="lv-LV" i="1" dirty="0"/>
          </a:p>
        </p:txBody>
      </p:sp>
    </p:spTree>
    <p:extLst>
      <p:ext uri="{BB962C8B-B14F-4D97-AF65-F5344CB8AC3E}">
        <p14:creationId xmlns:p14="http://schemas.microsoft.com/office/powerpoint/2010/main" xmlns="" val="3260220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atura vietturis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lv-LV" sz="32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smtClean="0">
                <a:solidFill>
                  <a:srgbClr val="002060"/>
                </a:solidFill>
              </a:rPr>
              <a:t>sind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rgbClr val="00B050"/>
                </a:solidFill>
              </a:rPr>
              <a:t>die</a:t>
            </a:r>
            <a:r>
              <a:rPr lang="lv-LV" sz="3200" b="1" dirty="0" smtClean="0">
                <a:solidFill>
                  <a:srgbClr val="00B050"/>
                </a:solidFill>
              </a:rPr>
              <a:t> </a:t>
            </a:r>
            <a:r>
              <a:rPr lang="de-DE" sz="3200" b="1" dirty="0" smtClean="0">
                <a:solidFill>
                  <a:srgbClr val="00B050"/>
                </a:solidFill>
              </a:rPr>
              <a:t>Kinder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(</a:t>
            </a:r>
            <a:r>
              <a:rPr lang="lv-LV" sz="3200" b="1" dirty="0" err="1" smtClean="0">
                <a:solidFill>
                  <a:srgbClr val="002060"/>
                </a:solidFill>
              </a:rPr>
              <a:t>Nom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Das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smtClean="0">
                <a:solidFill>
                  <a:srgbClr val="002060"/>
                </a:solidFill>
              </a:rPr>
              <a:t>sind 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 smtClean="0">
                <a:solidFill>
                  <a:srgbClr val="002060"/>
                </a:solidFill>
              </a:rPr>
              <a:t>Bücher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smtClean="0">
                <a:solidFill>
                  <a:schemeClr val="accent2">
                    <a:lumMod val="75000"/>
                  </a:schemeClr>
                </a:solidFill>
              </a:rPr>
              <a:t>der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de-DE" sz="3200" b="1" dirty="0" smtClean="0">
                <a:solidFill>
                  <a:schemeClr val="accent2">
                    <a:lumMod val="75000"/>
                  </a:schemeClr>
                </a:solidFill>
              </a:rPr>
              <a:t>Kinder</a:t>
            </a:r>
            <a:r>
              <a:rPr lang="lv-LV" sz="3200" b="1" dirty="0" smtClean="0">
                <a:solidFill>
                  <a:srgbClr val="002060"/>
                </a:solidFill>
              </a:rPr>
              <a:t>.    (</a:t>
            </a:r>
            <a:r>
              <a:rPr lang="lv-LV" sz="3200" b="1" dirty="0" err="1" smtClean="0">
                <a:solidFill>
                  <a:srgbClr val="002060"/>
                </a:solidFill>
              </a:rPr>
              <a:t>Gen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 smtClean="0">
                <a:solidFill>
                  <a:srgbClr val="002060"/>
                </a:solidFill>
              </a:rPr>
              <a:t>Ich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gebe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lv-LV" sz="3200" b="1" i="1" dirty="0" err="1" smtClean="0">
                <a:solidFill>
                  <a:srgbClr val="7030A0"/>
                </a:solidFill>
              </a:rPr>
              <a:t>den</a:t>
            </a:r>
            <a:r>
              <a:rPr lang="lv-LV" sz="3200" b="1" dirty="0" smtClean="0">
                <a:solidFill>
                  <a:srgbClr val="7030A0"/>
                </a:solidFill>
              </a:rPr>
              <a:t> </a:t>
            </a:r>
            <a:r>
              <a:rPr lang="lv-LV" sz="3200" b="1" dirty="0" err="1" smtClean="0">
                <a:solidFill>
                  <a:srgbClr val="7030A0"/>
                </a:solidFill>
              </a:rPr>
              <a:t>Kinder</a:t>
            </a:r>
            <a:r>
              <a:rPr lang="lv-LV" sz="3200" b="1" u="sng" dirty="0" err="1" smtClean="0">
                <a:solidFill>
                  <a:srgbClr val="FF0000"/>
                </a:solidFill>
              </a:rPr>
              <a:t>n</a:t>
            </a:r>
            <a:r>
              <a:rPr lang="lv-LV" sz="32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lv-LV" sz="3200" b="1" dirty="0" err="1" smtClean="0">
                <a:solidFill>
                  <a:srgbClr val="002060"/>
                </a:solidFill>
              </a:rPr>
              <a:t>die</a:t>
            </a:r>
            <a:r>
              <a:rPr lang="lv-LV" sz="3200" b="1" dirty="0" smtClean="0">
                <a:solidFill>
                  <a:srgbClr val="002060"/>
                </a:solidFill>
              </a:rPr>
              <a:t> </a:t>
            </a:r>
            <a:r>
              <a:rPr lang="de-DE" sz="3200" b="1" dirty="0">
                <a:solidFill>
                  <a:srgbClr val="002060"/>
                </a:solidFill>
              </a:rPr>
              <a:t>Bücher</a:t>
            </a:r>
            <a:r>
              <a:rPr lang="lv-LV" sz="3200" b="1" dirty="0" smtClean="0">
                <a:solidFill>
                  <a:srgbClr val="002060"/>
                </a:solidFill>
              </a:rPr>
              <a:t>. (</a:t>
            </a:r>
            <a:r>
              <a:rPr lang="lv-LV" sz="3200" b="1" dirty="0" err="1" smtClean="0">
                <a:solidFill>
                  <a:srgbClr val="002060"/>
                </a:solidFill>
              </a:rPr>
              <a:t>Dat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r>
              <a:rPr lang="lv-LV" sz="3200" b="1" dirty="0" err="1">
                <a:solidFill>
                  <a:srgbClr val="002060"/>
                </a:solidFill>
              </a:rPr>
              <a:t>Ich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dirty="0" err="1">
                <a:solidFill>
                  <a:srgbClr val="002060"/>
                </a:solidFill>
              </a:rPr>
              <a:t>sehe</a:t>
            </a:r>
            <a:r>
              <a:rPr lang="lv-LV" sz="3200" b="1" dirty="0">
                <a:solidFill>
                  <a:srgbClr val="002060"/>
                </a:solidFill>
              </a:rPr>
              <a:t> </a:t>
            </a:r>
            <a:r>
              <a:rPr lang="lv-LV" sz="3200" b="1" i="1" dirty="0" err="1">
                <a:solidFill>
                  <a:srgbClr val="00B050"/>
                </a:solidFill>
              </a:rPr>
              <a:t>die</a:t>
            </a:r>
            <a:r>
              <a:rPr lang="lv-LV" sz="3200" b="1" dirty="0">
                <a:solidFill>
                  <a:srgbClr val="00B050"/>
                </a:solidFill>
              </a:rPr>
              <a:t> </a:t>
            </a:r>
            <a:r>
              <a:rPr lang="de-DE" sz="3200" b="1" dirty="0">
                <a:solidFill>
                  <a:srgbClr val="00B050"/>
                </a:solidFill>
              </a:rPr>
              <a:t>Kinder</a:t>
            </a:r>
            <a:r>
              <a:rPr lang="lv-LV" sz="3200" b="1" dirty="0" smtClean="0">
                <a:solidFill>
                  <a:srgbClr val="002060"/>
                </a:solidFill>
              </a:rPr>
              <a:t>.                    (</a:t>
            </a:r>
            <a:r>
              <a:rPr lang="lv-LV" sz="3200" b="1" dirty="0" err="1">
                <a:solidFill>
                  <a:srgbClr val="002060"/>
                </a:solidFill>
              </a:rPr>
              <a:t>Akk</a:t>
            </a:r>
            <a:r>
              <a:rPr lang="lv-LV" sz="3200" b="1" dirty="0" smtClean="0">
                <a:solidFill>
                  <a:srgbClr val="002060"/>
                </a:solidFill>
              </a:rPr>
              <a:t>.)</a:t>
            </a:r>
          </a:p>
          <a:p>
            <a:pPr marL="109728" indent="0" algn="just">
              <a:buNone/>
            </a:pPr>
            <a:endParaRPr lang="lv-LV" sz="2400" b="1" dirty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lv-LV" sz="2400" b="1" dirty="0" smtClean="0">
              <a:solidFill>
                <a:srgbClr val="002060"/>
              </a:solidFill>
            </a:endParaRPr>
          </a:p>
          <a:p>
            <a:pPr marL="109728" indent="0" algn="just">
              <a:buNone/>
            </a:pPr>
            <a:endParaRPr lang="de-DE" sz="2400" b="1" dirty="0" smtClean="0">
              <a:solidFill>
                <a:srgbClr val="002060"/>
              </a:solidFill>
            </a:endParaRPr>
          </a:p>
        </p:txBody>
      </p:sp>
      <p:sp>
        <p:nvSpPr>
          <p:cNvPr id="3" name="Virsrakst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i="1" dirty="0" err="1"/>
              <a:t>d</a:t>
            </a:r>
            <a:r>
              <a:rPr lang="lv-LV" i="1" dirty="0" err="1" smtClean="0"/>
              <a:t>ie</a:t>
            </a:r>
            <a:r>
              <a:rPr lang="lv-LV" i="1" dirty="0" smtClean="0"/>
              <a:t> </a:t>
            </a:r>
            <a:r>
              <a:rPr lang="de-DE" i="1" dirty="0" smtClean="0"/>
              <a:t>Kinder </a:t>
            </a:r>
            <a:r>
              <a:rPr lang="de-DE" i="1" dirty="0" smtClean="0">
                <a:solidFill>
                  <a:srgbClr val="FF0000"/>
                </a:solidFill>
              </a:rPr>
              <a:t>(</a:t>
            </a:r>
            <a:r>
              <a:rPr lang="lv-LV" i="1" dirty="0" smtClean="0">
                <a:solidFill>
                  <a:srgbClr val="FF0000"/>
                </a:solidFill>
              </a:rPr>
              <a:t>bērni!)</a:t>
            </a:r>
            <a:endParaRPr lang="lv-LV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20930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tvērtība">
  <a:themeElements>
    <a:clrScheme name="Atvērtīb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tvērtīb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Atvērtīb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183</TotalTime>
  <Words>625</Words>
  <Application>Microsoft Office PowerPoint</Application>
  <PresentationFormat>On-screen Show 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Atvērtība</vt:lpstr>
      <vt:lpstr>Deutsch für Anfänger V</vt:lpstr>
      <vt:lpstr>Deklination der Substantive</vt:lpstr>
      <vt:lpstr>der Vater</vt:lpstr>
      <vt:lpstr>Deklination der Substantive</vt:lpstr>
      <vt:lpstr>das Mädchen</vt:lpstr>
      <vt:lpstr>Deklination der Substantive</vt:lpstr>
      <vt:lpstr>die Dame</vt:lpstr>
      <vt:lpstr>Deklination der Substantive</vt:lpstr>
      <vt:lpstr>die Kinder (bērni!)</vt:lpstr>
      <vt:lpstr>Sätze bilden!</vt:lpstr>
      <vt:lpstr>Präpositionen</vt:lpstr>
      <vt:lpstr>Präpositionen</vt:lpstr>
      <vt:lpstr>Das ist meine Wohnung</vt:lpstr>
      <vt:lpstr>Slide 14</vt:lpstr>
      <vt:lpstr>Slide 15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 für Anfänger II</dc:title>
  <dc:creator>KARINE</dc:creator>
  <cp:lastModifiedBy>viesis</cp:lastModifiedBy>
  <cp:revision>14</cp:revision>
  <dcterms:created xsi:type="dcterms:W3CDTF">2012-03-29T18:56:32Z</dcterms:created>
  <dcterms:modified xsi:type="dcterms:W3CDTF">2012-04-28T08:40:14Z</dcterms:modified>
</cp:coreProperties>
</file>