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7" r:id="rId4"/>
    <p:sldId id="271" r:id="rId5"/>
    <p:sldId id="269" r:id="rId6"/>
    <p:sldId id="273" r:id="rId7"/>
    <p:sldId id="272" r:id="rId8"/>
    <p:sldId id="274" r:id="rId9"/>
    <p:sldId id="275" r:id="rId10"/>
    <p:sldId id="276" r:id="rId11"/>
    <p:sldId id="278" r:id="rId12"/>
    <p:sldId id="277" r:id="rId13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CC33"/>
    <a:srgbClr val="FF6600"/>
    <a:srgbClr val="FF9900"/>
    <a:srgbClr val="8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AAA45-1AB8-42B2-BD56-A1E3171C384C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BA7C4-2887-4FE4-A717-ACAD03C6CAC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8FCFB-02F7-4E84-B4D1-7BE4E2FC962A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C7259-8BCD-485A-9BB9-7A3B1A876FB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A62AB-3B58-4AD6-9265-057C534C7368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39E11-61E2-4C78-8C26-457DB0308CDA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E1DD0-24A5-4CF9-BB66-1DE325D8DD1C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E29AA-148E-4E19-99FC-9C74FDD49B1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EF628-3AF3-4E50-A7A0-ACD6FAC8F810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1CB43-D41B-498D-A17C-7A0B3B204BD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6204F-2EE2-4C4D-90DC-A408A4320BC1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9B1BA-AF78-431D-95AC-55F3B00976E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4785F-87D8-4DA8-9479-6A0B85D1F9BF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6C2C9-093F-46E6-9420-D185AC9CD4C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BDADC-55D4-4ACE-A308-FDC6877119A5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8634E-EA6C-4F73-BF36-955D21FC047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9F282-CF08-471B-A0E5-0F3957E8554A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A789F-D028-421B-AD67-CD41D29DF1D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AED80-F0A7-4E8E-9DAB-1E36134546F3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2F9B4-BF7B-4F06-8C89-544CAAABB34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979E7-9532-4D1F-ACE8-1BEBF0B7437C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E924B-E462-4C6B-8E69-F362705DFB7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lv-LV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0EACF6-6CB2-40AC-9D6B-A47F83B45D9A}" type="datetimeFigureOut">
              <a:rPr lang="lv-LV"/>
              <a:pPr>
                <a:defRPr/>
              </a:pPr>
              <a:t>2011.12.20.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D7633C-8B3C-4F59-ADC3-CF83FA0B202A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3051"/>
            <a:ext cx="7772400" cy="264320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4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Teksta noformēšana </a:t>
            </a:r>
            <a:br>
              <a:rPr lang="lv-LV" sz="4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v-LV" sz="4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Sarakstu veidošana</a:t>
            </a:r>
            <a:br>
              <a:rPr lang="lv-LV" sz="4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v-LV" sz="4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Atdalošās līnijas veidošana</a:t>
            </a:r>
            <a:endParaRPr lang="lv-LV" sz="48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04664"/>
            <a:ext cx="777240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1809" y="5772834"/>
            <a:ext cx="77203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ESF </a:t>
            </a:r>
            <a:r>
              <a:rPr lang="en-US" sz="1600" dirty="0" err="1"/>
              <a:t>projekts</a:t>
            </a:r>
            <a:r>
              <a:rPr lang="en-US" sz="1600" dirty="0"/>
              <a:t> „</a:t>
            </a:r>
            <a:r>
              <a:rPr lang="en-US" sz="1600" dirty="0" err="1"/>
              <a:t>Profesionālajā</a:t>
            </a:r>
            <a:r>
              <a:rPr lang="en-US" sz="1600" dirty="0"/>
              <a:t> </a:t>
            </a:r>
            <a:r>
              <a:rPr lang="en-US" sz="1600" dirty="0" err="1"/>
              <a:t>izglītībā</a:t>
            </a:r>
            <a:r>
              <a:rPr lang="en-US" sz="1600" dirty="0"/>
              <a:t> </a:t>
            </a:r>
            <a:r>
              <a:rPr lang="en-US" sz="1600" dirty="0" err="1"/>
              <a:t>iesaistīto</a:t>
            </a:r>
            <a:r>
              <a:rPr lang="en-US" sz="1600" dirty="0"/>
              <a:t> </a:t>
            </a:r>
            <a:r>
              <a:rPr lang="en-US" sz="1600" dirty="0" err="1"/>
              <a:t>vispārizglītojošo</a:t>
            </a:r>
            <a:r>
              <a:rPr lang="en-US" sz="1600" dirty="0"/>
              <a:t> </a:t>
            </a:r>
            <a:r>
              <a:rPr lang="en-US" sz="1600" dirty="0" err="1"/>
              <a:t>mācību</a:t>
            </a:r>
            <a:r>
              <a:rPr lang="en-US" sz="1600" dirty="0"/>
              <a:t> </a:t>
            </a:r>
            <a:r>
              <a:rPr lang="en-US" sz="1600" dirty="0" err="1" smtClean="0"/>
              <a:t>priekšmetu</a:t>
            </a:r>
            <a:endParaRPr lang="en-US" sz="1600" dirty="0" smtClean="0"/>
          </a:p>
          <a:p>
            <a:pPr algn="ctr"/>
            <a:r>
              <a:rPr lang="en-US" sz="1600" dirty="0" err="1" smtClean="0"/>
              <a:t>pedagogu</a:t>
            </a:r>
            <a:r>
              <a:rPr lang="en-US" sz="1600" dirty="0" smtClean="0"/>
              <a:t> </a:t>
            </a:r>
            <a:r>
              <a:rPr lang="en-US" sz="1600" dirty="0" err="1"/>
              <a:t>kompetences</a:t>
            </a:r>
            <a:r>
              <a:rPr lang="en-US" sz="1600" dirty="0"/>
              <a:t> </a:t>
            </a:r>
            <a:r>
              <a:rPr lang="en-US" sz="1600" dirty="0" err="1"/>
              <a:t>paaugstināšana</a:t>
            </a:r>
            <a:r>
              <a:rPr lang="en-US" sz="1600" dirty="0" smtClean="0"/>
              <a:t>”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/>
              <a:t>vienošanās</a:t>
            </a:r>
            <a:r>
              <a:rPr lang="en-US" sz="1600" dirty="0"/>
              <a:t> Nr. 2009/0274/1DP/1.2.1.1.2/09/IPIA/VIAA/003)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28625" y="285750"/>
            <a:ext cx="8229600" cy="557053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4400" b="1" i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Piemērs: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/>
              <a:t>&lt;h3&gt;Līdzi paņemt &lt;u&gt;obligāti&lt;/u&gt;:&lt;/h3&gt;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>
                <a:solidFill>
                  <a:srgbClr val="00B050"/>
                </a:solidFill>
              </a:rPr>
              <a:t>&lt;</a:t>
            </a:r>
            <a:r>
              <a:rPr lang="lv-LV" sz="2400" b="1" dirty="0" err="1" smtClean="0">
                <a:solidFill>
                  <a:srgbClr val="00B050"/>
                </a:solidFill>
              </a:rPr>
              <a:t>ol</a:t>
            </a:r>
            <a:r>
              <a:rPr lang="lv-LV" sz="2400" b="1" dirty="0" smtClean="0">
                <a:solidFill>
                  <a:srgbClr val="00B05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/>
              <a:t>  </a:t>
            </a:r>
            <a:r>
              <a:rPr lang="lv-LV" sz="2400" b="1" dirty="0" smtClean="0">
                <a:solidFill>
                  <a:srgbClr val="0070C0"/>
                </a:solidFill>
              </a:rPr>
              <a:t>&lt;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  <a:r>
              <a:rPr lang="lv-LV" sz="2400" b="1" dirty="0" smtClean="0"/>
              <a:t>Ēdamo</a:t>
            </a:r>
            <a:r>
              <a:rPr lang="lv-LV" sz="2400" b="1" dirty="0" smtClean="0">
                <a:solidFill>
                  <a:srgbClr val="0070C0"/>
                </a:solidFill>
              </a:rPr>
              <a:t>&lt;/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/>
              <a:t>  </a:t>
            </a:r>
            <a:r>
              <a:rPr lang="lv-LV" sz="2400" b="1" dirty="0" smtClean="0">
                <a:solidFill>
                  <a:srgbClr val="0070C0"/>
                </a:solidFill>
              </a:rPr>
              <a:t>&lt;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  <a:r>
              <a:rPr lang="lv-LV" sz="2400" b="1" dirty="0" smtClean="0"/>
              <a:t>Dzeramo</a:t>
            </a:r>
            <a:r>
              <a:rPr lang="lv-LV" sz="2400" b="1" dirty="0" smtClean="0">
                <a:solidFill>
                  <a:srgbClr val="0070C0"/>
                </a:solidFill>
              </a:rPr>
              <a:t>&lt;/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/>
              <a:t>  </a:t>
            </a:r>
            <a:r>
              <a:rPr lang="lv-LV" sz="2400" b="1" dirty="0" smtClean="0">
                <a:solidFill>
                  <a:srgbClr val="0070C0"/>
                </a:solidFill>
              </a:rPr>
              <a:t>&lt;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  <a:r>
              <a:rPr lang="lv-LV" sz="2400" b="1" dirty="0" smtClean="0"/>
              <a:t>Ls 1</a:t>
            </a:r>
            <a:r>
              <a:rPr lang="lv-LV" sz="2400" b="1" dirty="0" smtClean="0">
                <a:solidFill>
                  <a:srgbClr val="0070C0"/>
                </a:solidFill>
              </a:rPr>
              <a:t>&lt;/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>
                <a:solidFill>
                  <a:srgbClr val="00B050"/>
                </a:solidFill>
              </a:rPr>
              <a:t>&lt;/</a:t>
            </a:r>
            <a:r>
              <a:rPr lang="lv-LV" sz="2400" b="1" dirty="0" err="1" smtClean="0">
                <a:solidFill>
                  <a:srgbClr val="00B050"/>
                </a:solidFill>
              </a:rPr>
              <a:t>ol</a:t>
            </a:r>
            <a:r>
              <a:rPr lang="lv-LV" sz="2400" b="1" dirty="0" smtClean="0">
                <a:solidFill>
                  <a:srgbClr val="00B05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lv-LV" sz="2400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/>
              <a:t>&lt;h3&gt;Vēl var paņemt:&lt;/h3&gt;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>
                <a:solidFill>
                  <a:srgbClr val="00B050"/>
                </a:solidFill>
              </a:rPr>
              <a:t>&lt;</a:t>
            </a:r>
            <a:r>
              <a:rPr lang="lv-LV" sz="2400" b="1" dirty="0" err="1" smtClean="0">
                <a:solidFill>
                  <a:srgbClr val="00B050"/>
                </a:solidFill>
              </a:rPr>
              <a:t>ul</a:t>
            </a:r>
            <a:r>
              <a:rPr lang="lv-LV" sz="2400" b="1" dirty="0" smtClean="0">
                <a:solidFill>
                  <a:srgbClr val="00B050"/>
                </a:solidFill>
              </a:rPr>
              <a:t> </a:t>
            </a:r>
            <a:r>
              <a:rPr lang="lv-LV" sz="2400" b="1" dirty="0" err="1" smtClean="0">
                <a:solidFill>
                  <a:srgbClr val="00B050"/>
                </a:solidFill>
              </a:rPr>
              <a:t>type="square</a:t>
            </a:r>
            <a:r>
              <a:rPr lang="lv-LV" sz="2400" b="1" dirty="0" smtClean="0">
                <a:solidFill>
                  <a:srgbClr val="00B050"/>
                </a:solidFill>
              </a:rPr>
              <a:t>"&gt;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/>
              <a:t>  </a:t>
            </a:r>
            <a:r>
              <a:rPr lang="lv-LV" sz="2400" b="1" dirty="0" smtClean="0">
                <a:solidFill>
                  <a:srgbClr val="0070C0"/>
                </a:solidFill>
              </a:rPr>
              <a:t>&lt;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  <a:r>
              <a:rPr lang="lv-LV" sz="2400" b="1" dirty="0" smtClean="0"/>
              <a:t>Mūzikas diskus</a:t>
            </a:r>
            <a:r>
              <a:rPr lang="lv-LV" sz="2400" b="1" dirty="0" smtClean="0">
                <a:solidFill>
                  <a:srgbClr val="0070C0"/>
                </a:solidFill>
              </a:rPr>
              <a:t>&lt;/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/>
              <a:t>  </a:t>
            </a:r>
            <a:r>
              <a:rPr lang="lv-LV" sz="2400" b="1" dirty="0" smtClean="0">
                <a:solidFill>
                  <a:srgbClr val="0070C0"/>
                </a:solidFill>
              </a:rPr>
              <a:t>&lt;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  <a:r>
              <a:rPr lang="lv-LV" sz="2400" b="1" dirty="0" smtClean="0"/>
              <a:t>Interesantas spēles</a:t>
            </a:r>
            <a:r>
              <a:rPr lang="lv-LV" sz="2400" b="1" dirty="0" smtClean="0">
                <a:solidFill>
                  <a:srgbClr val="0070C0"/>
                </a:solidFill>
              </a:rPr>
              <a:t>&lt;/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/>
              <a:t>  </a:t>
            </a:r>
            <a:r>
              <a:rPr lang="lv-LV" sz="2400" b="1" dirty="0" smtClean="0">
                <a:solidFill>
                  <a:srgbClr val="0070C0"/>
                </a:solidFill>
              </a:rPr>
              <a:t>&lt;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  <a:r>
              <a:rPr lang="lv-LV" sz="2400" b="1" dirty="0" smtClean="0"/>
              <a:t>Draugus</a:t>
            </a:r>
            <a:r>
              <a:rPr lang="lv-LV" sz="2400" b="1" dirty="0" smtClean="0">
                <a:solidFill>
                  <a:srgbClr val="0070C0"/>
                </a:solidFill>
              </a:rPr>
              <a:t>&lt;/</a:t>
            </a:r>
            <a:r>
              <a:rPr lang="lv-LV" sz="2400" b="1" dirty="0" err="1" smtClean="0">
                <a:solidFill>
                  <a:srgbClr val="0070C0"/>
                </a:solidFill>
              </a:rPr>
              <a:t>li</a:t>
            </a:r>
            <a:r>
              <a:rPr lang="lv-LV" sz="2400" b="1" dirty="0" smtClean="0">
                <a:solidFill>
                  <a:srgbClr val="0070C0"/>
                </a:solidFill>
              </a:rPr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lv-LV" sz="2400" b="1" dirty="0" smtClean="0">
                <a:solidFill>
                  <a:srgbClr val="00B050"/>
                </a:solidFill>
              </a:rPr>
              <a:t>&lt;/</a:t>
            </a:r>
            <a:r>
              <a:rPr lang="lv-LV" sz="2400" b="1" dirty="0" err="1" smtClean="0">
                <a:solidFill>
                  <a:srgbClr val="00B050"/>
                </a:solidFill>
              </a:rPr>
              <a:t>ul</a:t>
            </a:r>
            <a:r>
              <a:rPr lang="lv-LV" sz="2400" b="1" dirty="0" smtClean="0">
                <a:solidFill>
                  <a:srgbClr val="00B050"/>
                </a:solidFill>
              </a:rPr>
              <a:t>&gt;</a:t>
            </a:r>
            <a:endParaRPr lang="lv-LV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Lapas fona krāsa</a:t>
            </a: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500063" y="1285875"/>
          <a:ext cx="8229600" cy="9144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071702"/>
                <a:gridCol w="615789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Parametrs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Apraksts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bgcolor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Lapas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fona krāsas iestatīšana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7188" y="2786063"/>
            <a:ext cx="8572500" cy="2616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4400" b="1" i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Piemērs: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400" dirty="0"/>
              <a:t>&lt;</a:t>
            </a:r>
            <a:r>
              <a:rPr lang="lv-LV" sz="2400" dirty="0" err="1"/>
              <a:t>body</a:t>
            </a:r>
            <a:r>
              <a:rPr lang="lv-LV" sz="2400" dirty="0"/>
              <a:t> </a:t>
            </a:r>
            <a:r>
              <a:rPr lang="lv-LV" sz="2400" dirty="0" err="1"/>
              <a:t>bgcolor=#fffaaa</a:t>
            </a:r>
            <a:r>
              <a:rPr lang="lv-LV" sz="2400" dirty="0"/>
              <a:t>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400" dirty="0"/>
              <a:t>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400" dirty="0"/>
              <a:t>&lt;/</a:t>
            </a:r>
            <a:r>
              <a:rPr lang="lv-LV" sz="2400" dirty="0" err="1"/>
              <a:t>body</a:t>
            </a:r>
            <a:r>
              <a:rPr lang="lv-LV" sz="2400" dirty="0"/>
              <a:t>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lv-LV" sz="24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lv-LV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9450" y="1571612"/>
            <a:ext cx="6773899" cy="5214974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428596" y="-24"/>
            <a:ext cx="8286808" cy="7857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Patstāvīgais darbs:</a:t>
            </a:r>
            <a:endParaRPr kumimoji="0" lang="lv-LV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669177"/>
            <a:ext cx="8286808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Papildināt un noformēt HTML dokumentu </a:t>
            </a:r>
            <a:r>
              <a:rPr lang="lv-LV" sz="2400" b="1" dirty="0" err="1" smtClean="0"/>
              <a:t>Otra_lapa.html</a:t>
            </a:r>
            <a:r>
              <a:rPr lang="lv-LV" sz="2400" b="1" dirty="0" smtClean="0"/>
              <a:t>  </a:t>
            </a:r>
            <a:r>
              <a:rPr lang="lv-LV" sz="2400" dirty="0" smtClean="0"/>
              <a:t>pēc dotā parauga. </a:t>
            </a:r>
            <a:endParaRPr lang="lv-LV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Tagu kopsavilkums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0144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Taga 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&lt;html&gt;...&lt;/html&gt;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HTML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dokuments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head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head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Lapas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galvene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title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title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Lapas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v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irsraksts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body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body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Lapas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satura daļa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&lt;!--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--&gt;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Komentārs</a:t>
                      </a:r>
                    </a:p>
                    <a:p>
                      <a:r>
                        <a:rPr lang="lv-LV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&lt;!--Teksts</a:t>
                      </a:r>
                      <a:r>
                        <a:rPr lang="lv-LV" sz="160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neparādās pārlūkprogrammā--&gt;</a:t>
                      </a:r>
                      <a:endParaRPr lang="lv-LV" sz="1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&lt;p&gt;...&lt;/p&gt;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Jauna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r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indkopa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br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br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Jauna rinda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Teksta noformēšanas tagi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720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Taga 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&lt;h1&gt; līdz &lt;h6&gt;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Virsraksta teksts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&lt;i&gt;...&lt;/i&gt;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Slīpraksts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&lt;u&gt;...&lt;/u&gt;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Pasvītrots teksts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&lt;b&gt;...&lt;/b&gt;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Treknraksts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sup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sup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Augšraksts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sub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sub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Apakšraksts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big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big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Palielina fonta izmēru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par 1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small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&gt;...&lt;/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small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Samazina fonta izmēru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par 1</a:t>
                      </a:r>
                      <a:endParaRPr lang="lv-LV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marquee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...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marquee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Skrejoši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burti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Latviešu valodas burti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14488"/>
          </a:xfrm>
        </p:spPr>
        <p:txBody>
          <a:bodyPr/>
          <a:lstStyle/>
          <a:p>
            <a:r>
              <a:rPr lang="lv-LV" smtClean="0"/>
              <a:t>Lai HTML lapa atpazītu latviešu valodas kodējumu, tad HTML kodā starp tagiem </a:t>
            </a:r>
            <a:r>
              <a:rPr lang="lv-LV" b="1" smtClean="0"/>
              <a:t>&lt;head&gt;</a:t>
            </a:r>
            <a:r>
              <a:rPr lang="lv-LV" smtClean="0"/>
              <a:t> un </a:t>
            </a:r>
            <a:r>
              <a:rPr lang="lv-LV" b="1" smtClean="0"/>
              <a:t>&lt;/head&gt;</a:t>
            </a:r>
            <a:r>
              <a:rPr lang="lv-LV" smtClean="0"/>
              <a:t> ir jāievieto kods:</a:t>
            </a:r>
          </a:p>
          <a:p>
            <a:pPr>
              <a:buFont typeface="Arial" charset="0"/>
              <a:buNone/>
            </a:pPr>
            <a:endParaRPr lang="lv-LV" smtClean="0"/>
          </a:p>
          <a:p>
            <a:endParaRPr lang="lv-LV" smtClean="0"/>
          </a:p>
        </p:txBody>
      </p:sp>
      <p:sp>
        <p:nvSpPr>
          <p:cNvPr id="4" name="TextBox 3"/>
          <p:cNvSpPr txBox="1"/>
          <p:nvPr/>
        </p:nvSpPr>
        <p:spPr>
          <a:xfrm>
            <a:off x="642938" y="3500438"/>
            <a:ext cx="8072437" cy="2770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4400" b="1" i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Piemērs: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dirty="0"/>
              <a:t>&lt;</a:t>
            </a:r>
            <a:r>
              <a:rPr lang="lv-LV" sz="2800" b="1" dirty="0" err="1"/>
              <a:t>head</a:t>
            </a:r>
            <a:r>
              <a:rPr lang="lv-LV" sz="2800" b="1" dirty="0"/>
              <a:t>&gt;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dirty="0">
                <a:solidFill>
                  <a:srgbClr val="FF0000"/>
                </a:solidFill>
              </a:rPr>
              <a:t>&lt;meta </a:t>
            </a:r>
            <a:r>
              <a:rPr lang="lv-LV" sz="2800" dirty="0" err="1">
                <a:solidFill>
                  <a:srgbClr val="FF0000"/>
                </a:solidFill>
              </a:rPr>
              <a:t>http-equiv=“Content-Type"</a:t>
            </a:r>
            <a:r>
              <a:rPr lang="lv-LV" sz="2800" dirty="0">
                <a:solidFill>
                  <a:srgbClr val="FF0000"/>
                </a:solidFill>
              </a:rPr>
              <a:t> </a:t>
            </a:r>
            <a:r>
              <a:rPr lang="lv-LV" sz="2800" dirty="0" err="1">
                <a:solidFill>
                  <a:srgbClr val="FF0000"/>
                </a:solidFill>
              </a:rPr>
              <a:t>content="text</a:t>
            </a:r>
            <a:r>
              <a:rPr lang="lv-LV" sz="2800" dirty="0">
                <a:solidFill>
                  <a:srgbClr val="FF0000"/>
                </a:solidFill>
              </a:rPr>
              <a:t>/html; </a:t>
            </a:r>
            <a:r>
              <a:rPr lang="lv-LV" sz="2800" dirty="0" err="1">
                <a:solidFill>
                  <a:srgbClr val="FF0000"/>
                </a:solidFill>
              </a:rPr>
              <a:t>charset=windows-1257"</a:t>
            </a:r>
            <a:r>
              <a:rPr lang="lv-LV" sz="2800" dirty="0">
                <a:solidFill>
                  <a:srgbClr val="FF0000"/>
                </a:solidFill>
              </a:rPr>
              <a:t>&gt;</a:t>
            </a:r>
            <a:endParaRPr lang="lv-LV" sz="28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800" b="1" dirty="0"/>
              <a:t>&lt;/</a:t>
            </a:r>
            <a:r>
              <a:rPr lang="lv-LV" sz="2800" b="1" dirty="0" err="1"/>
              <a:t>head</a:t>
            </a:r>
            <a:r>
              <a:rPr lang="lv-LV" sz="2800" b="1" dirty="0"/>
              <a:t>&gt;</a:t>
            </a:r>
            <a:endParaRPr lang="en-US" sz="28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lv-LV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28596" y="142852"/>
            <a:ext cx="8286808" cy="7254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4400" b="1" i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2</a:t>
            </a: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785794"/>
            <a:ext cx="828680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Izveidot HTML dokumentu pēc dotā parauga. Saglabāt ar nosaukumu </a:t>
            </a:r>
            <a:r>
              <a:rPr lang="lv-LV" sz="2400" b="1" dirty="0" err="1" smtClean="0"/>
              <a:t>Otra_lapa.html</a:t>
            </a:r>
            <a:r>
              <a:rPr lang="lv-LV" sz="2400" dirty="0" smtClean="0"/>
              <a:t>.</a:t>
            </a:r>
            <a:endParaRPr lang="lv-LV" sz="2400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14488"/>
            <a:ext cx="2200275" cy="2876550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4000504"/>
            <a:ext cx="6264606" cy="26432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" name="Right Arrow 9"/>
          <p:cNvSpPr/>
          <p:nvPr/>
        </p:nvSpPr>
        <p:spPr>
          <a:xfrm rot="12936704">
            <a:off x="2171577" y="3353107"/>
            <a:ext cx="1571636" cy="35719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71678"/>
            <a:ext cx="5214974" cy="434756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428596" y="383449"/>
            <a:ext cx="8286808" cy="7857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Patstāvīgais darbs:</a:t>
            </a:r>
            <a:endParaRPr kumimoji="0" lang="lv-LV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1026367"/>
            <a:ext cx="8286808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Noformēt HTML dokumentu </a:t>
            </a:r>
            <a:r>
              <a:rPr lang="lv-LV" sz="2400" b="1" dirty="0" err="1" smtClean="0"/>
              <a:t>Otra_lapa.html</a:t>
            </a:r>
            <a:r>
              <a:rPr lang="lv-LV" sz="2400" b="1" dirty="0" smtClean="0"/>
              <a:t>  </a:t>
            </a:r>
            <a:r>
              <a:rPr lang="lv-LV" sz="2400" dirty="0" smtClean="0"/>
              <a:t>pēc dotā parauga. </a:t>
            </a:r>
            <a:endParaRPr lang="lv-LV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Horizontāla līnija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28625" y="1214438"/>
            <a:ext cx="8229600" cy="1257300"/>
          </a:xfrm>
        </p:spPr>
        <p:txBody>
          <a:bodyPr/>
          <a:lstStyle/>
          <a:p>
            <a:r>
              <a:rPr lang="lv-LV" smtClean="0"/>
              <a:t>Lai uzzīmētu horizontālo līniju, izmanto tagu </a:t>
            </a:r>
            <a:r>
              <a:rPr lang="lv-LV" b="1" smtClean="0"/>
              <a:t>&lt;hr&gt;</a:t>
            </a:r>
            <a:r>
              <a:rPr lang="lv-LV" smtClean="0"/>
              <a:t> </a:t>
            </a:r>
            <a:r>
              <a:rPr lang="lv-LV" b="1" u="sng" smtClean="0">
                <a:solidFill>
                  <a:srgbClr val="FF0000"/>
                </a:solidFill>
              </a:rPr>
              <a:t>bez noslēdzošā taga</a:t>
            </a:r>
            <a:r>
              <a:rPr lang="lv-LV" smtClean="0"/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188" y="2286000"/>
            <a:ext cx="8572500" cy="43402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4400" b="1" i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Piemērs: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400" b="1" dirty="0"/>
              <a:t>&lt;</a:t>
            </a:r>
            <a:r>
              <a:rPr lang="lv-LV" sz="2400" b="1" dirty="0" err="1"/>
              <a:t>hr</a:t>
            </a:r>
            <a:r>
              <a:rPr lang="lv-LV" sz="2400" b="1" dirty="0"/>
              <a:t>&gt;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400" b="1" dirty="0"/>
              <a:t>&lt;</a:t>
            </a:r>
            <a:r>
              <a:rPr lang="lv-LV" sz="2400" b="1" dirty="0" err="1"/>
              <a:t>hr</a:t>
            </a:r>
            <a:r>
              <a:rPr lang="lv-LV" sz="2400" b="1" dirty="0"/>
              <a:t> size=10 color=#66cc66&gt; </a:t>
            </a:r>
            <a:r>
              <a:rPr lang="lv-LV" sz="2000" dirty="0">
                <a:solidFill>
                  <a:srgbClr val="0070C0"/>
                </a:solidFill>
              </a:rPr>
              <a:t>/</a:t>
            </a:r>
            <a:r>
              <a:rPr lang="lv-LV" sz="2000" dirty="0" err="1">
                <a:solidFill>
                  <a:srgbClr val="0070C0"/>
                </a:solidFill>
              </a:rPr>
              <a:t>size</a:t>
            </a:r>
            <a:r>
              <a:rPr lang="lv-LV" sz="2000" dirty="0">
                <a:solidFill>
                  <a:srgbClr val="0070C0"/>
                </a:solidFill>
              </a:rPr>
              <a:t> = līnijas platums/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400" b="1" dirty="0"/>
              <a:t>&lt;</a:t>
            </a:r>
            <a:r>
              <a:rPr lang="lv-LV" sz="2400" b="1" dirty="0" err="1"/>
              <a:t>hr</a:t>
            </a:r>
            <a:r>
              <a:rPr lang="lv-LV" sz="2400" b="1" dirty="0"/>
              <a:t> size=2&gt;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400" b="1" dirty="0"/>
              <a:t>&lt;</a:t>
            </a:r>
            <a:r>
              <a:rPr lang="lv-LV" sz="2400" b="1" dirty="0" err="1"/>
              <a:t>hr</a:t>
            </a:r>
            <a:r>
              <a:rPr lang="lv-LV" sz="2400" b="1" dirty="0"/>
              <a:t> size=5 </a:t>
            </a:r>
            <a:r>
              <a:rPr lang="lv-LV" sz="2400" b="1" dirty="0" err="1"/>
              <a:t>noshade</a:t>
            </a:r>
            <a:r>
              <a:rPr lang="lv-LV" sz="2400" b="1" dirty="0"/>
              <a:t>&gt; </a:t>
            </a:r>
            <a:r>
              <a:rPr lang="lv-LV" sz="2000" dirty="0">
                <a:solidFill>
                  <a:srgbClr val="0070C0"/>
                </a:solidFill>
              </a:rPr>
              <a:t>/</a:t>
            </a:r>
            <a:r>
              <a:rPr lang="lv-LV" sz="2000" dirty="0" err="1">
                <a:solidFill>
                  <a:srgbClr val="0070C0"/>
                </a:solidFill>
              </a:rPr>
              <a:t>noshade</a:t>
            </a:r>
            <a:r>
              <a:rPr lang="lv-LV" sz="2000" dirty="0">
                <a:solidFill>
                  <a:srgbClr val="0070C0"/>
                </a:solidFill>
              </a:rPr>
              <a:t> – plakana līnija/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400" b="1" dirty="0"/>
              <a:t>&lt;</a:t>
            </a:r>
            <a:r>
              <a:rPr lang="lv-LV" sz="2400" b="1" dirty="0" err="1"/>
              <a:t>hr</a:t>
            </a:r>
            <a:r>
              <a:rPr lang="lv-LV" sz="2400" b="1" dirty="0"/>
              <a:t> width=50% size=4 color=#339900 </a:t>
            </a:r>
            <a:r>
              <a:rPr lang="lv-LV" sz="2400" b="1" dirty="0" err="1"/>
              <a:t>noshade</a:t>
            </a:r>
            <a:r>
              <a:rPr lang="lv-LV" sz="2400" b="1" dirty="0"/>
              <a:t>&gt; </a:t>
            </a:r>
            <a:r>
              <a:rPr lang="lv-LV" sz="2000" dirty="0">
                <a:solidFill>
                  <a:srgbClr val="0070C0"/>
                </a:solidFill>
              </a:rPr>
              <a:t>/</a:t>
            </a:r>
            <a:r>
              <a:rPr lang="lv-LV" sz="2000" dirty="0" err="1">
                <a:solidFill>
                  <a:srgbClr val="0070C0"/>
                </a:solidFill>
              </a:rPr>
              <a:t>with</a:t>
            </a:r>
            <a:r>
              <a:rPr lang="lv-LV" sz="2000" dirty="0">
                <a:solidFill>
                  <a:srgbClr val="0070C0"/>
                </a:solidFill>
              </a:rPr>
              <a:t>= 50% līnijas garums % no MAX iespējamā garuma/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400" b="1" dirty="0"/>
              <a:t>&lt;</a:t>
            </a:r>
            <a:r>
              <a:rPr lang="lv-LV" sz="2400" b="1" dirty="0" err="1"/>
              <a:t>hr</a:t>
            </a:r>
            <a:r>
              <a:rPr lang="lv-LV" sz="2400" b="1" dirty="0"/>
              <a:t> width=150 size=6 </a:t>
            </a:r>
            <a:r>
              <a:rPr lang="lv-LV" sz="2400" b="1" dirty="0" err="1"/>
              <a:t>align="right</a:t>
            </a:r>
            <a:r>
              <a:rPr lang="lv-LV" sz="2400" b="1" dirty="0"/>
              <a:t>" color=#ff6600&gt; </a:t>
            </a:r>
            <a:r>
              <a:rPr lang="lv-LV" sz="2000" dirty="0">
                <a:solidFill>
                  <a:srgbClr val="0070C0"/>
                </a:solidFill>
              </a:rPr>
              <a:t>/with=150 līnijas garums pikseļos, </a:t>
            </a:r>
            <a:r>
              <a:rPr lang="lv-LV" sz="2000" dirty="0" err="1">
                <a:solidFill>
                  <a:srgbClr val="0070C0"/>
                </a:solidFill>
              </a:rPr>
              <a:t>align</a:t>
            </a:r>
            <a:r>
              <a:rPr lang="lv-LV" sz="2000" dirty="0">
                <a:solidFill>
                  <a:srgbClr val="0070C0"/>
                </a:solidFill>
              </a:rPr>
              <a:t> = “</a:t>
            </a:r>
            <a:r>
              <a:rPr lang="lv-LV" sz="2000" dirty="0" err="1">
                <a:solidFill>
                  <a:srgbClr val="0070C0"/>
                </a:solidFill>
              </a:rPr>
              <a:t>right</a:t>
            </a:r>
            <a:r>
              <a:rPr lang="lv-LV" sz="2000" dirty="0">
                <a:solidFill>
                  <a:srgbClr val="0070C0"/>
                </a:solidFill>
              </a:rPr>
              <a:t>”, “</a:t>
            </a:r>
            <a:r>
              <a:rPr lang="lv-LV" sz="2000" dirty="0" err="1">
                <a:solidFill>
                  <a:srgbClr val="0070C0"/>
                </a:solidFill>
              </a:rPr>
              <a:t>left</a:t>
            </a:r>
            <a:r>
              <a:rPr lang="lv-LV" sz="2000" dirty="0">
                <a:solidFill>
                  <a:srgbClr val="0070C0"/>
                </a:solidFill>
              </a:rPr>
              <a:t>” – līnijas novietojums/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400" b="1" dirty="0"/>
              <a:t>&lt;</a:t>
            </a:r>
            <a:r>
              <a:rPr lang="lv-LV" sz="2400" b="1" dirty="0" err="1"/>
              <a:t>hr</a:t>
            </a:r>
            <a:r>
              <a:rPr lang="lv-LV" sz="2400" b="1" dirty="0"/>
              <a:t> width=150 size=20 </a:t>
            </a:r>
            <a:r>
              <a:rPr lang="lv-LV" sz="2400" b="1" dirty="0" err="1"/>
              <a:t>align="left</a:t>
            </a:r>
            <a:r>
              <a:rPr lang="lv-LV" sz="2400" b="1" dirty="0"/>
              <a:t>" color=#0066ff&gt;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2400" b="1" dirty="0"/>
              <a:t>&lt;</a:t>
            </a:r>
            <a:r>
              <a:rPr lang="lv-LV" sz="2400" b="1" dirty="0" err="1"/>
              <a:t>hr</a:t>
            </a:r>
            <a:r>
              <a:rPr lang="lv-LV" sz="2400" b="1" dirty="0"/>
              <a:t> width=150 size=20 color=#990000&gt;</a:t>
            </a:r>
            <a:endParaRPr lang="lv-LV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857364"/>
            <a:ext cx="8358188" cy="374173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28596" y="1038509"/>
            <a:ext cx="828680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2400" dirty="0" smtClean="0"/>
              <a:t>Izmēģināt atdalošo līniju variantus.</a:t>
            </a:r>
            <a:endParaRPr lang="lv-LV" sz="2400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28596" y="324129"/>
            <a:ext cx="8286808" cy="7254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4400" b="1" i="1" noProof="0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3</a:t>
            </a:r>
            <a:r>
              <a:rPr kumimoji="0" lang="lv-LV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.uzdevums: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Saraksti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500063" y="1285875"/>
          <a:ext cx="8229600" cy="5029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071702"/>
                <a:gridCol w="615789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Tags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Taga funkcija</a:t>
                      </a:r>
                      <a:endParaRPr lang="lv-LV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 ... 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ordered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list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) Numurēts saraksts. Uzskaitījumam lieto skaitļus vai burtus.</a:t>
                      </a:r>
                    </a:p>
                    <a:p>
                      <a:r>
                        <a:rPr lang="lv-LV" sz="2400" b="1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lv-LV" sz="2400" b="1" dirty="0" smtClean="0">
                          <a:latin typeface="Arial" pitchFamily="34" charset="0"/>
                          <a:cs typeface="Arial" pitchFamily="34" charset="0"/>
                        </a:rPr>
                        <a:t>&gt;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numerācija 1,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2, 3...</a:t>
                      </a:r>
                    </a:p>
                    <a:p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type=1&gt;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numerācija 1,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2, 3...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type=A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numerācija A,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B, C...</a:t>
                      </a:r>
                      <a:endParaRPr lang="lv-LV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type=I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numerācija I,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II, III...</a:t>
                      </a:r>
                      <a:endParaRPr lang="lv-LV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ul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 ... &lt;/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ul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</a:p>
                    <a:p>
                      <a:endParaRPr lang="lv-LV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unordered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dirty="0" err="1" smtClean="0">
                          <a:latin typeface="Arial" pitchFamily="34" charset="0"/>
                          <a:cs typeface="Arial" pitchFamily="34" charset="0"/>
                        </a:rPr>
                        <a:t>list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) - uzskaitījumam lieto simbolus. </a:t>
                      </a:r>
                    </a:p>
                    <a:p>
                      <a:r>
                        <a:rPr lang="lv-LV" sz="2400" b="1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="1" dirty="0" err="1" smtClean="0">
                          <a:latin typeface="Arial" pitchFamily="34" charset="0"/>
                          <a:cs typeface="Arial" pitchFamily="34" charset="0"/>
                        </a:rPr>
                        <a:t>ul</a:t>
                      </a:r>
                      <a:r>
                        <a:rPr lang="lv-LV" sz="2400" b="1" dirty="0" smtClean="0">
                          <a:latin typeface="Arial" pitchFamily="34" charset="0"/>
                          <a:cs typeface="Arial" pitchFamily="34" charset="0"/>
                        </a:rPr>
                        <a:t>&gt;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simbols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</a:t>
                      </a:r>
                      <a:endParaRPr lang="lv-LV" sz="24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ul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type=“square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”&gt;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simbols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  <a:sym typeface="Wingdings"/>
                        </a:rPr>
                        <a:t></a:t>
                      </a:r>
                      <a:endParaRPr lang="lv-LV" sz="24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type=“circle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”&gt;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simbols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</a:t>
                      </a:r>
                      <a:endParaRPr lang="lv-LV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type=“disc</a:t>
                      </a:r>
                      <a:r>
                        <a:rPr lang="lv-LV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”&gt;</a:t>
                      </a:r>
                      <a:r>
                        <a:rPr lang="lv-LV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</a:rPr>
                        <a:t>simbols </a:t>
                      </a:r>
                      <a:r>
                        <a:rPr lang="lv-LV" sz="2400" dirty="0" smtClean="0"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</a:t>
                      </a:r>
                      <a:endParaRPr lang="lv-LV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573</Words>
  <Application>Microsoft Office PowerPoint</Application>
  <PresentationFormat>On-screen Show (4:3)</PresentationFormat>
  <Paragraphs>106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Teksta noformēšana  Sarakstu veidošana Atdalošās līnijas veidošana</vt:lpstr>
      <vt:lpstr>Tagu kopsavilkums</vt:lpstr>
      <vt:lpstr>Teksta noformēšanas tagi</vt:lpstr>
      <vt:lpstr>Latviešu valodas burti</vt:lpstr>
      <vt:lpstr>PowerPoint Presentation</vt:lpstr>
      <vt:lpstr>PowerPoint Presentation</vt:lpstr>
      <vt:lpstr>Horizontāla līnija</vt:lpstr>
      <vt:lpstr>PowerPoint Presentation</vt:lpstr>
      <vt:lpstr>Saraksti</vt:lpstr>
      <vt:lpstr>PowerPoint Presentation</vt:lpstr>
      <vt:lpstr>Lapas fona krāsa</vt:lpstr>
      <vt:lpstr>PowerPoint Presentation</vt:lpstr>
    </vt:vector>
  </TitlesOfParts>
  <Company>LiepU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Tīmekļa lapu veidošana</dc:title>
  <dc:creator>S96F</dc:creator>
  <cp:lastModifiedBy>Windows User</cp:lastModifiedBy>
  <cp:revision>63</cp:revision>
  <dcterms:created xsi:type="dcterms:W3CDTF">2011-01-12T09:36:58Z</dcterms:created>
  <dcterms:modified xsi:type="dcterms:W3CDTF">2011-12-20T08:27:02Z</dcterms:modified>
</cp:coreProperties>
</file>