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57" r:id="rId4"/>
    <p:sldId id="286" r:id="rId5"/>
    <p:sldId id="273" r:id="rId6"/>
    <p:sldId id="265" r:id="rId7"/>
    <p:sldId id="269" r:id="rId8"/>
    <p:sldId id="276" r:id="rId9"/>
    <p:sldId id="274" r:id="rId10"/>
    <p:sldId id="266" r:id="rId11"/>
    <p:sldId id="267" r:id="rId12"/>
    <p:sldId id="268" r:id="rId13"/>
    <p:sldId id="270" r:id="rId14"/>
    <p:sldId id="271" r:id="rId15"/>
    <p:sldId id="272" r:id="rId16"/>
    <p:sldId id="262" r:id="rId17"/>
    <p:sldId id="277" r:id="rId18"/>
    <p:sldId id="278" r:id="rId19"/>
    <p:sldId id="279" r:id="rId20"/>
    <p:sldId id="281" r:id="rId21"/>
    <p:sldId id="282" r:id="rId22"/>
    <p:sldId id="283" r:id="rId23"/>
    <p:sldId id="284" r:id="rId24"/>
    <p:sldId id="285" r:id="rId25"/>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2" d="100"/>
          <a:sy n="62" d="100"/>
        </p:scale>
        <p:origin x="-1044" y="-9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lv-LV"/>
          </a:p>
        </p:txBody>
      </p:sp>
      <p:sp>
        <p:nvSpPr>
          <p:cNvPr id="3" name="Table Placeholder 2"/>
          <p:cNvSpPr>
            <a:spLocks noGrp="1"/>
          </p:cNvSpPr>
          <p:nvPr>
            <p:ph type="tbl" idx="1"/>
          </p:nvPr>
        </p:nvSpPr>
        <p:spPr>
          <a:xfrm>
            <a:off x="457200" y="1600200"/>
            <a:ext cx="8229600" cy="4525963"/>
          </a:xfrm>
        </p:spPr>
        <p:txBody>
          <a:bodyPr/>
          <a:lstStyle/>
          <a:p>
            <a:pPr lvl="0"/>
            <a:endParaRPr lang="lv-LV"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526C94E7-0CF5-47D1-BCC5-9A5ADE69B7A3}" type="slidenum">
              <a:rPr lang="lv-LV"/>
              <a:pPr>
                <a:defRPr/>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AE9A6B-EE4B-4C62-BE7D-86DEEDA87A41}" type="datetimeFigureOut">
              <a:rPr lang="lv-LV" smtClean="0"/>
              <a:pPr/>
              <a:t>2011.12.20.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27C1CF01-B29E-4B29-AD69-9A2122E7D31F}" type="slidenum">
              <a:rPr lang="lv-LV" smtClean="0"/>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AE9A6B-EE4B-4C62-BE7D-86DEEDA87A41}" type="datetimeFigureOut">
              <a:rPr lang="lv-LV" smtClean="0"/>
              <a:pPr/>
              <a:t>2011.12.20.</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1CF01-B29E-4B29-AD69-9A2122E7D31F}" type="slidenum">
              <a:rPr lang="lv-LV" smtClean="0"/>
              <a:pPr/>
              <a:t>‹#›</a:t>
            </a:fld>
            <a:endParaRPr 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71613"/>
            <a:ext cx="7772400" cy="2028838"/>
          </a:xfrm>
        </p:spPr>
        <p:txBody>
          <a:bodyPr>
            <a:noAutofit/>
          </a:bodyPr>
          <a:lstStyle/>
          <a:p>
            <a:r>
              <a:rPr lang="lv-LV" sz="6600" b="1" dirty="0" smtClean="0">
                <a:solidFill>
                  <a:srgbClr val="CC3300"/>
                </a:solidFill>
                <a:effectLst>
                  <a:outerShdw blurRad="38100" dist="38100" dir="2700000" algn="tl">
                    <a:srgbClr val="000000">
                      <a:alpha val="43137"/>
                    </a:srgbClr>
                  </a:outerShdw>
                </a:effectLst>
              </a:rPr>
              <a:t>Datu bāze, tās mācību metodika</a:t>
            </a:r>
            <a:endParaRPr lang="lv-LV" sz="6600" b="1" dirty="0">
              <a:solidFill>
                <a:srgbClr val="CC33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endParaRPr lang="lv-LV"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04664"/>
            <a:ext cx="777240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11809" y="5772834"/>
            <a:ext cx="7720382" cy="830997"/>
          </a:xfrm>
          <a:prstGeom prst="rect">
            <a:avLst/>
          </a:prstGeom>
          <a:noFill/>
        </p:spPr>
        <p:txBody>
          <a:bodyPr wrap="none" rtlCol="0">
            <a:spAutoFit/>
          </a:bodyPr>
          <a:lstStyle/>
          <a:p>
            <a:pPr algn="ctr"/>
            <a:r>
              <a:rPr lang="en-US" sz="1600" dirty="0"/>
              <a:t>ESF </a:t>
            </a:r>
            <a:r>
              <a:rPr lang="en-US" sz="1600" dirty="0" err="1"/>
              <a:t>projekts</a:t>
            </a:r>
            <a:r>
              <a:rPr lang="en-US" sz="1600" dirty="0"/>
              <a:t> „</a:t>
            </a:r>
            <a:r>
              <a:rPr lang="en-US" sz="1600" dirty="0" err="1"/>
              <a:t>Profesionālajā</a:t>
            </a:r>
            <a:r>
              <a:rPr lang="en-US" sz="1600" dirty="0"/>
              <a:t> </a:t>
            </a:r>
            <a:r>
              <a:rPr lang="en-US" sz="1600" dirty="0" err="1"/>
              <a:t>izglītībā</a:t>
            </a:r>
            <a:r>
              <a:rPr lang="en-US" sz="1600" dirty="0"/>
              <a:t> </a:t>
            </a:r>
            <a:r>
              <a:rPr lang="en-US" sz="1600" dirty="0" err="1"/>
              <a:t>iesaistīto</a:t>
            </a:r>
            <a:r>
              <a:rPr lang="en-US" sz="1600" dirty="0"/>
              <a:t> </a:t>
            </a:r>
            <a:r>
              <a:rPr lang="en-US" sz="1600" dirty="0" err="1"/>
              <a:t>vispārizglītojošo</a:t>
            </a:r>
            <a:r>
              <a:rPr lang="en-US" sz="1600" dirty="0"/>
              <a:t> </a:t>
            </a:r>
            <a:r>
              <a:rPr lang="en-US" sz="1600" dirty="0" err="1"/>
              <a:t>mācību</a:t>
            </a:r>
            <a:r>
              <a:rPr lang="en-US" sz="1600" dirty="0"/>
              <a:t> </a:t>
            </a:r>
            <a:r>
              <a:rPr lang="en-US" sz="1600" dirty="0" err="1" smtClean="0"/>
              <a:t>priekšmetu</a:t>
            </a:r>
            <a:endParaRPr lang="en-US" sz="1600" dirty="0" smtClean="0"/>
          </a:p>
          <a:p>
            <a:pPr algn="ctr"/>
            <a:r>
              <a:rPr lang="en-US" sz="1600" dirty="0" err="1" smtClean="0"/>
              <a:t>pedagogu</a:t>
            </a:r>
            <a:r>
              <a:rPr lang="en-US" sz="1600" dirty="0" smtClean="0"/>
              <a:t> </a:t>
            </a:r>
            <a:r>
              <a:rPr lang="en-US" sz="1600" dirty="0" err="1"/>
              <a:t>kompetences</a:t>
            </a:r>
            <a:r>
              <a:rPr lang="en-US" sz="1600" dirty="0"/>
              <a:t> </a:t>
            </a:r>
            <a:r>
              <a:rPr lang="en-US" sz="1600" dirty="0" err="1"/>
              <a:t>paaugstināšana</a:t>
            </a:r>
            <a:r>
              <a:rPr lang="en-US" sz="1600" dirty="0" smtClean="0"/>
              <a:t>”</a:t>
            </a:r>
          </a:p>
          <a:p>
            <a:pPr algn="ctr"/>
            <a:r>
              <a:rPr lang="en-US" sz="1600" dirty="0" smtClean="0"/>
              <a:t>(</a:t>
            </a:r>
            <a:r>
              <a:rPr lang="en-US" sz="1600" dirty="0" err="1"/>
              <a:t>vienošanās</a:t>
            </a:r>
            <a:r>
              <a:rPr lang="en-US" sz="1600" dirty="0"/>
              <a:t> Nr. 2009/0274/1DP/1.2.1.1.2/09/IPIA/VIAA/003)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92"/>
            <a:ext cx="8229600" cy="1143000"/>
          </a:xfrm>
        </p:spPr>
        <p:txBody>
          <a:bodyPr/>
          <a:lstStyle/>
          <a:p>
            <a:r>
              <a:rPr lang="lv-LV" b="1" dirty="0" smtClean="0">
                <a:solidFill>
                  <a:srgbClr val="CC3300"/>
                </a:solidFill>
                <a:effectLst>
                  <a:outerShdw blurRad="38100" dist="38100" dir="2700000" algn="tl">
                    <a:srgbClr val="000000">
                      <a:alpha val="43137"/>
                    </a:srgbClr>
                  </a:outerShdw>
                </a:effectLst>
              </a:rPr>
              <a:t>Lauka īpašības </a:t>
            </a:r>
            <a:r>
              <a:rPr lang="lv-LV" sz="3200" b="1" dirty="0" smtClean="0">
                <a:solidFill>
                  <a:srgbClr val="CC3300"/>
                </a:solidFill>
                <a:effectLst>
                  <a:outerShdw blurRad="38100" dist="38100" dir="2700000" algn="tl">
                    <a:srgbClr val="000000">
                      <a:alpha val="43137"/>
                    </a:srgbClr>
                  </a:outerShdw>
                </a:effectLst>
              </a:rPr>
              <a:t>(1)</a:t>
            </a:r>
            <a:endParaRPr lang="lv-LV" sz="3200" b="1" dirty="0">
              <a:solidFill>
                <a:srgbClr val="CC33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214282" y="928392"/>
          <a:ext cx="8786874" cy="5643880"/>
        </p:xfrm>
        <a:graphic>
          <a:graphicData uri="http://schemas.openxmlformats.org/drawingml/2006/table">
            <a:tbl>
              <a:tblPr firstRow="1" bandRow="1">
                <a:tableStyleId>{8799B23B-EC83-4686-B30A-512413B5E67A}</a:tableStyleId>
              </a:tblPr>
              <a:tblGrid>
                <a:gridCol w="1214446"/>
                <a:gridCol w="1571636"/>
                <a:gridCol w="6000792"/>
              </a:tblGrid>
              <a:tr h="370840">
                <a:tc>
                  <a:txBody>
                    <a:bodyPr/>
                    <a:lstStyle/>
                    <a:p>
                      <a:pPr algn="ctr"/>
                      <a:r>
                        <a:rPr lang="lv-LV" sz="2000" dirty="0" smtClean="0"/>
                        <a:t>Lauka īpašības</a:t>
                      </a:r>
                      <a:endParaRPr lang="lv-LV" sz="2000" dirty="0"/>
                    </a:p>
                  </a:txBody>
                  <a:tcPr>
                    <a:solidFill>
                      <a:schemeClr val="accent3">
                        <a:lumMod val="60000"/>
                        <a:lumOff val="40000"/>
                      </a:schemeClr>
                    </a:solidFill>
                  </a:tcPr>
                </a:tc>
                <a:tc>
                  <a:txBody>
                    <a:bodyPr/>
                    <a:lstStyle/>
                    <a:p>
                      <a:pPr algn="ctr"/>
                      <a:r>
                        <a:rPr lang="lv-LV" sz="2000" dirty="0" smtClean="0"/>
                        <a:t>Datu tips</a:t>
                      </a:r>
                      <a:endParaRPr lang="lv-LV" sz="2000" dirty="0"/>
                    </a:p>
                  </a:txBody>
                  <a:tcPr>
                    <a:solidFill>
                      <a:schemeClr val="accent3">
                        <a:lumMod val="60000"/>
                        <a:lumOff val="40000"/>
                      </a:schemeClr>
                    </a:solidFill>
                  </a:tcPr>
                </a:tc>
                <a:tc>
                  <a:txBody>
                    <a:bodyPr/>
                    <a:lstStyle/>
                    <a:p>
                      <a:pPr algn="ctr"/>
                      <a:r>
                        <a:rPr lang="lv-LV" sz="2000" dirty="0" smtClean="0"/>
                        <a:t>Apraksts</a:t>
                      </a:r>
                      <a:endParaRPr lang="lv-LV" sz="2000" dirty="0"/>
                    </a:p>
                  </a:txBody>
                  <a:tcPr>
                    <a:solidFill>
                      <a:schemeClr val="accent3">
                        <a:lumMod val="60000"/>
                        <a:lumOff val="40000"/>
                      </a:schemeClr>
                    </a:solidFill>
                  </a:tcPr>
                </a:tc>
              </a:tr>
              <a:tr h="370840">
                <a:tc rowSpan="10">
                  <a:txBody>
                    <a:bodyPr/>
                    <a:lstStyle/>
                    <a:p>
                      <a:r>
                        <a:rPr lang="lv-LV" b="1" dirty="0" err="1" smtClean="0"/>
                        <a:t>Field</a:t>
                      </a:r>
                      <a:r>
                        <a:rPr lang="lv-LV" b="1" dirty="0" smtClean="0"/>
                        <a:t> </a:t>
                      </a:r>
                      <a:r>
                        <a:rPr lang="lv-LV" b="1" dirty="0" err="1" smtClean="0"/>
                        <a:t>Size</a:t>
                      </a:r>
                      <a:endParaRPr lang="lv-LV" b="1" dirty="0" smtClean="0"/>
                    </a:p>
                    <a:p>
                      <a:r>
                        <a:rPr lang="lv-LV" dirty="0" smtClean="0"/>
                        <a:t>(lauka izmērs)</a:t>
                      </a:r>
                      <a:endParaRPr lang="lv-LV" dirty="0"/>
                    </a:p>
                  </a:txBody>
                  <a:tcPr/>
                </a:tc>
                <a:tc>
                  <a:txBody>
                    <a:bodyPr/>
                    <a:lstStyle/>
                    <a:p>
                      <a:r>
                        <a:rPr lang="lv-LV" dirty="0" err="1" smtClean="0"/>
                        <a:t>Text</a:t>
                      </a:r>
                      <a:endParaRPr lang="lv-LV" dirty="0"/>
                    </a:p>
                  </a:txBody>
                  <a:tcPr>
                    <a:noFill/>
                  </a:tcPr>
                </a:tc>
                <a:tc>
                  <a:txBody>
                    <a:bodyPr/>
                    <a:lstStyle/>
                    <a:p>
                      <a:r>
                        <a:rPr lang="lv-LV" dirty="0" smtClean="0">
                          <a:solidFill>
                            <a:schemeClr val="tx1"/>
                          </a:solidFill>
                        </a:rPr>
                        <a:t>Nosaka maksimālo lauka garumu no 0 – 255 simboliem. </a:t>
                      </a:r>
                      <a:endParaRPr lang="lv-LV" dirty="0">
                        <a:solidFill>
                          <a:schemeClr val="tx1"/>
                        </a:solidFill>
                      </a:endParaRPr>
                    </a:p>
                  </a:txBody>
                  <a:tcPr>
                    <a:noFill/>
                  </a:tcPr>
                </a:tc>
              </a:tr>
              <a:tr h="370840">
                <a:tc vMerge="1">
                  <a:txBody>
                    <a:bodyPr/>
                    <a:lstStyle/>
                    <a:p>
                      <a:endParaRPr lang="lv-LV" dirty="0"/>
                    </a:p>
                  </a:txBody>
                  <a:tcPr/>
                </a:tc>
                <a:tc>
                  <a:txBody>
                    <a:bodyPr/>
                    <a:lstStyle/>
                    <a:p>
                      <a:r>
                        <a:rPr lang="lv-LV" dirty="0" err="1" smtClean="0"/>
                        <a:t>Number</a:t>
                      </a:r>
                      <a:endParaRPr lang="lv-LV" dirty="0"/>
                    </a:p>
                  </a:txBody>
                  <a:tcPr/>
                </a:tc>
                <a:tc>
                  <a:txBody>
                    <a:bodyPr/>
                    <a:lstStyle/>
                    <a:p>
                      <a:r>
                        <a:rPr lang="lv-LV" dirty="0" smtClean="0"/>
                        <a:t>Kontrolē laukā ievadītās un glabātās vērtības lielumu. </a:t>
                      </a:r>
                      <a:endParaRPr lang="lv-LV" dirty="0"/>
                    </a:p>
                  </a:txBody>
                  <a:tcPr/>
                </a:tc>
              </a:tr>
              <a:tr h="370840">
                <a:tc vMerge="1">
                  <a:txBody>
                    <a:bodyPr/>
                    <a:lstStyle/>
                    <a:p>
                      <a:endParaRPr lang="lv-LV" dirty="0"/>
                    </a:p>
                  </a:txBody>
                  <a:tcPr/>
                </a:tc>
                <a:tc>
                  <a:txBody>
                    <a:bodyPr/>
                    <a:lstStyle/>
                    <a:p>
                      <a:r>
                        <a:rPr lang="lv-LV" sz="2000" b="1" i="1" dirty="0" smtClean="0"/>
                        <a:t>Skaitļa tips</a:t>
                      </a:r>
                      <a:endParaRPr lang="lv-LV" sz="2000" b="1" i="1" dirty="0"/>
                    </a:p>
                  </a:txBody>
                  <a:tcPr>
                    <a:solidFill>
                      <a:schemeClr val="accent3">
                        <a:lumMod val="60000"/>
                        <a:lumOff val="40000"/>
                      </a:schemeClr>
                    </a:solidFill>
                  </a:tcPr>
                </a:tc>
                <a:tc>
                  <a:txBody>
                    <a:bodyPr/>
                    <a:lstStyle/>
                    <a:p>
                      <a:r>
                        <a:rPr lang="lv-LV" sz="2000" b="1" i="1" dirty="0" smtClean="0"/>
                        <a:t>Saglabātās vērtības</a:t>
                      </a:r>
                      <a:endParaRPr lang="lv-LV" sz="2000" b="1" i="1" dirty="0"/>
                    </a:p>
                  </a:txBody>
                  <a:tcPr>
                    <a:solidFill>
                      <a:schemeClr val="accent3">
                        <a:lumMod val="60000"/>
                        <a:lumOff val="40000"/>
                      </a:schemeClr>
                    </a:solidFill>
                  </a:tcPr>
                </a:tc>
              </a:tr>
              <a:tr h="370840">
                <a:tc vMerge="1">
                  <a:txBody>
                    <a:bodyPr/>
                    <a:lstStyle/>
                    <a:p>
                      <a:endParaRPr lang="lv-LV" dirty="0"/>
                    </a:p>
                  </a:txBody>
                  <a:tcPr/>
                </a:tc>
                <a:tc>
                  <a:txBody>
                    <a:bodyPr/>
                    <a:lstStyle/>
                    <a:p>
                      <a:r>
                        <a:rPr lang="lv-LV" dirty="0" err="1" smtClean="0"/>
                        <a:t>Byte</a:t>
                      </a:r>
                      <a:endParaRPr lang="lv-LV" dirty="0"/>
                    </a:p>
                  </a:txBody>
                  <a:tcPr/>
                </a:tc>
                <a:tc>
                  <a:txBody>
                    <a:bodyPr/>
                    <a:lstStyle/>
                    <a:p>
                      <a:r>
                        <a:rPr lang="lv-LV" dirty="0" smtClean="0"/>
                        <a:t>1 baita vesels skaitlis ar vērtību no 0 līdz 255</a:t>
                      </a:r>
                    </a:p>
                  </a:txBody>
                  <a:tcPr/>
                </a:tc>
              </a:tr>
              <a:tr h="370840">
                <a:tc vMerge="1">
                  <a:txBody>
                    <a:bodyPr/>
                    <a:lstStyle/>
                    <a:p>
                      <a:endParaRPr lang="lv-LV" dirty="0"/>
                    </a:p>
                  </a:txBody>
                  <a:tcPr/>
                </a:tc>
                <a:tc>
                  <a:txBody>
                    <a:bodyPr/>
                    <a:lstStyle/>
                    <a:p>
                      <a:r>
                        <a:rPr lang="lv-LV" dirty="0" err="1" smtClean="0"/>
                        <a:t>Decimal</a:t>
                      </a:r>
                      <a:endParaRPr lang="lv-LV" dirty="0"/>
                    </a:p>
                  </a:txBody>
                  <a:tcPr>
                    <a:noFill/>
                  </a:tcPr>
                </a:tc>
                <a:tc>
                  <a:txBody>
                    <a:bodyPr/>
                    <a:lstStyle/>
                    <a:p>
                      <a:r>
                        <a:rPr lang="lv-LV" dirty="0" smtClean="0"/>
                        <a:t>12 baitu vesels skaitlis ar definētu decimāldaļskaitļu precizitāti ar vērtību no -10</a:t>
                      </a:r>
                      <a:r>
                        <a:rPr lang="lv-LV" baseline="30000" dirty="0" smtClean="0"/>
                        <a:t>28</a:t>
                      </a:r>
                      <a:r>
                        <a:rPr lang="lv-LV" dirty="0" smtClean="0"/>
                        <a:t> līdz +10</a:t>
                      </a:r>
                      <a:r>
                        <a:rPr lang="lv-LV" baseline="30000" dirty="0" smtClean="0"/>
                        <a:t>28</a:t>
                      </a:r>
                      <a:r>
                        <a:rPr lang="lv-LV" dirty="0" smtClean="0"/>
                        <a:t>. Noklusējuma precizitāte ir 0. </a:t>
                      </a:r>
                      <a:endParaRPr lang="lv-LV" dirty="0"/>
                    </a:p>
                  </a:txBody>
                  <a:tcPr>
                    <a:noFill/>
                  </a:tcPr>
                </a:tc>
              </a:tr>
              <a:tr h="370840">
                <a:tc vMerge="1">
                  <a:txBody>
                    <a:bodyPr/>
                    <a:lstStyle/>
                    <a:p>
                      <a:endParaRPr lang="lv-LV" dirty="0"/>
                    </a:p>
                  </a:txBody>
                  <a:tcPr/>
                </a:tc>
                <a:tc>
                  <a:txBody>
                    <a:bodyPr/>
                    <a:lstStyle/>
                    <a:p>
                      <a:pPr algn="l"/>
                      <a:r>
                        <a:rPr lang="lv-LV" dirty="0" err="1"/>
                        <a:t>Integer</a:t>
                      </a:r>
                      <a:endParaRPr lang="lv-LV" dirty="0"/>
                    </a:p>
                  </a:txBody>
                  <a:tcPr marL="28575" marR="28575" marT="28575" marB="28575"/>
                </a:tc>
                <a:tc>
                  <a:txBody>
                    <a:bodyPr/>
                    <a:lstStyle/>
                    <a:p>
                      <a:pPr algn="l"/>
                      <a:r>
                        <a:rPr lang="lv-LV" dirty="0" smtClean="0"/>
                        <a:t>2 baitu vesels skaitlis ar vērtību no -32 768 līdz +32 767.</a:t>
                      </a:r>
                      <a:endParaRPr lang="en-US" dirty="0"/>
                    </a:p>
                  </a:txBody>
                  <a:tcPr marL="28575" marR="28575" marT="28575" marB="28575"/>
                </a:tc>
              </a:tr>
              <a:tr h="370840">
                <a:tc vMerge="1">
                  <a:txBody>
                    <a:bodyPr/>
                    <a:lstStyle/>
                    <a:p>
                      <a:endParaRPr lang="lv-LV" dirty="0"/>
                    </a:p>
                  </a:txBody>
                  <a:tcPr/>
                </a:tc>
                <a:tc>
                  <a:txBody>
                    <a:bodyPr/>
                    <a:lstStyle/>
                    <a:p>
                      <a:pPr algn="l"/>
                      <a:r>
                        <a:rPr lang="lv-LV"/>
                        <a:t>Long Integer</a:t>
                      </a:r>
                    </a:p>
                  </a:txBody>
                  <a:tcPr marL="28575" marR="28575" marT="28575" marB="28575">
                    <a:noFill/>
                  </a:tcPr>
                </a:tc>
                <a:tc>
                  <a:txBody>
                    <a:bodyPr/>
                    <a:lstStyle/>
                    <a:p>
                      <a:pPr algn="l"/>
                      <a:r>
                        <a:rPr lang="lv-LV" dirty="0" smtClean="0"/>
                        <a:t>4 baitu vesels skaitlis ar vērtību no -2147 483 648 līdz 2 147 483 647.</a:t>
                      </a:r>
                      <a:endParaRPr lang="lv-LV" dirty="0"/>
                    </a:p>
                  </a:txBody>
                  <a:tcPr marL="28575" marR="28575" marT="28575" marB="28575">
                    <a:noFill/>
                  </a:tcPr>
                </a:tc>
              </a:tr>
              <a:tr h="370840">
                <a:tc vMerge="1">
                  <a:txBody>
                    <a:bodyPr/>
                    <a:lstStyle/>
                    <a:p>
                      <a:endParaRPr lang="lv-LV" dirty="0"/>
                    </a:p>
                  </a:txBody>
                  <a:tcPr/>
                </a:tc>
                <a:tc>
                  <a:txBody>
                    <a:bodyPr/>
                    <a:lstStyle/>
                    <a:p>
                      <a:pPr algn="l"/>
                      <a:r>
                        <a:rPr lang="lv-LV"/>
                        <a:t>Single</a:t>
                      </a:r>
                    </a:p>
                  </a:txBody>
                  <a:tcPr marL="28575" marR="28575" marT="28575" marB="28575"/>
                </a:tc>
                <a:tc>
                  <a:txBody>
                    <a:bodyPr/>
                    <a:lstStyle/>
                    <a:p>
                      <a:pPr algn="l"/>
                      <a:r>
                        <a:rPr lang="lv-LV" dirty="0" smtClean="0"/>
                        <a:t>4 baitu vesels skaitlis ar vērtību no -3,4x10</a:t>
                      </a:r>
                      <a:r>
                        <a:rPr lang="lv-LV" baseline="30000" dirty="0" smtClean="0"/>
                        <a:t>38</a:t>
                      </a:r>
                      <a:r>
                        <a:rPr lang="lv-LV" dirty="0" smtClean="0"/>
                        <a:t> līdz +3,4x10</a:t>
                      </a:r>
                      <a:r>
                        <a:rPr lang="lv-LV" baseline="30000" dirty="0" smtClean="0"/>
                        <a:t>38</a:t>
                      </a:r>
                      <a:r>
                        <a:rPr lang="lv-LV" dirty="0" smtClean="0"/>
                        <a:t> un līdz 7 nozīmīgiem cipariem.</a:t>
                      </a:r>
                      <a:endParaRPr lang="en-US" dirty="0"/>
                    </a:p>
                  </a:txBody>
                  <a:tcPr marL="28575" marR="28575" marT="28575" marB="28575"/>
                </a:tc>
              </a:tr>
              <a:tr h="370840">
                <a:tc vMerge="1">
                  <a:txBody>
                    <a:bodyPr/>
                    <a:lstStyle/>
                    <a:p>
                      <a:endParaRPr lang="lv-LV" dirty="0"/>
                    </a:p>
                  </a:txBody>
                  <a:tcPr/>
                </a:tc>
                <a:tc>
                  <a:txBody>
                    <a:bodyPr/>
                    <a:lstStyle/>
                    <a:p>
                      <a:pPr algn="l"/>
                      <a:r>
                        <a:rPr lang="lv-LV"/>
                        <a:t>Double</a:t>
                      </a:r>
                    </a:p>
                  </a:txBody>
                  <a:tcPr marL="28575" marR="28575" marT="28575" marB="28575">
                    <a:noFill/>
                  </a:tcPr>
                </a:tc>
                <a:tc>
                  <a:txBody>
                    <a:bodyPr/>
                    <a:lstStyle/>
                    <a:p>
                      <a:pPr algn="l"/>
                      <a:r>
                        <a:rPr lang="lv-LV" dirty="0" smtClean="0"/>
                        <a:t>8 baitu peldošā punkta skaitlis ar vērtību no -1,797x10</a:t>
                      </a:r>
                      <a:r>
                        <a:rPr lang="lv-LV" baseline="30000" dirty="0" smtClean="0"/>
                        <a:t>308</a:t>
                      </a:r>
                      <a:r>
                        <a:rPr lang="lv-LV" dirty="0" smtClean="0"/>
                        <a:t> līdz +1,797x10</a:t>
                      </a:r>
                      <a:r>
                        <a:rPr lang="lv-LV" baseline="30000" dirty="0" smtClean="0"/>
                        <a:t>308</a:t>
                      </a:r>
                      <a:r>
                        <a:rPr lang="lv-LV" dirty="0" smtClean="0"/>
                        <a:t> un līdz 15 nozīmīgiem cipariem.</a:t>
                      </a:r>
                      <a:endParaRPr lang="en-US" dirty="0"/>
                    </a:p>
                  </a:txBody>
                  <a:tcPr marL="28575" marR="28575" marT="28575" marB="28575">
                    <a:noFill/>
                  </a:tcPr>
                </a:tc>
              </a:tr>
              <a:tr h="370840">
                <a:tc vMerge="1">
                  <a:txBody>
                    <a:bodyPr/>
                    <a:lstStyle/>
                    <a:p>
                      <a:endParaRPr lang="lv-LV" dirty="0"/>
                    </a:p>
                  </a:txBody>
                  <a:tcPr/>
                </a:tc>
                <a:tc>
                  <a:txBody>
                    <a:bodyPr/>
                    <a:lstStyle/>
                    <a:p>
                      <a:pPr algn="l"/>
                      <a:r>
                        <a:rPr lang="lv-LV"/>
                        <a:t>Replication ID</a:t>
                      </a:r>
                    </a:p>
                  </a:txBody>
                  <a:tcPr marL="28575" marR="28575" marT="28575" marB="28575"/>
                </a:tc>
                <a:tc>
                  <a:txBody>
                    <a:bodyPr/>
                    <a:lstStyle/>
                    <a:p>
                      <a:pPr algn="l"/>
                      <a:r>
                        <a:rPr lang="lv-LV" dirty="0" smtClean="0"/>
                        <a:t>16 baitu vispārēji unikāls identifikators (GUID). Izmanto dažādiem mērķiem, piemēram, preču reģistrēšanai. </a:t>
                      </a:r>
                      <a:endParaRPr lang="en-US" dirty="0"/>
                    </a:p>
                  </a:txBody>
                  <a:tcPr marL="28575" marR="28575" marT="28575" marB="28575"/>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
            <a:ext cx="8229600" cy="1143000"/>
          </a:xfrm>
        </p:spPr>
        <p:txBody>
          <a:bodyPr/>
          <a:lstStyle/>
          <a:p>
            <a:r>
              <a:rPr lang="lv-LV" b="1" dirty="0" smtClean="0">
                <a:solidFill>
                  <a:srgbClr val="CC3300"/>
                </a:solidFill>
                <a:effectLst>
                  <a:outerShdw blurRad="38100" dist="38100" dir="2700000" algn="tl">
                    <a:srgbClr val="000000">
                      <a:alpha val="43137"/>
                    </a:srgbClr>
                  </a:outerShdw>
                </a:effectLst>
              </a:rPr>
              <a:t>Lauka īpašības </a:t>
            </a:r>
            <a:r>
              <a:rPr lang="lv-LV" sz="3200" b="1" dirty="0" smtClean="0">
                <a:solidFill>
                  <a:srgbClr val="CC3300"/>
                </a:solidFill>
                <a:effectLst>
                  <a:outerShdw blurRad="38100" dist="38100" dir="2700000" algn="tl">
                    <a:srgbClr val="000000">
                      <a:alpha val="43137"/>
                    </a:srgbClr>
                  </a:outerShdw>
                </a:effectLst>
              </a:rPr>
              <a:t>(2)</a:t>
            </a:r>
            <a:endParaRPr lang="lv-LV" sz="3200" b="1" dirty="0">
              <a:solidFill>
                <a:srgbClr val="CC33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214282" y="1270020"/>
          <a:ext cx="8786874" cy="5016500"/>
        </p:xfrm>
        <a:graphic>
          <a:graphicData uri="http://schemas.openxmlformats.org/drawingml/2006/table">
            <a:tbl>
              <a:tblPr firstRow="1" bandRow="1">
                <a:tableStyleId>{8799B23B-EC83-4686-B30A-512413B5E67A}</a:tableStyleId>
              </a:tblPr>
              <a:tblGrid>
                <a:gridCol w="1285884"/>
                <a:gridCol w="1500198"/>
                <a:gridCol w="6000792"/>
              </a:tblGrid>
              <a:tr h="370840">
                <a:tc>
                  <a:txBody>
                    <a:bodyPr/>
                    <a:lstStyle/>
                    <a:p>
                      <a:pPr algn="ctr"/>
                      <a:r>
                        <a:rPr lang="lv-LV" dirty="0" smtClean="0"/>
                        <a:t>Lauka īpašības</a:t>
                      </a:r>
                      <a:endParaRPr lang="lv-LV" dirty="0"/>
                    </a:p>
                  </a:txBody>
                  <a:tcPr>
                    <a:solidFill>
                      <a:schemeClr val="accent3">
                        <a:lumMod val="60000"/>
                        <a:lumOff val="40000"/>
                      </a:schemeClr>
                    </a:solidFill>
                  </a:tcPr>
                </a:tc>
                <a:tc>
                  <a:txBody>
                    <a:bodyPr/>
                    <a:lstStyle/>
                    <a:p>
                      <a:pPr algn="ctr"/>
                      <a:r>
                        <a:rPr lang="lv-LV" dirty="0" smtClean="0"/>
                        <a:t>Datu tips</a:t>
                      </a:r>
                      <a:endParaRPr lang="lv-LV" dirty="0"/>
                    </a:p>
                  </a:txBody>
                  <a:tcPr>
                    <a:solidFill>
                      <a:schemeClr val="accent3">
                        <a:lumMod val="60000"/>
                        <a:lumOff val="40000"/>
                      </a:schemeClr>
                    </a:solidFill>
                  </a:tcPr>
                </a:tc>
                <a:tc>
                  <a:txBody>
                    <a:bodyPr/>
                    <a:lstStyle/>
                    <a:p>
                      <a:pPr algn="ctr"/>
                      <a:r>
                        <a:rPr lang="lv-LV" dirty="0" smtClean="0"/>
                        <a:t>Apraksts</a:t>
                      </a:r>
                      <a:endParaRPr lang="lv-LV" dirty="0"/>
                    </a:p>
                  </a:txBody>
                  <a:tcPr>
                    <a:solidFill>
                      <a:schemeClr val="accent3">
                        <a:lumMod val="60000"/>
                        <a:lumOff val="40000"/>
                      </a:schemeClr>
                    </a:solidFill>
                  </a:tcPr>
                </a:tc>
              </a:tr>
              <a:tr h="370840">
                <a:tc>
                  <a:txBody>
                    <a:bodyPr/>
                    <a:lstStyle/>
                    <a:p>
                      <a:r>
                        <a:rPr lang="lv-LV" b="1" dirty="0" err="1" smtClean="0"/>
                        <a:t>Format</a:t>
                      </a:r>
                      <a:endParaRPr lang="lv-LV" b="1" dirty="0"/>
                    </a:p>
                  </a:txBody>
                  <a:tcPr/>
                </a:tc>
                <a:tc>
                  <a:txBody>
                    <a:bodyPr/>
                    <a:lstStyle/>
                    <a:p>
                      <a:pPr algn="l"/>
                      <a:r>
                        <a:rPr lang="lv-LV" dirty="0" err="1"/>
                        <a:t>Number</a:t>
                      </a:r>
                      <a:endParaRPr lang="lv-LV" dirty="0"/>
                    </a:p>
                  </a:txBody>
                  <a:tcPr marL="28575" marR="28575" marT="28575" marB="28575">
                    <a:solidFill>
                      <a:schemeClr val="accent3">
                        <a:lumMod val="20000"/>
                        <a:lumOff val="80000"/>
                      </a:schemeClr>
                    </a:solidFill>
                  </a:tcPr>
                </a:tc>
                <a:tc>
                  <a:txBody>
                    <a:bodyPr/>
                    <a:lstStyle/>
                    <a:p>
                      <a:pPr algn="l"/>
                      <a:r>
                        <a:rPr lang="lv-LV" dirty="0" smtClean="0"/>
                        <a:t>Nosaka lauka izvades formātu.</a:t>
                      </a:r>
                      <a:endParaRPr lang="en-US" dirty="0"/>
                    </a:p>
                  </a:txBody>
                  <a:tcPr marL="28575" marR="28575" marT="28575" marB="28575">
                    <a:solidFill>
                      <a:schemeClr val="accent3">
                        <a:lumMod val="20000"/>
                        <a:lumOff val="80000"/>
                      </a:schemeClr>
                    </a:solidFill>
                  </a:tcPr>
                </a:tc>
              </a:tr>
              <a:tr h="370840">
                <a:tc rowSpan="7">
                  <a:txBody>
                    <a:bodyPr/>
                    <a:lstStyle/>
                    <a:p>
                      <a:pPr algn="l"/>
                      <a:r>
                        <a:rPr lang="lv-LV" dirty="0" err="1"/>
                        <a:t>Currency</a:t>
                      </a:r>
                      <a:r>
                        <a:rPr lang="lv-LV" dirty="0"/>
                        <a:t> </a:t>
                      </a:r>
                      <a:r>
                        <a:rPr lang="lv-LV" dirty="0" err="1"/>
                        <a:t>Number</a:t>
                      </a:r>
                      <a:endParaRPr lang="lv-LV" dirty="0"/>
                    </a:p>
                    <a:p>
                      <a:pPr algn="l"/>
                      <a:r>
                        <a:rPr lang="lv-LV" dirty="0"/>
                        <a:t> </a:t>
                      </a:r>
                    </a:p>
                    <a:p>
                      <a:pPr algn="l"/>
                      <a:r>
                        <a:rPr lang="lv-LV" dirty="0"/>
                        <a:t> </a:t>
                      </a:r>
                    </a:p>
                    <a:p>
                      <a:pPr algn="l"/>
                      <a:r>
                        <a:rPr lang="lv-LV" dirty="0"/>
                        <a:t> </a:t>
                      </a:r>
                    </a:p>
                    <a:p>
                      <a:pPr algn="l"/>
                      <a:r>
                        <a:rPr lang="lv-LV" dirty="0"/>
                        <a:t> </a:t>
                      </a:r>
                    </a:p>
                    <a:p>
                      <a:pPr algn="l"/>
                      <a:r>
                        <a:rPr lang="lv-LV" dirty="0"/>
                        <a:t> </a:t>
                      </a:r>
                    </a:p>
                    <a:p>
                      <a:pPr algn="l"/>
                      <a:r>
                        <a:rPr lang="lv-LV" dirty="0"/>
                        <a:t> </a:t>
                      </a:r>
                    </a:p>
                  </a:txBody>
                  <a:tcPr marL="28575" marR="28575" marT="28575" marB="28575">
                    <a:solidFill>
                      <a:schemeClr val="accent3">
                        <a:lumMod val="20000"/>
                        <a:lumOff val="80000"/>
                      </a:schemeClr>
                    </a:solidFill>
                  </a:tcPr>
                </a:tc>
                <a:tc>
                  <a:txBody>
                    <a:bodyPr/>
                    <a:lstStyle/>
                    <a:p>
                      <a:pPr algn="l"/>
                      <a:r>
                        <a:rPr lang="lv-LV"/>
                        <a:t>General Number</a:t>
                      </a:r>
                    </a:p>
                  </a:txBody>
                  <a:tcPr marL="28575" marR="28575" marT="28575" marB="28575"/>
                </a:tc>
                <a:tc>
                  <a:txBody>
                    <a:bodyPr/>
                    <a:lstStyle/>
                    <a:p>
                      <a:pPr algn="l"/>
                      <a:r>
                        <a:rPr lang="lv-LV" dirty="0" smtClean="0"/>
                        <a:t>Noklusējums. Parāda skaitli, kāds tas ir ievadīts. </a:t>
                      </a:r>
                      <a:endParaRPr lang="lv-LV" dirty="0"/>
                    </a:p>
                  </a:txBody>
                  <a:tcPr marL="28575" marR="28575" marT="28575" marB="28575"/>
                </a:tc>
              </a:tr>
              <a:tr h="370840">
                <a:tc vMerge="1">
                  <a:txBody>
                    <a:bodyPr/>
                    <a:lstStyle/>
                    <a:p>
                      <a:pPr algn="l"/>
                      <a:endParaRPr lang="lv-LV" dirty="0"/>
                    </a:p>
                  </a:txBody>
                  <a:tcPr marL="28575" marR="28575" marT="28575" marB="28575"/>
                </a:tc>
                <a:tc>
                  <a:txBody>
                    <a:bodyPr/>
                    <a:lstStyle/>
                    <a:p>
                      <a:pPr algn="l"/>
                      <a:r>
                        <a:rPr lang="lv-LV"/>
                        <a:t>Currency</a:t>
                      </a:r>
                    </a:p>
                  </a:txBody>
                  <a:tcPr marL="28575" marR="28575" marT="28575" marB="28575">
                    <a:noFill/>
                  </a:tcPr>
                </a:tc>
                <a:tc>
                  <a:txBody>
                    <a:bodyPr/>
                    <a:lstStyle/>
                    <a:p>
                      <a:pPr algn="l"/>
                      <a:r>
                        <a:rPr lang="lv-LV" dirty="0" smtClean="0"/>
                        <a:t>Izmanto, lai lietotu valūtas simbolu un formātu, kas norādīts Windows reģionālajos iestatījumos. </a:t>
                      </a:r>
                      <a:endParaRPr lang="en-US" dirty="0"/>
                    </a:p>
                  </a:txBody>
                  <a:tcPr marL="28575" marR="28575" marT="28575" marB="28575">
                    <a:noFill/>
                  </a:tcPr>
                </a:tc>
              </a:tr>
              <a:tr h="370840">
                <a:tc vMerge="1">
                  <a:txBody>
                    <a:bodyPr/>
                    <a:lstStyle/>
                    <a:p>
                      <a:pPr algn="l"/>
                      <a:endParaRPr lang="lv-LV" dirty="0"/>
                    </a:p>
                  </a:txBody>
                  <a:tcPr marL="28575" marR="28575" marT="28575" marB="28575"/>
                </a:tc>
                <a:tc>
                  <a:txBody>
                    <a:bodyPr/>
                    <a:lstStyle/>
                    <a:p>
                      <a:pPr algn="l"/>
                      <a:r>
                        <a:rPr lang="lv-LV"/>
                        <a:t>Euro</a:t>
                      </a:r>
                    </a:p>
                  </a:txBody>
                  <a:tcPr marL="28575" marR="28575" marT="28575" marB="28575"/>
                </a:tc>
                <a:tc>
                  <a:txBody>
                    <a:bodyPr/>
                    <a:lstStyle/>
                    <a:p>
                      <a:pPr algn="l"/>
                      <a:r>
                        <a:rPr lang="lv-LV" dirty="0" smtClean="0"/>
                        <a:t>Izmanto, lai lietotu eiro simbolu (€) skaitliskajiem datiem</a:t>
                      </a:r>
                      <a:endParaRPr lang="en-US" dirty="0"/>
                    </a:p>
                  </a:txBody>
                  <a:tcPr marL="28575" marR="28575" marT="28575" marB="28575"/>
                </a:tc>
              </a:tr>
              <a:tr h="370840">
                <a:tc vMerge="1">
                  <a:txBody>
                    <a:bodyPr/>
                    <a:lstStyle/>
                    <a:p>
                      <a:pPr algn="l"/>
                      <a:endParaRPr lang="lv-LV" dirty="0"/>
                    </a:p>
                  </a:txBody>
                  <a:tcPr marL="28575" marR="28575" marT="28575" marB="28575"/>
                </a:tc>
                <a:tc>
                  <a:txBody>
                    <a:bodyPr/>
                    <a:lstStyle/>
                    <a:p>
                      <a:pPr algn="l"/>
                      <a:r>
                        <a:rPr lang="lv-LV"/>
                        <a:t>Fixed</a:t>
                      </a:r>
                    </a:p>
                  </a:txBody>
                  <a:tcPr marL="28575" marR="28575" marT="28575" marB="28575">
                    <a:noFill/>
                  </a:tcPr>
                </a:tc>
                <a:tc>
                  <a:txBody>
                    <a:bodyPr/>
                    <a:lstStyle/>
                    <a:p>
                      <a:pPr algn="l"/>
                      <a:r>
                        <a:rPr lang="lv-LV" dirty="0" smtClean="0"/>
                        <a:t>Izmanto, lai rādītu skaitļus bez tūkstošu atdalītājiem un ar divām decimāldaļām. </a:t>
                      </a:r>
                      <a:endParaRPr lang="en-US" dirty="0"/>
                    </a:p>
                  </a:txBody>
                  <a:tcPr marL="28575" marR="28575" marT="28575" marB="28575">
                    <a:noFill/>
                  </a:tcPr>
                </a:tc>
              </a:tr>
              <a:tr h="370840">
                <a:tc vMerge="1">
                  <a:txBody>
                    <a:bodyPr/>
                    <a:lstStyle/>
                    <a:p>
                      <a:pPr algn="l"/>
                      <a:endParaRPr lang="lv-LV" dirty="0"/>
                    </a:p>
                  </a:txBody>
                  <a:tcPr marL="28575" marR="28575" marT="28575" marB="28575"/>
                </a:tc>
                <a:tc>
                  <a:txBody>
                    <a:bodyPr/>
                    <a:lstStyle/>
                    <a:p>
                      <a:pPr algn="l"/>
                      <a:r>
                        <a:rPr lang="lv-LV"/>
                        <a:t>Standard</a:t>
                      </a:r>
                    </a:p>
                  </a:txBody>
                  <a:tcPr marL="28575" marR="28575" marT="28575" marB="28575"/>
                </a:tc>
                <a:tc>
                  <a:txBody>
                    <a:bodyPr/>
                    <a:lstStyle/>
                    <a:p>
                      <a:pPr algn="l"/>
                      <a:r>
                        <a:rPr lang="lv-LV" dirty="0" smtClean="0"/>
                        <a:t>Izmanto, lai rādītu skaitļus ar tūkstošu atdalītājiem un divām decimāldaļām. </a:t>
                      </a:r>
                      <a:endParaRPr lang="en-US" dirty="0"/>
                    </a:p>
                  </a:txBody>
                  <a:tcPr marL="28575" marR="28575" marT="28575" marB="28575"/>
                </a:tc>
              </a:tr>
              <a:tr h="370840">
                <a:tc vMerge="1">
                  <a:txBody>
                    <a:bodyPr/>
                    <a:lstStyle/>
                    <a:p>
                      <a:pPr algn="l"/>
                      <a:endParaRPr lang="lv-LV" dirty="0"/>
                    </a:p>
                  </a:txBody>
                  <a:tcPr marL="28575" marR="28575" marT="28575" marB="28575"/>
                </a:tc>
                <a:tc>
                  <a:txBody>
                    <a:bodyPr/>
                    <a:lstStyle/>
                    <a:p>
                      <a:pPr algn="l"/>
                      <a:r>
                        <a:rPr lang="lv-LV"/>
                        <a:t>Percent</a:t>
                      </a:r>
                    </a:p>
                  </a:txBody>
                  <a:tcPr marL="28575" marR="28575" marT="28575" marB="28575">
                    <a:noFill/>
                  </a:tcPr>
                </a:tc>
                <a:tc>
                  <a:txBody>
                    <a:bodyPr/>
                    <a:lstStyle/>
                    <a:p>
                      <a:pPr algn="l"/>
                      <a:r>
                        <a:rPr lang="lv-LV" dirty="0" smtClean="0"/>
                        <a:t>Izmanto, lai rādītu skaitļus kā procentus ar divām decimāldaļām, kas beidzas ar procentu zīmi. </a:t>
                      </a:r>
                      <a:endParaRPr lang="lv-LV" dirty="0"/>
                    </a:p>
                  </a:txBody>
                  <a:tcPr marL="28575" marR="28575" marT="28575" marB="28575">
                    <a:noFill/>
                  </a:tcPr>
                </a:tc>
              </a:tr>
              <a:tr h="370840">
                <a:tc vMerge="1">
                  <a:txBody>
                    <a:bodyPr/>
                    <a:lstStyle/>
                    <a:p>
                      <a:pPr algn="l"/>
                      <a:endParaRPr lang="lv-LV" dirty="0"/>
                    </a:p>
                  </a:txBody>
                  <a:tcPr marL="28575" marR="28575" marT="28575" marB="28575"/>
                </a:tc>
                <a:tc>
                  <a:txBody>
                    <a:bodyPr/>
                    <a:lstStyle/>
                    <a:p>
                      <a:pPr algn="l"/>
                      <a:r>
                        <a:rPr lang="lv-LV" dirty="0" err="1"/>
                        <a:t>Scientific</a:t>
                      </a:r>
                      <a:endParaRPr lang="lv-LV" dirty="0"/>
                    </a:p>
                  </a:txBody>
                  <a:tcPr marL="28575" marR="28575" marT="28575" marB="28575"/>
                </a:tc>
                <a:tc>
                  <a:txBody>
                    <a:bodyPr/>
                    <a:lstStyle/>
                    <a:p>
                      <a:pPr algn="l"/>
                      <a:r>
                        <a:rPr lang="lv-LV" dirty="0" smtClean="0"/>
                        <a:t>Izmanto, lai rādītu skaitļus ar zinātnisku (eksponenciālu) pierakstu.</a:t>
                      </a:r>
                      <a:endParaRPr lang="lv-LV" dirty="0"/>
                    </a:p>
                  </a:txBody>
                  <a:tcPr marL="28575" marR="28575" marT="28575" marB="28575"/>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60"/>
            <a:ext cx="8229600" cy="1143000"/>
          </a:xfrm>
        </p:spPr>
        <p:txBody>
          <a:bodyPr/>
          <a:lstStyle/>
          <a:p>
            <a:r>
              <a:rPr lang="lv-LV" b="1" dirty="0" smtClean="0">
                <a:solidFill>
                  <a:srgbClr val="CC3300"/>
                </a:solidFill>
                <a:effectLst>
                  <a:outerShdw blurRad="38100" dist="38100" dir="2700000" algn="tl">
                    <a:srgbClr val="000000">
                      <a:alpha val="43137"/>
                    </a:srgbClr>
                  </a:outerShdw>
                </a:effectLst>
              </a:rPr>
              <a:t>Lauka īpašības </a:t>
            </a:r>
            <a:r>
              <a:rPr lang="lv-LV" sz="3200" b="1" dirty="0" smtClean="0">
                <a:solidFill>
                  <a:srgbClr val="CC3300"/>
                </a:solidFill>
                <a:effectLst>
                  <a:outerShdw blurRad="38100" dist="38100" dir="2700000" algn="tl">
                    <a:srgbClr val="000000">
                      <a:alpha val="43137"/>
                    </a:srgbClr>
                  </a:outerShdw>
                </a:effectLst>
              </a:rPr>
              <a:t>(3)</a:t>
            </a:r>
            <a:endParaRPr lang="lv-LV" sz="3200" b="1" dirty="0">
              <a:solidFill>
                <a:srgbClr val="CC33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214282" y="1451628"/>
          <a:ext cx="8786874" cy="4549140"/>
        </p:xfrm>
        <a:graphic>
          <a:graphicData uri="http://schemas.openxmlformats.org/drawingml/2006/table">
            <a:tbl>
              <a:tblPr firstRow="1" bandRow="1">
                <a:tableStyleId>{8799B23B-EC83-4686-B30A-512413B5E67A}</a:tableStyleId>
              </a:tblPr>
              <a:tblGrid>
                <a:gridCol w="1723795"/>
                <a:gridCol w="1784877"/>
                <a:gridCol w="5278202"/>
              </a:tblGrid>
              <a:tr h="370840">
                <a:tc>
                  <a:txBody>
                    <a:bodyPr/>
                    <a:lstStyle/>
                    <a:p>
                      <a:pPr algn="ctr"/>
                      <a:r>
                        <a:rPr lang="lv-LV" dirty="0" smtClean="0"/>
                        <a:t>Lauka īpašības</a:t>
                      </a:r>
                      <a:endParaRPr lang="lv-LV" dirty="0">
                        <a:solidFill>
                          <a:schemeClr val="tx1"/>
                        </a:solidFill>
                      </a:endParaRPr>
                    </a:p>
                  </a:txBody>
                  <a:tcPr>
                    <a:solidFill>
                      <a:schemeClr val="accent3">
                        <a:lumMod val="60000"/>
                        <a:lumOff val="40000"/>
                      </a:schemeClr>
                    </a:solidFill>
                  </a:tcPr>
                </a:tc>
                <a:tc>
                  <a:txBody>
                    <a:bodyPr/>
                    <a:lstStyle/>
                    <a:p>
                      <a:pPr algn="ctr"/>
                      <a:r>
                        <a:rPr lang="lv-LV" dirty="0" smtClean="0"/>
                        <a:t>Datu tips</a:t>
                      </a:r>
                      <a:endParaRPr lang="lv-LV" dirty="0">
                        <a:solidFill>
                          <a:schemeClr val="tx1"/>
                        </a:solidFill>
                      </a:endParaRPr>
                    </a:p>
                  </a:txBody>
                  <a:tcPr>
                    <a:solidFill>
                      <a:schemeClr val="accent3">
                        <a:lumMod val="60000"/>
                        <a:lumOff val="40000"/>
                      </a:schemeClr>
                    </a:solidFill>
                  </a:tcPr>
                </a:tc>
                <a:tc>
                  <a:txBody>
                    <a:bodyPr/>
                    <a:lstStyle/>
                    <a:p>
                      <a:pPr algn="ctr"/>
                      <a:r>
                        <a:rPr lang="lv-LV" dirty="0" smtClean="0"/>
                        <a:t>Apraksts</a:t>
                      </a:r>
                      <a:endParaRPr lang="lv-LV" dirty="0">
                        <a:solidFill>
                          <a:schemeClr val="tx1"/>
                        </a:solidFill>
                      </a:endParaRPr>
                    </a:p>
                  </a:txBody>
                  <a:tcPr>
                    <a:solidFill>
                      <a:schemeClr val="accent3">
                        <a:lumMod val="60000"/>
                        <a:lumOff val="40000"/>
                      </a:schemeClr>
                    </a:solidFill>
                  </a:tcPr>
                </a:tc>
              </a:tr>
              <a:tr h="370840">
                <a:tc rowSpan="7">
                  <a:txBody>
                    <a:bodyPr/>
                    <a:lstStyle/>
                    <a:p>
                      <a:pPr algn="l"/>
                      <a:r>
                        <a:rPr lang="lv-LV" dirty="0" err="1"/>
                        <a:t>Date</a:t>
                      </a:r>
                      <a:r>
                        <a:rPr lang="lv-LV" dirty="0"/>
                        <a:t>/</a:t>
                      </a:r>
                      <a:r>
                        <a:rPr lang="lv-LV" dirty="0" err="1"/>
                        <a:t>Time</a:t>
                      </a:r>
                      <a:endParaRPr lang="lv-LV" dirty="0"/>
                    </a:p>
                    <a:p>
                      <a:pPr algn="l"/>
                      <a:r>
                        <a:rPr lang="lv-LV" dirty="0"/>
                        <a:t> </a:t>
                      </a:r>
                    </a:p>
                    <a:p>
                      <a:pPr algn="l"/>
                      <a:r>
                        <a:rPr lang="lv-LV" dirty="0"/>
                        <a:t> </a:t>
                      </a:r>
                    </a:p>
                    <a:p>
                      <a:pPr algn="l"/>
                      <a:r>
                        <a:rPr lang="lv-LV" dirty="0"/>
                        <a:t> </a:t>
                      </a:r>
                    </a:p>
                    <a:p>
                      <a:pPr algn="l"/>
                      <a:r>
                        <a:rPr lang="lv-LV" dirty="0"/>
                        <a:t> </a:t>
                      </a:r>
                    </a:p>
                    <a:p>
                      <a:pPr algn="l"/>
                      <a:r>
                        <a:rPr lang="lv-LV" dirty="0"/>
                        <a:t> </a:t>
                      </a:r>
                    </a:p>
                    <a:p>
                      <a:pPr algn="l"/>
                      <a:r>
                        <a:rPr lang="lv-LV" dirty="0"/>
                        <a:t> </a:t>
                      </a:r>
                    </a:p>
                  </a:txBody>
                  <a:tcPr marL="28575" marR="28575" marT="28575" marB="28575"/>
                </a:tc>
                <a:tc>
                  <a:txBody>
                    <a:bodyPr/>
                    <a:lstStyle/>
                    <a:p>
                      <a:pPr algn="l"/>
                      <a:r>
                        <a:rPr lang="lv-LV" dirty="0" err="1"/>
                        <a:t>General</a:t>
                      </a:r>
                      <a:r>
                        <a:rPr lang="lv-LV" dirty="0"/>
                        <a:t> </a:t>
                      </a:r>
                      <a:r>
                        <a:rPr lang="lv-LV" dirty="0" err="1"/>
                        <a:t>Date</a:t>
                      </a:r>
                      <a:endParaRPr lang="lv-LV" dirty="0"/>
                    </a:p>
                  </a:txBody>
                  <a:tcPr marL="28575" marR="28575" marT="28575" marB="28575">
                    <a:noFill/>
                  </a:tcPr>
                </a:tc>
                <a:tc>
                  <a:txBody>
                    <a:bodyPr/>
                    <a:lstStyle/>
                    <a:p>
                      <a:pPr algn="l"/>
                      <a:r>
                        <a:rPr lang="lv-LV" dirty="0" smtClean="0"/>
                        <a:t>Parāda datumu un laiku</a:t>
                      </a:r>
                      <a:r>
                        <a:rPr lang="en-US" dirty="0" smtClean="0"/>
                        <a:t>.</a:t>
                      </a:r>
                      <a:r>
                        <a:rPr lang="en-US" dirty="0"/>
                        <a:t/>
                      </a:r>
                      <a:br>
                        <a:rPr lang="en-US" dirty="0"/>
                      </a:br>
                      <a:r>
                        <a:rPr lang="lv-LV" i="1" dirty="0" smtClean="0"/>
                        <a:t>Piemērs</a:t>
                      </a:r>
                      <a:r>
                        <a:rPr lang="en-US" dirty="0" smtClean="0"/>
                        <a:t>: </a:t>
                      </a:r>
                      <a:r>
                        <a:rPr lang="lv-LV" dirty="0" smtClean="0"/>
                        <a:t>2007.06.19.</a:t>
                      </a:r>
                      <a:r>
                        <a:rPr lang="en-US" dirty="0" smtClean="0"/>
                        <a:t> </a:t>
                      </a:r>
                      <a:r>
                        <a:rPr lang="en-US" dirty="0"/>
                        <a:t>06:28:21 </a:t>
                      </a:r>
                    </a:p>
                  </a:txBody>
                  <a:tcPr marL="28575" marR="28575" marT="28575" marB="28575">
                    <a:noFill/>
                  </a:tcPr>
                </a:tc>
              </a:tr>
              <a:tr h="370840">
                <a:tc vMerge="1">
                  <a:txBody>
                    <a:bodyPr/>
                    <a:lstStyle/>
                    <a:p>
                      <a:pPr algn="l"/>
                      <a:endParaRPr lang="lv-LV" dirty="0"/>
                    </a:p>
                  </a:txBody>
                  <a:tcPr marL="28575" marR="28575" marT="28575" marB="28575"/>
                </a:tc>
                <a:tc>
                  <a:txBody>
                    <a:bodyPr/>
                    <a:lstStyle/>
                    <a:p>
                      <a:pPr algn="l"/>
                      <a:r>
                        <a:rPr lang="lv-LV"/>
                        <a:t>Long Date</a:t>
                      </a:r>
                    </a:p>
                  </a:txBody>
                  <a:tcPr marL="28575" marR="28575" marT="28575" marB="28575"/>
                </a:tc>
                <a:tc>
                  <a:txBody>
                    <a:bodyPr/>
                    <a:lstStyle/>
                    <a:p>
                      <a:pPr algn="l"/>
                      <a:r>
                        <a:rPr lang="lv-LV" dirty="0" smtClean="0"/>
                        <a:t>Parāda nedēļas dienu un datumu</a:t>
                      </a:r>
                      <a:r>
                        <a:rPr lang="en-US" dirty="0" smtClean="0"/>
                        <a:t>:</a:t>
                      </a:r>
                      <a:r>
                        <a:rPr lang="en-US" dirty="0"/>
                        <a:t/>
                      </a:r>
                      <a:br>
                        <a:rPr lang="en-US" dirty="0"/>
                      </a:br>
                      <a:r>
                        <a:rPr lang="lv-LV" i="1" dirty="0" smtClean="0"/>
                        <a:t>Piemērs</a:t>
                      </a:r>
                      <a:r>
                        <a:rPr lang="en-US" dirty="0" smtClean="0"/>
                        <a:t>: </a:t>
                      </a:r>
                      <a:r>
                        <a:rPr lang="lv-LV" dirty="0" smtClean="0"/>
                        <a:t>Otrdiena</a:t>
                      </a:r>
                      <a:r>
                        <a:rPr lang="en-US" dirty="0" smtClean="0"/>
                        <a:t>, </a:t>
                      </a:r>
                      <a:r>
                        <a:rPr lang="lv-LV" dirty="0" smtClean="0"/>
                        <a:t>2007.gada</a:t>
                      </a:r>
                      <a:r>
                        <a:rPr lang="lv-LV" baseline="0" dirty="0" smtClean="0"/>
                        <a:t> 19.jūnijs</a:t>
                      </a:r>
                      <a:endParaRPr lang="en-US" dirty="0"/>
                    </a:p>
                  </a:txBody>
                  <a:tcPr marL="28575" marR="28575" marT="28575" marB="28575"/>
                </a:tc>
              </a:tr>
              <a:tr h="370840">
                <a:tc vMerge="1">
                  <a:txBody>
                    <a:bodyPr/>
                    <a:lstStyle/>
                    <a:p>
                      <a:pPr algn="l"/>
                      <a:endParaRPr lang="lv-LV" dirty="0"/>
                    </a:p>
                  </a:txBody>
                  <a:tcPr marL="28575" marR="28575" marT="28575" marB="28575"/>
                </a:tc>
                <a:tc>
                  <a:txBody>
                    <a:bodyPr/>
                    <a:lstStyle/>
                    <a:p>
                      <a:pPr algn="l"/>
                      <a:r>
                        <a:rPr lang="lv-LV"/>
                        <a:t>Medium Date</a:t>
                      </a:r>
                    </a:p>
                  </a:txBody>
                  <a:tcPr marL="28575" marR="28575" marT="28575" marB="28575">
                    <a:noFill/>
                  </a:tcPr>
                </a:tc>
                <a:tc>
                  <a:txBody>
                    <a:bodyPr/>
                    <a:lstStyle/>
                    <a:p>
                      <a:pPr algn="l"/>
                      <a:r>
                        <a:rPr lang="lv-LV" i="1" dirty="0" smtClean="0"/>
                        <a:t>Piemērs</a:t>
                      </a:r>
                      <a:r>
                        <a:rPr lang="lv-LV" dirty="0" smtClean="0"/>
                        <a:t>: 19-Jūn-07</a:t>
                      </a:r>
                      <a:endParaRPr lang="lv-LV" dirty="0"/>
                    </a:p>
                  </a:txBody>
                  <a:tcPr marL="28575" marR="28575" marT="28575" marB="28575">
                    <a:noFill/>
                  </a:tcPr>
                </a:tc>
              </a:tr>
              <a:tr h="370840">
                <a:tc vMerge="1">
                  <a:txBody>
                    <a:bodyPr/>
                    <a:lstStyle/>
                    <a:p>
                      <a:pPr algn="l"/>
                      <a:endParaRPr lang="lv-LV" dirty="0"/>
                    </a:p>
                  </a:txBody>
                  <a:tcPr marL="28575" marR="28575" marT="28575" marB="28575"/>
                </a:tc>
                <a:tc>
                  <a:txBody>
                    <a:bodyPr/>
                    <a:lstStyle/>
                    <a:p>
                      <a:pPr algn="l"/>
                      <a:r>
                        <a:rPr lang="lv-LV"/>
                        <a:t>Short Date</a:t>
                      </a:r>
                    </a:p>
                  </a:txBody>
                  <a:tcPr marL="28575" marR="28575" marT="28575" marB="28575"/>
                </a:tc>
                <a:tc>
                  <a:txBody>
                    <a:bodyPr/>
                    <a:lstStyle/>
                    <a:p>
                      <a:pPr algn="l"/>
                      <a:r>
                        <a:rPr lang="lv-LV" i="1" dirty="0" smtClean="0"/>
                        <a:t>Piemērs</a:t>
                      </a:r>
                      <a:r>
                        <a:rPr lang="lv-LV" dirty="0" smtClean="0"/>
                        <a:t>: 2007.06.19.</a:t>
                      </a:r>
                      <a:endParaRPr lang="lv-LV" dirty="0"/>
                    </a:p>
                  </a:txBody>
                  <a:tcPr marL="28575" marR="28575" marT="28575" marB="28575"/>
                </a:tc>
              </a:tr>
              <a:tr h="370840">
                <a:tc vMerge="1">
                  <a:txBody>
                    <a:bodyPr/>
                    <a:lstStyle/>
                    <a:p>
                      <a:pPr algn="l"/>
                      <a:endParaRPr lang="lv-LV" dirty="0"/>
                    </a:p>
                  </a:txBody>
                  <a:tcPr marL="28575" marR="28575" marT="28575" marB="28575"/>
                </a:tc>
                <a:tc>
                  <a:txBody>
                    <a:bodyPr/>
                    <a:lstStyle/>
                    <a:p>
                      <a:pPr algn="l"/>
                      <a:r>
                        <a:rPr lang="lv-LV"/>
                        <a:t>Long Time</a:t>
                      </a:r>
                    </a:p>
                  </a:txBody>
                  <a:tcPr marL="28575" marR="28575" marT="28575" marB="28575">
                    <a:noFill/>
                  </a:tcPr>
                </a:tc>
                <a:tc>
                  <a:txBody>
                    <a:bodyPr/>
                    <a:lstStyle/>
                    <a:p>
                      <a:pPr algn="l"/>
                      <a:r>
                        <a:rPr lang="lv-LV" i="1" dirty="0" smtClean="0"/>
                        <a:t>Piemērs</a:t>
                      </a:r>
                      <a:r>
                        <a:rPr lang="lv-LV" dirty="0" smtClean="0"/>
                        <a:t>: </a:t>
                      </a:r>
                      <a:r>
                        <a:rPr lang="lv-LV" dirty="0"/>
                        <a:t>6:28:21 </a:t>
                      </a:r>
                    </a:p>
                  </a:txBody>
                  <a:tcPr marL="28575" marR="28575" marT="28575" marB="28575">
                    <a:noFill/>
                  </a:tcPr>
                </a:tc>
              </a:tr>
              <a:tr h="370840">
                <a:tc vMerge="1">
                  <a:txBody>
                    <a:bodyPr/>
                    <a:lstStyle/>
                    <a:p>
                      <a:pPr algn="l"/>
                      <a:endParaRPr lang="lv-LV" dirty="0"/>
                    </a:p>
                  </a:txBody>
                  <a:tcPr marL="28575" marR="28575" marT="28575" marB="28575"/>
                </a:tc>
                <a:tc>
                  <a:txBody>
                    <a:bodyPr/>
                    <a:lstStyle/>
                    <a:p>
                      <a:pPr algn="l"/>
                      <a:r>
                        <a:rPr lang="lv-LV"/>
                        <a:t>Medium Time</a:t>
                      </a:r>
                    </a:p>
                  </a:txBody>
                  <a:tcPr marL="28575" marR="28575" marT="28575" marB="28575"/>
                </a:tc>
                <a:tc>
                  <a:txBody>
                    <a:bodyPr/>
                    <a:lstStyle/>
                    <a:p>
                      <a:pPr algn="l"/>
                      <a:r>
                        <a:rPr lang="lv-LV" i="1" dirty="0" smtClean="0"/>
                        <a:t>Piemērs</a:t>
                      </a:r>
                      <a:r>
                        <a:rPr lang="lv-LV" dirty="0" smtClean="0"/>
                        <a:t>: </a:t>
                      </a:r>
                      <a:r>
                        <a:rPr lang="lv-LV" dirty="0"/>
                        <a:t>6:28 </a:t>
                      </a:r>
                    </a:p>
                  </a:txBody>
                  <a:tcPr marL="28575" marR="28575" marT="28575" marB="28575"/>
                </a:tc>
              </a:tr>
              <a:tr h="370840">
                <a:tc vMerge="1">
                  <a:txBody>
                    <a:bodyPr/>
                    <a:lstStyle/>
                    <a:p>
                      <a:pPr algn="l"/>
                      <a:endParaRPr lang="lv-LV" dirty="0"/>
                    </a:p>
                  </a:txBody>
                  <a:tcPr marL="28575" marR="28575" marT="28575" marB="28575"/>
                </a:tc>
                <a:tc>
                  <a:txBody>
                    <a:bodyPr/>
                    <a:lstStyle/>
                    <a:p>
                      <a:pPr algn="l"/>
                      <a:r>
                        <a:rPr lang="lv-LV"/>
                        <a:t>Short Time</a:t>
                      </a:r>
                    </a:p>
                  </a:txBody>
                  <a:tcPr marL="28575" marR="28575" marT="28575" marB="28575">
                    <a:noFill/>
                  </a:tcPr>
                </a:tc>
                <a:tc>
                  <a:txBody>
                    <a:bodyPr/>
                    <a:lstStyle/>
                    <a:p>
                      <a:pPr algn="l"/>
                      <a:r>
                        <a:rPr lang="lv-LV" i="1" dirty="0" smtClean="0"/>
                        <a:t>Piemērs</a:t>
                      </a:r>
                      <a:r>
                        <a:rPr lang="lv-LV" dirty="0" smtClean="0"/>
                        <a:t>: </a:t>
                      </a:r>
                      <a:r>
                        <a:rPr lang="lv-LV" dirty="0"/>
                        <a:t>18:28</a:t>
                      </a:r>
                    </a:p>
                  </a:txBody>
                  <a:tcPr marL="28575" marR="28575" marT="28575" marB="28575">
                    <a:noFill/>
                  </a:tcPr>
                </a:tc>
              </a:tr>
              <a:tr h="370840">
                <a:tc rowSpan="3">
                  <a:txBody>
                    <a:bodyPr/>
                    <a:lstStyle/>
                    <a:p>
                      <a:pPr algn="l"/>
                      <a:r>
                        <a:rPr lang="lv-LV" dirty="0" err="1"/>
                        <a:t>Yes</a:t>
                      </a:r>
                      <a:r>
                        <a:rPr lang="lv-LV" dirty="0"/>
                        <a:t>/No</a:t>
                      </a:r>
                    </a:p>
                    <a:p>
                      <a:pPr algn="l"/>
                      <a:r>
                        <a:rPr lang="lv-LV" dirty="0"/>
                        <a:t> </a:t>
                      </a:r>
                    </a:p>
                    <a:p>
                      <a:pPr algn="l"/>
                      <a:r>
                        <a:rPr lang="lv-LV" dirty="0"/>
                        <a:t> </a:t>
                      </a:r>
                    </a:p>
                  </a:txBody>
                  <a:tcPr marL="28575" marR="28575" marT="28575" marB="28575">
                    <a:solidFill>
                      <a:schemeClr val="accent3">
                        <a:lumMod val="60000"/>
                        <a:lumOff val="40000"/>
                      </a:schemeClr>
                    </a:solidFill>
                  </a:tcPr>
                </a:tc>
                <a:tc>
                  <a:txBody>
                    <a:bodyPr/>
                    <a:lstStyle/>
                    <a:p>
                      <a:pPr algn="l"/>
                      <a:r>
                        <a:rPr lang="lv-LV" dirty="0" err="1"/>
                        <a:t>Yes</a:t>
                      </a:r>
                      <a:r>
                        <a:rPr lang="lv-LV" dirty="0"/>
                        <a:t>/No</a:t>
                      </a:r>
                    </a:p>
                  </a:txBody>
                  <a:tcPr marL="28575" marR="28575" marT="28575" marB="28575"/>
                </a:tc>
                <a:tc>
                  <a:txBody>
                    <a:bodyPr/>
                    <a:lstStyle/>
                    <a:p>
                      <a:pPr algn="l"/>
                      <a:r>
                        <a:rPr lang="lv-LV" dirty="0" smtClean="0"/>
                        <a:t>Satur</a:t>
                      </a:r>
                      <a:r>
                        <a:rPr lang="lv-LV" baseline="0" dirty="0" smtClean="0"/>
                        <a:t> datus, kuriem var būt divi lielumi: </a:t>
                      </a:r>
                      <a:r>
                        <a:rPr lang="en-US" b="1" dirty="0" smtClean="0"/>
                        <a:t>Yes/No</a:t>
                      </a:r>
                      <a:r>
                        <a:rPr lang="en-US" dirty="0"/>
                        <a:t>.</a:t>
                      </a:r>
                    </a:p>
                  </a:txBody>
                  <a:tcPr marL="28575" marR="28575" marT="28575" marB="28575"/>
                </a:tc>
              </a:tr>
              <a:tr h="370840">
                <a:tc vMerge="1">
                  <a:txBody>
                    <a:bodyPr/>
                    <a:lstStyle/>
                    <a:p>
                      <a:pPr algn="l"/>
                      <a:endParaRPr lang="lv-LV" dirty="0"/>
                    </a:p>
                  </a:txBody>
                  <a:tcPr marL="28575" marR="28575" marT="28575" marB="28575"/>
                </a:tc>
                <a:tc>
                  <a:txBody>
                    <a:bodyPr/>
                    <a:lstStyle/>
                    <a:p>
                      <a:pPr algn="l"/>
                      <a:r>
                        <a:rPr lang="lv-LV" dirty="0" err="1"/>
                        <a:t>True</a:t>
                      </a:r>
                      <a:r>
                        <a:rPr lang="lv-LV" dirty="0"/>
                        <a:t>/</a:t>
                      </a:r>
                      <a:r>
                        <a:rPr lang="lv-LV" dirty="0" err="1"/>
                        <a:t>False</a:t>
                      </a:r>
                      <a:endParaRPr lang="lv-LV" dirty="0"/>
                    </a:p>
                  </a:txBody>
                  <a:tcPr marL="28575" marR="28575" marT="28575" marB="28575">
                    <a:noFill/>
                  </a:tcPr>
                </a:tc>
                <a:tc>
                  <a:txBody>
                    <a:bodyPr/>
                    <a:lstStyle/>
                    <a:p>
                      <a:pPr algn="l"/>
                      <a:r>
                        <a:rPr lang="lv-LV" dirty="0" smtClean="0"/>
                        <a:t>Satur</a:t>
                      </a:r>
                      <a:r>
                        <a:rPr lang="lv-LV" baseline="0" dirty="0" smtClean="0"/>
                        <a:t> datus, kuriem var būt divi lielumi: </a:t>
                      </a:r>
                      <a:r>
                        <a:rPr lang="en-US" b="1" dirty="0" smtClean="0"/>
                        <a:t>True/False</a:t>
                      </a:r>
                      <a:r>
                        <a:rPr lang="en-US" dirty="0"/>
                        <a:t>.</a:t>
                      </a:r>
                    </a:p>
                  </a:txBody>
                  <a:tcPr marL="28575" marR="28575" marT="28575" marB="28575">
                    <a:noFill/>
                  </a:tcPr>
                </a:tc>
              </a:tr>
              <a:tr h="370840">
                <a:tc vMerge="1">
                  <a:txBody>
                    <a:bodyPr/>
                    <a:lstStyle/>
                    <a:p>
                      <a:pPr algn="l"/>
                      <a:endParaRPr lang="lv-LV" dirty="0"/>
                    </a:p>
                  </a:txBody>
                  <a:tcPr marL="28575" marR="28575" marT="28575" marB="28575"/>
                </a:tc>
                <a:tc>
                  <a:txBody>
                    <a:bodyPr/>
                    <a:lstStyle/>
                    <a:p>
                      <a:pPr algn="l"/>
                      <a:r>
                        <a:rPr lang="lv-LV"/>
                        <a:t>On/Off</a:t>
                      </a:r>
                    </a:p>
                  </a:txBody>
                  <a:tcPr marL="28575" marR="28575" marT="28575" marB="28575"/>
                </a:tc>
                <a:tc>
                  <a:txBody>
                    <a:bodyPr/>
                    <a:lstStyle/>
                    <a:p>
                      <a:pPr algn="l"/>
                      <a:r>
                        <a:rPr lang="lv-LV" dirty="0" smtClean="0"/>
                        <a:t>Satur</a:t>
                      </a:r>
                      <a:r>
                        <a:rPr lang="lv-LV" baseline="0" dirty="0" smtClean="0"/>
                        <a:t> datus, kuriem var būt divi lielumi: </a:t>
                      </a:r>
                      <a:r>
                        <a:rPr lang="en-US" b="1" dirty="0" smtClean="0"/>
                        <a:t>On/Off</a:t>
                      </a:r>
                      <a:r>
                        <a:rPr lang="en-US" dirty="0"/>
                        <a:t>.</a:t>
                      </a:r>
                    </a:p>
                  </a:txBody>
                  <a:tcPr marL="28575" marR="28575" marT="28575" marB="28575"/>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
            <a:ext cx="8229600" cy="1143000"/>
          </a:xfrm>
        </p:spPr>
        <p:txBody>
          <a:bodyPr/>
          <a:lstStyle/>
          <a:p>
            <a:r>
              <a:rPr lang="lv-LV" b="1" dirty="0" smtClean="0">
                <a:solidFill>
                  <a:srgbClr val="CC3300"/>
                </a:solidFill>
                <a:effectLst>
                  <a:outerShdw blurRad="38100" dist="38100" dir="2700000" algn="tl">
                    <a:srgbClr val="000000">
                      <a:alpha val="43137"/>
                    </a:srgbClr>
                  </a:outerShdw>
                </a:effectLst>
              </a:rPr>
              <a:t>Lauka īpašības </a:t>
            </a:r>
            <a:r>
              <a:rPr lang="lv-LV" sz="3200" b="1" dirty="0" smtClean="0">
                <a:solidFill>
                  <a:srgbClr val="CC3300"/>
                </a:solidFill>
                <a:effectLst>
                  <a:outerShdw blurRad="38100" dist="38100" dir="2700000" algn="tl">
                    <a:srgbClr val="000000">
                      <a:alpha val="43137"/>
                    </a:srgbClr>
                  </a:outerShdw>
                </a:effectLst>
              </a:rPr>
              <a:t>(4)</a:t>
            </a:r>
            <a:endParaRPr lang="lv-LV" sz="3200" b="1" dirty="0">
              <a:solidFill>
                <a:srgbClr val="CC33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214282" y="1057296"/>
          <a:ext cx="8786874" cy="5372100"/>
        </p:xfrm>
        <a:graphic>
          <a:graphicData uri="http://schemas.openxmlformats.org/drawingml/2006/table">
            <a:tbl>
              <a:tblPr firstRow="1" bandRow="1">
                <a:tableStyleId>{8799B23B-EC83-4686-B30A-512413B5E67A}</a:tableStyleId>
              </a:tblPr>
              <a:tblGrid>
                <a:gridCol w="1357322"/>
                <a:gridCol w="2959839"/>
                <a:gridCol w="4469713"/>
              </a:tblGrid>
              <a:tr h="370840">
                <a:tc>
                  <a:txBody>
                    <a:bodyPr/>
                    <a:lstStyle/>
                    <a:p>
                      <a:pPr algn="ctr"/>
                      <a:r>
                        <a:rPr lang="lv-LV" dirty="0" smtClean="0"/>
                        <a:t>Lauka īpašības</a:t>
                      </a:r>
                      <a:endParaRPr lang="lv-LV" dirty="0"/>
                    </a:p>
                  </a:txBody>
                  <a:tcPr>
                    <a:solidFill>
                      <a:schemeClr val="accent3">
                        <a:lumMod val="60000"/>
                        <a:lumOff val="40000"/>
                      </a:schemeClr>
                    </a:solidFill>
                  </a:tcPr>
                </a:tc>
                <a:tc>
                  <a:txBody>
                    <a:bodyPr/>
                    <a:lstStyle/>
                    <a:p>
                      <a:pPr algn="ctr"/>
                      <a:r>
                        <a:rPr lang="lv-LV" dirty="0" smtClean="0"/>
                        <a:t>Datu tips</a:t>
                      </a:r>
                      <a:endParaRPr lang="lv-LV" dirty="0"/>
                    </a:p>
                  </a:txBody>
                  <a:tcPr>
                    <a:solidFill>
                      <a:schemeClr val="accent3">
                        <a:lumMod val="60000"/>
                        <a:lumOff val="40000"/>
                      </a:schemeClr>
                    </a:solidFill>
                  </a:tcPr>
                </a:tc>
                <a:tc>
                  <a:txBody>
                    <a:bodyPr/>
                    <a:lstStyle/>
                    <a:p>
                      <a:pPr algn="ctr"/>
                      <a:r>
                        <a:rPr lang="lv-LV" dirty="0" smtClean="0"/>
                        <a:t>Apraksts</a:t>
                      </a:r>
                      <a:endParaRPr lang="lv-LV" dirty="0"/>
                    </a:p>
                  </a:txBody>
                  <a:tcPr>
                    <a:solidFill>
                      <a:schemeClr val="accent3">
                        <a:lumMod val="60000"/>
                        <a:lumOff val="40000"/>
                      </a:schemeClr>
                    </a:solidFill>
                  </a:tcPr>
                </a:tc>
              </a:tr>
              <a:tr h="370840">
                <a:tc>
                  <a:txBody>
                    <a:bodyPr/>
                    <a:lstStyle/>
                    <a:p>
                      <a:pPr algn="l"/>
                      <a:r>
                        <a:rPr lang="lv-LV" b="1" dirty="0" err="1"/>
                        <a:t>Decimal</a:t>
                      </a:r>
                      <a:r>
                        <a:rPr lang="lv-LV" b="1" dirty="0"/>
                        <a:t> </a:t>
                      </a:r>
                      <a:r>
                        <a:rPr lang="lv-LV" b="1" dirty="0" err="1"/>
                        <a:t>Places</a:t>
                      </a:r>
                      <a:endParaRPr lang="lv-LV" b="1" dirty="0"/>
                    </a:p>
                  </a:txBody>
                  <a:tcPr marL="28575" marR="28575" marT="28575" marB="28575">
                    <a:solidFill>
                      <a:schemeClr val="accent3">
                        <a:lumMod val="20000"/>
                        <a:lumOff val="80000"/>
                      </a:schemeClr>
                    </a:solidFill>
                  </a:tcPr>
                </a:tc>
                <a:tc>
                  <a:txBody>
                    <a:bodyPr/>
                    <a:lstStyle/>
                    <a:p>
                      <a:pPr algn="l"/>
                      <a:r>
                        <a:rPr lang="lv-LV" dirty="0" smtClean="0"/>
                        <a:t>Lauka vērtībai nosaka</a:t>
                      </a:r>
                      <a:r>
                        <a:rPr lang="lv-LV" baseline="0" dirty="0" smtClean="0"/>
                        <a:t> </a:t>
                      </a:r>
                      <a:r>
                        <a:rPr lang="lv-LV" dirty="0" smtClean="0"/>
                        <a:t>decimālo vietu skaitu. </a:t>
                      </a:r>
                      <a:endParaRPr lang="en-US" dirty="0"/>
                    </a:p>
                  </a:txBody>
                  <a:tcPr marL="28575" marR="28575" marT="28575" marB="28575">
                    <a:noFill/>
                  </a:tcPr>
                </a:tc>
                <a:tc>
                  <a:txBody>
                    <a:bodyPr/>
                    <a:lstStyle/>
                    <a:p>
                      <a:pPr algn="l"/>
                      <a:r>
                        <a:rPr lang="lv-LV" dirty="0" smtClean="0"/>
                        <a:t>Noklusējuma vērtība: Auto. Iespējamais vērtību diapazons no 0 līdz 15. </a:t>
                      </a:r>
                    </a:p>
                  </a:txBody>
                  <a:tcPr marL="28575" marR="28575" marT="28575" marB="28575">
                    <a:noFill/>
                  </a:tcPr>
                </a:tc>
              </a:tr>
              <a:tr h="370840">
                <a:tc>
                  <a:txBody>
                    <a:bodyPr/>
                    <a:lstStyle/>
                    <a:p>
                      <a:pPr algn="l"/>
                      <a:r>
                        <a:rPr lang="lv-LV" b="1" dirty="0" err="1"/>
                        <a:t>Input</a:t>
                      </a:r>
                      <a:r>
                        <a:rPr lang="lv-LV" b="1" dirty="0"/>
                        <a:t> </a:t>
                      </a:r>
                      <a:r>
                        <a:rPr lang="lv-LV" b="1" dirty="0" err="1"/>
                        <a:t>Mask</a:t>
                      </a:r>
                      <a:endParaRPr lang="lv-LV" b="1" dirty="0"/>
                    </a:p>
                  </a:txBody>
                  <a:tcPr marL="28575" marR="28575" marT="28575" marB="28575">
                    <a:solidFill>
                      <a:schemeClr val="accent3">
                        <a:lumMod val="20000"/>
                        <a:lumOff val="80000"/>
                      </a:schemeClr>
                    </a:solidFill>
                  </a:tcPr>
                </a:tc>
                <a:tc>
                  <a:txBody>
                    <a:bodyPr/>
                    <a:lstStyle/>
                    <a:p>
                      <a:r>
                        <a:rPr lang="lv-LV" dirty="0" smtClean="0"/>
                        <a:t>Definē ievades masku, lai kontrolētu datu ievadi</a:t>
                      </a:r>
                      <a:r>
                        <a:rPr lang="lv-LV" baseline="0" dirty="0" smtClean="0"/>
                        <a:t> un izvairītos no ievadīšanas kļūdām</a:t>
                      </a:r>
                      <a:r>
                        <a:rPr lang="lv-LV" dirty="0" smtClean="0"/>
                        <a:t>.</a:t>
                      </a:r>
                      <a:endParaRPr lang="lv-LV" dirty="0"/>
                    </a:p>
                  </a:txBody>
                  <a:tcPr marL="28575" marR="28575" marT="28575" marB="28575"/>
                </a:tc>
                <a:tc>
                  <a:txBody>
                    <a:bodyPr/>
                    <a:lstStyle/>
                    <a:p>
                      <a:pPr algn="l"/>
                      <a:r>
                        <a:rPr lang="lv-LV" dirty="0"/>
                        <a:t> </a:t>
                      </a:r>
                    </a:p>
                  </a:txBody>
                  <a:tcPr marL="28575" marR="28575" marT="28575" marB="28575"/>
                </a:tc>
              </a:tr>
              <a:tr h="370840">
                <a:tc>
                  <a:txBody>
                    <a:bodyPr/>
                    <a:lstStyle/>
                    <a:p>
                      <a:pPr algn="l"/>
                      <a:r>
                        <a:rPr lang="lv-LV" b="1" dirty="0" err="1"/>
                        <a:t>Caption</a:t>
                      </a:r>
                      <a:endParaRPr lang="lv-LV" b="1" dirty="0"/>
                    </a:p>
                  </a:txBody>
                  <a:tcPr marL="28575" marR="28575" marT="28575" marB="28575">
                    <a:solidFill>
                      <a:schemeClr val="accent3">
                        <a:lumMod val="20000"/>
                        <a:lumOff val="80000"/>
                      </a:schemeClr>
                    </a:solidFill>
                  </a:tcPr>
                </a:tc>
                <a:tc>
                  <a:txBody>
                    <a:bodyPr/>
                    <a:lstStyle/>
                    <a:p>
                      <a:pPr algn="l"/>
                      <a:r>
                        <a:rPr lang="lv-LV" dirty="0" smtClean="0"/>
                        <a:t>Norāda tabulas lauka nosaukumu datu ievades laikā. </a:t>
                      </a:r>
                      <a:endParaRPr lang="en-US" dirty="0"/>
                    </a:p>
                  </a:txBody>
                  <a:tcPr marL="28575" marR="28575" marT="28575" marB="28575">
                    <a:noFill/>
                  </a:tcPr>
                </a:tc>
                <a:tc>
                  <a:txBody>
                    <a:bodyPr/>
                    <a:lstStyle/>
                    <a:p>
                      <a:pPr algn="l"/>
                      <a:r>
                        <a:rPr lang="lv-LV" dirty="0"/>
                        <a:t> </a:t>
                      </a:r>
                      <a:r>
                        <a:rPr lang="lv-LV" dirty="0" smtClean="0"/>
                        <a:t>Ja paraksts netiek norādīts, tad Access lieto lauka noklusējuma nosaukumu. </a:t>
                      </a:r>
                      <a:endParaRPr lang="lv-LV" dirty="0"/>
                    </a:p>
                  </a:txBody>
                  <a:tcPr marL="28575" marR="28575" marT="28575" marB="28575">
                    <a:noFill/>
                  </a:tcPr>
                </a:tc>
              </a:tr>
              <a:tr h="370840">
                <a:tc>
                  <a:txBody>
                    <a:bodyPr/>
                    <a:lstStyle/>
                    <a:p>
                      <a:pPr algn="l"/>
                      <a:r>
                        <a:rPr lang="lv-LV" b="1" dirty="0" err="1"/>
                        <a:t>Default</a:t>
                      </a:r>
                      <a:r>
                        <a:rPr lang="lv-LV" b="1" dirty="0"/>
                        <a:t> </a:t>
                      </a:r>
                      <a:r>
                        <a:rPr lang="lv-LV" b="1" dirty="0" err="1"/>
                        <a:t>Value</a:t>
                      </a:r>
                      <a:r>
                        <a:rPr lang="lv-LV" b="1" dirty="0"/>
                        <a:t> </a:t>
                      </a:r>
                    </a:p>
                  </a:txBody>
                  <a:tcPr marL="28575" marR="28575" marT="28575" marB="28575">
                    <a:solidFill>
                      <a:schemeClr val="accent3">
                        <a:lumMod val="20000"/>
                        <a:lumOff val="80000"/>
                      </a:schemeClr>
                    </a:solidFill>
                  </a:tcPr>
                </a:tc>
                <a:tc>
                  <a:txBody>
                    <a:bodyPr/>
                    <a:lstStyle/>
                    <a:p>
                      <a:pPr algn="l"/>
                      <a:r>
                        <a:rPr lang="lv-LV" dirty="0" smtClean="0"/>
                        <a:t>Norāda lauka vērtību</a:t>
                      </a:r>
                      <a:r>
                        <a:rPr lang="lv-LV" baseline="0" dirty="0" smtClean="0"/>
                        <a:t> pēc noklusējuma.</a:t>
                      </a:r>
                      <a:endParaRPr lang="en-US" dirty="0"/>
                    </a:p>
                  </a:txBody>
                  <a:tcPr marL="28575" marR="28575" marT="28575" marB="28575"/>
                </a:tc>
                <a:tc>
                  <a:txBody>
                    <a:bodyPr/>
                    <a:lstStyle/>
                    <a:p>
                      <a:pPr algn="l"/>
                      <a:r>
                        <a:rPr lang="lv-LV" dirty="0"/>
                        <a:t> </a:t>
                      </a:r>
                    </a:p>
                  </a:txBody>
                  <a:tcPr marL="28575" marR="28575" marT="28575" marB="28575"/>
                </a:tc>
              </a:tr>
              <a:tr h="370840">
                <a:tc>
                  <a:txBody>
                    <a:bodyPr/>
                    <a:lstStyle/>
                    <a:p>
                      <a:pPr algn="l"/>
                      <a:r>
                        <a:rPr lang="lv-LV" b="1" dirty="0" err="1"/>
                        <a:t>Validation</a:t>
                      </a:r>
                      <a:r>
                        <a:rPr lang="lv-LV" b="1" dirty="0"/>
                        <a:t> </a:t>
                      </a:r>
                      <a:r>
                        <a:rPr lang="lv-LV" b="1" dirty="0" err="1"/>
                        <a:t>Rule</a:t>
                      </a:r>
                      <a:endParaRPr lang="lv-LV" b="1" dirty="0"/>
                    </a:p>
                  </a:txBody>
                  <a:tcPr marL="28575" marR="28575" marT="28575" marB="28575">
                    <a:solidFill>
                      <a:schemeClr val="accent3">
                        <a:lumMod val="20000"/>
                        <a:lumOff val="80000"/>
                      </a:schemeClr>
                    </a:solidFill>
                  </a:tcPr>
                </a:tc>
                <a:tc>
                  <a:txBody>
                    <a:bodyPr/>
                    <a:lstStyle/>
                    <a:p>
                      <a:pPr algn="l"/>
                      <a:r>
                        <a:rPr lang="lv-LV" dirty="0" smtClean="0"/>
                        <a:t>Lauka ievadāmās vērtības ierobežojumi.</a:t>
                      </a:r>
                      <a:endParaRPr lang="en-US" dirty="0"/>
                    </a:p>
                  </a:txBody>
                  <a:tcPr marL="28575" marR="28575" marT="28575" marB="28575">
                    <a:noFill/>
                  </a:tcPr>
                </a:tc>
                <a:tc>
                  <a:txBody>
                    <a:bodyPr/>
                    <a:lstStyle/>
                    <a:p>
                      <a:endParaRPr lang="lv-LV" dirty="0"/>
                    </a:p>
                  </a:txBody>
                  <a:tcPr>
                    <a:noFill/>
                  </a:tcPr>
                </a:tc>
              </a:tr>
              <a:tr h="370840">
                <a:tc>
                  <a:txBody>
                    <a:bodyPr/>
                    <a:lstStyle/>
                    <a:p>
                      <a:pPr algn="l"/>
                      <a:r>
                        <a:rPr lang="lv-LV" b="1" dirty="0" err="1"/>
                        <a:t>Validation</a:t>
                      </a:r>
                      <a:r>
                        <a:rPr lang="lv-LV" b="1" dirty="0"/>
                        <a:t> </a:t>
                      </a:r>
                      <a:r>
                        <a:rPr lang="lv-LV" b="1" dirty="0" err="1"/>
                        <a:t>Text</a:t>
                      </a:r>
                      <a:endParaRPr lang="lv-LV" b="1" dirty="0"/>
                    </a:p>
                  </a:txBody>
                  <a:tcPr marL="28575" marR="28575" marT="28575" marB="28575">
                    <a:solidFill>
                      <a:schemeClr val="accent3">
                        <a:lumMod val="20000"/>
                        <a:lumOff val="80000"/>
                      </a:schemeClr>
                    </a:solidFill>
                  </a:tcPr>
                </a:tc>
                <a:tc>
                  <a:txBody>
                    <a:bodyPr/>
                    <a:lstStyle/>
                    <a:p>
                      <a:pPr algn="l"/>
                      <a:r>
                        <a:rPr lang="lv-LV" dirty="0" smtClean="0"/>
                        <a:t>Kļūdas paziņojum</a:t>
                      </a:r>
                      <a:r>
                        <a:rPr lang="lv-LV" baseline="0" dirty="0" smtClean="0"/>
                        <a:t>a definēšana</a:t>
                      </a:r>
                      <a:r>
                        <a:rPr lang="lv-LV" dirty="0" smtClean="0"/>
                        <a:t>, kas tiek rādīts, ja lietotājs pārkāpj validācijas nosacījumus. </a:t>
                      </a:r>
                      <a:endParaRPr lang="en-US" dirty="0"/>
                    </a:p>
                  </a:txBody>
                  <a:tcPr marL="28575" marR="28575" marT="28575" marB="28575"/>
                </a:tc>
                <a:tc>
                  <a:txBody>
                    <a:bodyPr/>
                    <a:lstStyle/>
                    <a:p>
                      <a:pPr algn="l"/>
                      <a:r>
                        <a:rPr lang="lv-LV" dirty="0"/>
                        <a:t> </a:t>
                      </a:r>
                    </a:p>
                  </a:txBody>
                  <a:tcPr marL="28575" marR="28575" marT="28575" marB="28575"/>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
            <a:ext cx="8229600" cy="1143000"/>
          </a:xfrm>
        </p:spPr>
        <p:txBody>
          <a:bodyPr/>
          <a:lstStyle/>
          <a:p>
            <a:r>
              <a:rPr lang="lv-LV" b="1" dirty="0" smtClean="0">
                <a:solidFill>
                  <a:srgbClr val="CC3300"/>
                </a:solidFill>
                <a:effectLst>
                  <a:outerShdw blurRad="38100" dist="38100" dir="2700000" algn="tl">
                    <a:srgbClr val="000000">
                      <a:alpha val="43137"/>
                    </a:srgbClr>
                  </a:outerShdw>
                </a:effectLst>
              </a:rPr>
              <a:t>Lauka īpašības </a:t>
            </a:r>
            <a:r>
              <a:rPr lang="lv-LV" sz="3200" b="1" dirty="0" smtClean="0">
                <a:solidFill>
                  <a:srgbClr val="CC3300"/>
                </a:solidFill>
                <a:effectLst>
                  <a:outerShdw blurRad="38100" dist="38100" dir="2700000" algn="tl">
                    <a:srgbClr val="000000">
                      <a:alpha val="43137"/>
                    </a:srgbClr>
                  </a:outerShdw>
                </a:effectLst>
              </a:rPr>
              <a:t>(5)</a:t>
            </a:r>
            <a:endParaRPr lang="lv-LV" sz="3200" b="1" dirty="0">
              <a:solidFill>
                <a:srgbClr val="CC33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214282" y="1214422"/>
          <a:ext cx="8786874" cy="5200650"/>
        </p:xfrm>
        <a:graphic>
          <a:graphicData uri="http://schemas.openxmlformats.org/drawingml/2006/table">
            <a:tbl>
              <a:tblPr firstRow="1" bandRow="1">
                <a:tableStyleId>{8799B23B-EC83-4686-B30A-512413B5E67A}</a:tableStyleId>
              </a:tblPr>
              <a:tblGrid>
                <a:gridCol w="1285884"/>
                <a:gridCol w="3071834"/>
                <a:gridCol w="4429156"/>
              </a:tblGrid>
              <a:tr h="370840">
                <a:tc>
                  <a:txBody>
                    <a:bodyPr/>
                    <a:lstStyle/>
                    <a:p>
                      <a:pPr algn="ctr"/>
                      <a:r>
                        <a:rPr lang="lv-LV" dirty="0" smtClean="0"/>
                        <a:t>Lauka īpašības</a:t>
                      </a:r>
                      <a:endParaRPr lang="lv-LV" dirty="0"/>
                    </a:p>
                  </a:txBody>
                  <a:tcPr>
                    <a:solidFill>
                      <a:schemeClr val="accent3">
                        <a:lumMod val="60000"/>
                        <a:lumOff val="40000"/>
                      </a:schemeClr>
                    </a:solidFill>
                  </a:tcPr>
                </a:tc>
                <a:tc>
                  <a:txBody>
                    <a:bodyPr/>
                    <a:lstStyle/>
                    <a:p>
                      <a:pPr algn="ctr"/>
                      <a:r>
                        <a:rPr lang="lv-LV" dirty="0" smtClean="0"/>
                        <a:t>Datu tips</a:t>
                      </a:r>
                      <a:endParaRPr lang="lv-LV" dirty="0"/>
                    </a:p>
                  </a:txBody>
                  <a:tcPr>
                    <a:solidFill>
                      <a:schemeClr val="accent3">
                        <a:lumMod val="60000"/>
                        <a:lumOff val="40000"/>
                      </a:schemeClr>
                    </a:solidFill>
                  </a:tcPr>
                </a:tc>
                <a:tc>
                  <a:txBody>
                    <a:bodyPr/>
                    <a:lstStyle/>
                    <a:p>
                      <a:pPr algn="ctr"/>
                      <a:r>
                        <a:rPr lang="lv-LV" dirty="0" smtClean="0"/>
                        <a:t>Apraksts</a:t>
                      </a:r>
                      <a:endParaRPr lang="lv-LV" dirty="0"/>
                    </a:p>
                  </a:txBody>
                  <a:tcPr>
                    <a:solidFill>
                      <a:schemeClr val="accent3">
                        <a:lumMod val="60000"/>
                        <a:lumOff val="40000"/>
                      </a:schemeClr>
                    </a:solidFill>
                  </a:tcPr>
                </a:tc>
              </a:tr>
              <a:tr h="370840">
                <a:tc>
                  <a:txBody>
                    <a:bodyPr/>
                    <a:lstStyle/>
                    <a:p>
                      <a:pPr algn="l"/>
                      <a:r>
                        <a:rPr lang="lv-LV" b="1" dirty="0" err="1"/>
                        <a:t>Required</a:t>
                      </a:r>
                      <a:endParaRPr lang="lv-LV" b="1" dirty="0"/>
                    </a:p>
                  </a:txBody>
                  <a:tcPr marL="28575" marR="28575" marT="28575" marB="28575">
                    <a:solidFill>
                      <a:schemeClr val="accent3">
                        <a:lumMod val="20000"/>
                        <a:lumOff val="80000"/>
                      </a:schemeClr>
                    </a:solidFill>
                  </a:tcPr>
                </a:tc>
                <a:tc>
                  <a:txBody>
                    <a:bodyPr/>
                    <a:lstStyle/>
                    <a:p>
                      <a:pPr algn="l"/>
                      <a:r>
                        <a:rPr lang="lv-LV" dirty="0" smtClean="0"/>
                        <a:t>Norāda, vai laukā ir obligāti jāievada lauka vērtība vai nē.</a:t>
                      </a:r>
                    </a:p>
                  </a:txBody>
                  <a:tcPr marL="28575" marR="28575" marT="28575" marB="28575">
                    <a:noFill/>
                  </a:tcPr>
                </a:tc>
                <a:tc>
                  <a:txBody>
                    <a:bodyPr/>
                    <a:lstStyle/>
                    <a:p>
                      <a:pPr algn="l"/>
                      <a:r>
                        <a:rPr lang="en-US" b="1" dirty="0"/>
                        <a:t>Yes:</a:t>
                      </a:r>
                      <a:r>
                        <a:rPr lang="en-US" dirty="0"/>
                        <a:t> </a:t>
                      </a:r>
                      <a:r>
                        <a:rPr lang="lv-LV" baseline="0" dirty="0" smtClean="0"/>
                        <a:t>vērtība jāievada obligāti</a:t>
                      </a:r>
                      <a:r>
                        <a:rPr lang="en-US" dirty="0"/>
                        <a:t/>
                      </a:r>
                      <a:br>
                        <a:rPr lang="en-US" dirty="0"/>
                      </a:br>
                      <a:r>
                        <a:rPr lang="en-US" b="1" dirty="0"/>
                        <a:t>No: </a:t>
                      </a:r>
                      <a:r>
                        <a:rPr lang="lv-LV" dirty="0" smtClean="0"/>
                        <a:t>vērtība nav jāievada obligāti</a:t>
                      </a:r>
                    </a:p>
                    <a:p>
                      <a:pPr algn="l"/>
                      <a:r>
                        <a:rPr lang="lv-LV" dirty="0" smtClean="0"/>
                        <a:t>Vērtība nedrīkst būt 0.</a:t>
                      </a:r>
                      <a:endParaRPr lang="en-US" dirty="0"/>
                    </a:p>
                  </a:txBody>
                  <a:tcPr marL="28575" marR="28575" marT="28575" marB="28575">
                    <a:noFill/>
                  </a:tcPr>
                </a:tc>
              </a:tr>
              <a:tr h="370840">
                <a:tc>
                  <a:txBody>
                    <a:bodyPr/>
                    <a:lstStyle/>
                    <a:p>
                      <a:pPr algn="l"/>
                      <a:r>
                        <a:rPr lang="lv-LV" b="1" dirty="0" err="1"/>
                        <a:t>Index</a:t>
                      </a:r>
                      <a:endParaRPr lang="lv-LV" b="1" dirty="0"/>
                    </a:p>
                  </a:txBody>
                  <a:tcPr marL="28575" marR="28575" marT="28575" marB="28575">
                    <a:solidFill>
                      <a:schemeClr val="accent3">
                        <a:lumMod val="20000"/>
                        <a:lumOff val="80000"/>
                      </a:schemeClr>
                    </a:solidFill>
                  </a:tcPr>
                </a:tc>
                <a:tc>
                  <a:txBody>
                    <a:bodyPr/>
                    <a:lstStyle/>
                    <a:p>
                      <a:pPr algn="l"/>
                      <a:r>
                        <a:rPr lang="lv-LV" dirty="0" smtClean="0"/>
                        <a:t>Indeksi tiek izmantoti, lai paātrinātu datu meklēšanu un kārtošanas ja ir liels datu apjoms. </a:t>
                      </a:r>
                    </a:p>
                  </a:txBody>
                  <a:tcPr marL="28575" marR="28575" marT="28575" marB="28575"/>
                </a:tc>
                <a:tc>
                  <a:txBody>
                    <a:bodyPr/>
                    <a:lstStyle/>
                    <a:p>
                      <a:r>
                        <a:rPr lang="lv-LV" b="1" dirty="0" smtClean="0"/>
                        <a:t>No:</a:t>
                      </a:r>
                      <a:r>
                        <a:rPr lang="lv-LV" b="1" baseline="0" dirty="0" smtClean="0"/>
                        <a:t> </a:t>
                      </a:r>
                      <a:r>
                        <a:rPr lang="lv-LV" baseline="0" dirty="0" smtClean="0"/>
                        <a:t>i</a:t>
                      </a:r>
                      <a:r>
                        <a:rPr lang="lv-LV" dirty="0" smtClean="0"/>
                        <a:t>zslēdz indeksēšanu </a:t>
                      </a:r>
                    </a:p>
                    <a:p>
                      <a:r>
                        <a:rPr lang="lv-LV" b="1" dirty="0" err="1" smtClean="0"/>
                        <a:t>Yes</a:t>
                      </a:r>
                      <a:r>
                        <a:rPr lang="lv-LV" b="1" dirty="0" smtClean="0"/>
                        <a:t> (</a:t>
                      </a:r>
                      <a:r>
                        <a:rPr lang="lv-LV" b="1" dirty="0" err="1" smtClean="0"/>
                        <a:t>Dublicates</a:t>
                      </a:r>
                      <a:r>
                        <a:rPr lang="lv-LV" b="1" baseline="0" dirty="0" smtClean="0"/>
                        <a:t> OK</a:t>
                      </a:r>
                      <a:r>
                        <a:rPr lang="lv-LV" b="1" dirty="0" smtClean="0"/>
                        <a:t>): </a:t>
                      </a:r>
                      <a:r>
                        <a:rPr lang="lv-LV" dirty="0" smtClean="0"/>
                        <a:t>indeksē lauku un atļauj dublētas vērtības. Piemēram, vārds un uzvārds var būt vienādi. </a:t>
                      </a:r>
                    </a:p>
                    <a:p>
                      <a:r>
                        <a:rPr lang="lv-LV" b="1" dirty="0" err="1" smtClean="0"/>
                        <a:t>Yes</a:t>
                      </a:r>
                      <a:r>
                        <a:rPr lang="lv-LV" b="1" dirty="0" smtClean="0"/>
                        <a:t> (No</a:t>
                      </a:r>
                      <a:r>
                        <a:rPr lang="lv-LV" b="1" baseline="0" dirty="0" smtClean="0"/>
                        <a:t> </a:t>
                      </a:r>
                      <a:r>
                        <a:rPr lang="lv-LV" b="1" baseline="0" dirty="0" err="1" smtClean="0"/>
                        <a:t>Dublicates</a:t>
                      </a:r>
                      <a:r>
                        <a:rPr lang="lv-LV" b="1" dirty="0" smtClean="0"/>
                        <a:t>): </a:t>
                      </a:r>
                      <a:r>
                        <a:rPr lang="lv-LV" dirty="0" smtClean="0"/>
                        <a:t>indeksē lauku, bet neatļauj dublētas vērtības. </a:t>
                      </a:r>
                    </a:p>
                  </a:txBody>
                  <a:tcPr marL="28575" marR="28575" marT="28575" marB="28575"/>
                </a:tc>
              </a:tr>
              <a:tr h="370840">
                <a:tc>
                  <a:txBody>
                    <a:bodyPr/>
                    <a:lstStyle/>
                    <a:p>
                      <a:pPr algn="l"/>
                      <a:r>
                        <a:rPr lang="lv-LV" b="1" dirty="0" err="1" smtClean="0"/>
                        <a:t>Smart</a:t>
                      </a:r>
                      <a:r>
                        <a:rPr lang="lv-LV" b="1" baseline="0" dirty="0" smtClean="0"/>
                        <a:t> Tags</a:t>
                      </a:r>
                      <a:endParaRPr lang="lv-LV" b="1" dirty="0"/>
                    </a:p>
                  </a:txBody>
                  <a:tcPr marL="28575" marR="28575" marT="28575" marB="28575">
                    <a:solidFill>
                      <a:schemeClr val="accent3">
                        <a:lumMod val="20000"/>
                        <a:lumOff val="80000"/>
                      </a:schemeClr>
                    </a:solidFill>
                  </a:tcPr>
                </a:tc>
                <a:tc>
                  <a:txBody>
                    <a:bodyPr/>
                    <a:lstStyle/>
                    <a:p>
                      <a:r>
                        <a:rPr lang="lv-LV" dirty="0" smtClean="0"/>
                        <a:t>Laukam un visām ar to saistītajām vadīklām var norādīt vienu vai vairākus viedtagus. </a:t>
                      </a:r>
                    </a:p>
                  </a:txBody>
                  <a:tcPr marL="28575" marR="28575" marT="28575" marB="28575">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Viedtagi ir komponenti, kas atpazīst datu tipus laukā un ļauj veikt darbības, izmantojot šo datu tipu. Piemēram, laukā E-pasta adrese viedtags var izveidot jaunu pasta ziņojumu vai pievienot adresi kontaktpersonu sarakstam. </a:t>
                      </a:r>
                      <a:r>
                        <a:rPr lang="lv-LV" dirty="0"/>
                        <a:t> </a:t>
                      </a:r>
                      <a:endParaRPr lang="lv-LV"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Lai apskatītu pieejamo viedtagu sarakstu, noklikšķināt uz (</a:t>
                      </a:r>
                      <a:r>
                        <a:rPr lang="lv-LV" b="1" dirty="0" smtClean="0"/>
                        <a:t>...</a:t>
                      </a:r>
                      <a:r>
                        <a:rPr lang="lv-LV" dirty="0" smtClean="0"/>
                        <a:t>).</a:t>
                      </a:r>
                    </a:p>
                  </a:txBody>
                  <a:tcPr marL="28575" marR="28575" marT="28575" marB="28575">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8"/>
            <a:ext cx="8229600" cy="1143000"/>
          </a:xfrm>
        </p:spPr>
        <p:txBody>
          <a:bodyPr/>
          <a:lstStyle/>
          <a:p>
            <a:r>
              <a:rPr lang="lv-LV" b="1" dirty="0" smtClean="0">
                <a:solidFill>
                  <a:srgbClr val="CC3300"/>
                </a:solidFill>
                <a:effectLst>
                  <a:outerShdw blurRad="38100" dist="38100" dir="2700000" algn="tl">
                    <a:srgbClr val="000000">
                      <a:alpha val="43137"/>
                    </a:srgbClr>
                  </a:outerShdw>
                </a:effectLst>
              </a:rPr>
              <a:t>Lauka īpašības </a:t>
            </a:r>
            <a:r>
              <a:rPr lang="lv-LV" sz="3200" b="1" dirty="0" smtClean="0">
                <a:solidFill>
                  <a:srgbClr val="CC3300"/>
                </a:solidFill>
                <a:effectLst>
                  <a:outerShdw blurRad="38100" dist="38100" dir="2700000" algn="tl">
                    <a:srgbClr val="000000">
                      <a:alpha val="43137"/>
                    </a:srgbClr>
                  </a:outerShdw>
                </a:effectLst>
              </a:rPr>
              <a:t>(6)</a:t>
            </a:r>
            <a:endParaRPr lang="lv-LV" sz="3200" b="1" dirty="0">
              <a:solidFill>
                <a:srgbClr val="CC33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142844" y="1543694"/>
          <a:ext cx="8786874" cy="3171190"/>
        </p:xfrm>
        <a:graphic>
          <a:graphicData uri="http://schemas.openxmlformats.org/drawingml/2006/table">
            <a:tbl>
              <a:tblPr firstRow="1" bandRow="1">
                <a:tableStyleId>{8799B23B-EC83-4686-B30A-512413B5E67A}</a:tableStyleId>
              </a:tblPr>
              <a:tblGrid>
                <a:gridCol w="1723795"/>
                <a:gridCol w="2593366"/>
                <a:gridCol w="4469713"/>
              </a:tblGrid>
              <a:tr h="370840">
                <a:tc>
                  <a:txBody>
                    <a:bodyPr/>
                    <a:lstStyle/>
                    <a:p>
                      <a:pPr algn="ctr"/>
                      <a:r>
                        <a:rPr lang="lv-LV" dirty="0" smtClean="0"/>
                        <a:t>Lauka īpašības</a:t>
                      </a:r>
                      <a:endParaRPr lang="lv-LV" dirty="0"/>
                    </a:p>
                  </a:txBody>
                  <a:tcPr>
                    <a:solidFill>
                      <a:schemeClr val="accent3">
                        <a:lumMod val="60000"/>
                        <a:lumOff val="40000"/>
                      </a:schemeClr>
                    </a:solidFill>
                  </a:tcPr>
                </a:tc>
                <a:tc>
                  <a:txBody>
                    <a:bodyPr/>
                    <a:lstStyle/>
                    <a:p>
                      <a:pPr algn="ctr"/>
                      <a:r>
                        <a:rPr lang="lv-LV" dirty="0" smtClean="0"/>
                        <a:t>Datu tips</a:t>
                      </a:r>
                      <a:endParaRPr lang="lv-LV" dirty="0"/>
                    </a:p>
                  </a:txBody>
                  <a:tcPr>
                    <a:solidFill>
                      <a:schemeClr val="accent3">
                        <a:lumMod val="60000"/>
                        <a:lumOff val="40000"/>
                      </a:schemeClr>
                    </a:solidFill>
                  </a:tcPr>
                </a:tc>
                <a:tc>
                  <a:txBody>
                    <a:bodyPr/>
                    <a:lstStyle/>
                    <a:p>
                      <a:pPr algn="ctr"/>
                      <a:r>
                        <a:rPr lang="lv-LV" dirty="0" smtClean="0"/>
                        <a:t>Apraksts</a:t>
                      </a:r>
                      <a:endParaRPr lang="lv-LV" dirty="0"/>
                    </a:p>
                  </a:txBody>
                  <a:tcPr>
                    <a:solidFill>
                      <a:schemeClr val="accent3">
                        <a:lumMod val="60000"/>
                        <a:lumOff val="40000"/>
                      </a:schemeClr>
                    </a:solidFill>
                  </a:tcPr>
                </a:tc>
              </a:tr>
              <a:tr h="370840">
                <a:tc>
                  <a:txBody>
                    <a:bodyPr/>
                    <a:lstStyle/>
                    <a:p>
                      <a:pPr algn="l"/>
                      <a:r>
                        <a:rPr lang="lv-LV" b="1" dirty="0" err="1" smtClean="0"/>
                        <a:t>Text</a:t>
                      </a:r>
                      <a:r>
                        <a:rPr lang="lv-LV" b="1" dirty="0" smtClean="0"/>
                        <a:t> </a:t>
                      </a:r>
                      <a:r>
                        <a:rPr lang="lv-LV" b="1" dirty="0" err="1" smtClean="0"/>
                        <a:t>Align</a:t>
                      </a:r>
                      <a:endParaRPr lang="lv-LV" b="1" dirty="0"/>
                    </a:p>
                  </a:txBody>
                  <a:tcPr marL="28575" marR="28575" marT="28575" marB="28575"/>
                </a:tc>
                <a:tc>
                  <a:txBody>
                    <a:bodyPr/>
                    <a:lstStyle/>
                    <a:p>
                      <a:pPr algn="l"/>
                      <a:r>
                        <a:rPr lang="lv-LV" dirty="0" smtClean="0"/>
                        <a:t>Nosaka datu līdzinājumu.</a:t>
                      </a:r>
                      <a:endParaRPr lang="en-US" dirty="0"/>
                    </a:p>
                  </a:txBody>
                  <a:tcPr marL="28575" marR="28575" marT="28575" marB="28575">
                    <a:noFill/>
                  </a:tcPr>
                </a:tc>
                <a:tc>
                  <a:txBody>
                    <a:bodyPr/>
                    <a:lstStyle/>
                    <a:p>
                      <a:r>
                        <a:rPr lang="lv-LV" b="1" dirty="0" err="1" smtClean="0"/>
                        <a:t>General</a:t>
                      </a:r>
                      <a:r>
                        <a:rPr lang="lv-LV" b="1" dirty="0" smtClean="0"/>
                        <a:t>:</a:t>
                      </a:r>
                      <a:r>
                        <a:rPr lang="lv-LV" dirty="0" smtClean="0"/>
                        <a:t> tekstu līdzina pa kreisi, ciparus un datumus — pa labi (noklusējuma iestatījums). </a:t>
                      </a:r>
                    </a:p>
                    <a:p>
                      <a:r>
                        <a:rPr lang="lv-LV" b="1" dirty="0" err="1" smtClean="0"/>
                        <a:t>Left</a:t>
                      </a:r>
                      <a:r>
                        <a:rPr lang="lv-LV" b="1" dirty="0" smtClean="0"/>
                        <a:t>:</a:t>
                      </a:r>
                      <a:r>
                        <a:rPr lang="lv-LV" dirty="0" smtClean="0"/>
                        <a:t> visu tekstu, datumus un ciparus līdzina pa kreisi. </a:t>
                      </a:r>
                    </a:p>
                    <a:p>
                      <a:r>
                        <a:rPr lang="lv-LV" b="1" dirty="0" err="1" smtClean="0"/>
                        <a:t>Right</a:t>
                      </a:r>
                      <a:r>
                        <a:rPr lang="lv-LV" b="1" dirty="0" smtClean="0"/>
                        <a:t>:</a:t>
                      </a:r>
                      <a:r>
                        <a:rPr lang="lv-LV" dirty="0" smtClean="0"/>
                        <a:t> visu tekstu, datumus un ciparus līdzina pa labi. </a:t>
                      </a:r>
                    </a:p>
                    <a:p>
                      <a:r>
                        <a:rPr lang="lv-LV" b="1" dirty="0" err="1" smtClean="0"/>
                        <a:t>Center</a:t>
                      </a:r>
                      <a:r>
                        <a:rPr lang="lv-LV" b="1" dirty="0" smtClean="0"/>
                        <a:t>:</a:t>
                      </a:r>
                      <a:r>
                        <a:rPr lang="lv-LV" dirty="0" smtClean="0"/>
                        <a:t> visu tekstu, datumus un ciparus centrē. </a:t>
                      </a:r>
                    </a:p>
                    <a:p>
                      <a:r>
                        <a:rPr lang="lv-LV" b="1" dirty="0" err="1" smtClean="0"/>
                        <a:t>Distribute</a:t>
                      </a:r>
                      <a:r>
                        <a:rPr lang="lv-LV" b="1" dirty="0" smtClean="0"/>
                        <a:t>: </a:t>
                      </a:r>
                      <a:r>
                        <a:rPr lang="lv-LV" dirty="0" smtClean="0"/>
                        <a:t>visu tekstu, datumus un ciparus vienmērīgi iztaisno pie abām lauka vai tekstlodziņa malām. </a:t>
                      </a:r>
                    </a:p>
                  </a:txBody>
                  <a:tcPr marL="28575" marR="28575" marT="28575" marB="28575">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solidFill>
                  <a:srgbClr val="CC3300"/>
                </a:solidFill>
                <a:effectLst>
                  <a:outerShdw blurRad="38100" dist="38100" dir="2700000" algn="tl">
                    <a:srgbClr val="000000">
                      <a:alpha val="43137"/>
                    </a:srgbClr>
                  </a:outerShdw>
                </a:effectLst>
              </a:rPr>
              <a:t>Ievades maskas veidošana</a:t>
            </a:r>
            <a:endParaRPr lang="lv-LV" b="1" dirty="0">
              <a:solidFill>
                <a:srgbClr val="CC3300"/>
              </a:solidFill>
              <a:effectLst>
                <a:outerShdw blurRad="38100" dist="38100" dir="2700000" algn="tl">
                  <a:srgbClr val="000000">
                    <a:alpha val="43137"/>
                  </a:srgbClr>
                </a:outerShdw>
              </a:effectLst>
            </a:endParaRPr>
          </a:p>
        </p:txBody>
      </p:sp>
      <p:graphicFrame>
        <p:nvGraphicFramePr>
          <p:cNvPr id="5" name="Content Placeholder 4"/>
          <p:cNvGraphicFramePr>
            <a:graphicFrameLocks noGrp="1"/>
          </p:cNvGraphicFramePr>
          <p:nvPr>
            <p:ph idx="1"/>
          </p:nvPr>
        </p:nvGraphicFramePr>
        <p:xfrm>
          <a:off x="214282" y="1468136"/>
          <a:ext cx="8443914" cy="4572000"/>
        </p:xfrm>
        <a:graphic>
          <a:graphicData uri="http://schemas.openxmlformats.org/drawingml/2006/table">
            <a:tbl>
              <a:tblPr firstRow="1" bandRow="1">
                <a:tableStyleId>{8799B23B-EC83-4686-B30A-512413B5E67A}</a:tableStyleId>
              </a:tblPr>
              <a:tblGrid>
                <a:gridCol w="1143008"/>
                <a:gridCol w="7300906"/>
              </a:tblGrid>
              <a:tr h="370840">
                <a:tc>
                  <a:txBody>
                    <a:bodyPr/>
                    <a:lstStyle/>
                    <a:p>
                      <a:pPr algn="ctr"/>
                      <a:r>
                        <a:rPr lang="lv-LV" sz="2000" dirty="0" smtClean="0"/>
                        <a:t>Simbols</a:t>
                      </a:r>
                      <a:endParaRPr lang="lv-LV" sz="2000" dirty="0"/>
                    </a:p>
                  </a:txBody>
                  <a:tcPr>
                    <a:solidFill>
                      <a:schemeClr val="accent3">
                        <a:lumMod val="60000"/>
                        <a:lumOff val="40000"/>
                      </a:schemeClr>
                    </a:solidFill>
                  </a:tcPr>
                </a:tc>
                <a:tc>
                  <a:txBody>
                    <a:bodyPr/>
                    <a:lstStyle/>
                    <a:p>
                      <a:pPr algn="ctr"/>
                      <a:r>
                        <a:rPr lang="lv-LV" sz="2000" dirty="0" smtClean="0"/>
                        <a:t>Apraksts</a:t>
                      </a:r>
                      <a:endParaRPr lang="lv-LV" sz="2000" dirty="0"/>
                    </a:p>
                  </a:txBody>
                  <a:tcPr>
                    <a:solidFill>
                      <a:schemeClr val="accent3">
                        <a:lumMod val="60000"/>
                        <a:lumOff val="40000"/>
                      </a:schemeClr>
                    </a:solidFill>
                  </a:tcPr>
                </a:tc>
              </a:tr>
              <a:tr h="370840">
                <a:tc>
                  <a:txBody>
                    <a:bodyPr/>
                    <a:lstStyle/>
                    <a:p>
                      <a:pPr algn="ctr"/>
                      <a:r>
                        <a:rPr lang="lv-LV" sz="2000" b="1" dirty="0" smtClean="0"/>
                        <a:t>0</a:t>
                      </a:r>
                      <a:endParaRPr lang="lv-LV" sz="2000" b="1" dirty="0"/>
                    </a:p>
                  </a:txBody>
                  <a:tcPr>
                    <a:noFill/>
                  </a:tcPr>
                </a:tc>
                <a:tc>
                  <a:txBody>
                    <a:bodyPr/>
                    <a:lstStyle/>
                    <a:p>
                      <a:r>
                        <a:rPr lang="lv-LV" sz="2000" dirty="0" smtClean="0"/>
                        <a:t>Cipars no 0</a:t>
                      </a:r>
                      <a:r>
                        <a:rPr lang="lv-LV" sz="2000" baseline="0" dirty="0" smtClean="0"/>
                        <a:t> līdz 9. Cipara ievads obligāts. “+” vai “-” zīmju lietojums nav atļauts.</a:t>
                      </a:r>
                      <a:endParaRPr lang="lv-LV" sz="2000" dirty="0"/>
                    </a:p>
                  </a:txBody>
                  <a:tcPr>
                    <a:noFill/>
                  </a:tcPr>
                </a:tc>
              </a:tr>
              <a:tr h="370840">
                <a:tc>
                  <a:txBody>
                    <a:bodyPr/>
                    <a:lstStyle/>
                    <a:p>
                      <a:pPr algn="ctr"/>
                      <a:r>
                        <a:rPr lang="lv-LV" sz="2000" b="1" dirty="0" smtClean="0"/>
                        <a:t>9</a:t>
                      </a:r>
                      <a:endParaRPr lang="lv-LV" sz="2000" b="1" dirty="0"/>
                    </a:p>
                  </a:txBody>
                  <a:tcPr/>
                </a:tc>
                <a:tc>
                  <a:txBody>
                    <a:bodyPr/>
                    <a:lstStyle/>
                    <a:p>
                      <a:r>
                        <a:rPr lang="lv-LV" sz="2000" dirty="0" smtClean="0"/>
                        <a:t>Cipars vai atstarpe. Cipara ievads nav obligāts. </a:t>
                      </a:r>
                      <a:r>
                        <a:rPr lang="lv-LV" sz="2000" baseline="0" dirty="0" smtClean="0"/>
                        <a:t>“+” vai “-” zīmju lietojums nav atļauts.</a:t>
                      </a:r>
                      <a:endParaRPr lang="lv-LV" sz="2000" dirty="0"/>
                    </a:p>
                  </a:txBody>
                  <a:tcPr/>
                </a:tc>
              </a:tr>
              <a:tr h="370840">
                <a:tc>
                  <a:txBody>
                    <a:bodyPr/>
                    <a:lstStyle/>
                    <a:p>
                      <a:pPr algn="ctr"/>
                      <a:r>
                        <a:rPr lang="lv-LV" sz="2000" b="1" dirty="0" smtClean="0"/>
                        <a:t>L</a:t>
                      </a:r>
                      <a:endParaRPr lang="lv-LV" sz="2000" b="1" dirty="0"/>
                    </a:p>
                  </a:txBody>
                  <a:tcPr>
                    <a:noFill/>
                  </a:tcPr>
                </a:tc>
                <a:tc>
                  <a:txBody>
                    <a:bodyPr/>
                    <a:lstStyle/>
                    <a:p>
                      <a:r>
                        <a:rPr lang="lv-LV" sz="2000" dirty="0" smtClean="0"/>
                        <a:t>Burts. Ievads obligāts.</a:t>
                      </a:r>
                      <a:endParaRPr lang="lv-LV" sz="2000" dirty="0"/>
                    </a:p>
                  </a:txBody>
                  <a:tcPr>
                    <a:noFill/>
                  </a:tcPr>
                </a:tc>
              </a:tr>
              <a:tr h="370840">
                <a:tc>
                  <a:txBody>
                    <a:bodyPr/>
                    <a:lstStyle/>
                    <a:p>
                      <a:pPr algn="ctr"/>
                      <a:r>
                        <a:rPr lang="lv-LV" sz="2000" b="1" dirty="0" smtClean="0"/>
                        <a:t>?</a:t>
                      </a:r>
                      <a:endParaRPr lang="lv-LV" sz="2000" b="1" dirty="0"/>
                    </a:p>
                  </a:txBody>
                  <a:tcPr/>
                </a:tc>
                <a:tc>
                  <a:txBody>
                    <a:bodyPr/>
                    <a:lstStyle/>
                    <a:p>
                      <a:r>
                        <a:rPr lang="lv-LV" sz="2000" dirty="0" smtClean="0"/>
                        <a:t>Burts. Ievads nav obligāts.</a:t>
                      </a:r>
                      <a:endParaRPr lang="lv-LV" sz="2000" dirty="0"/>
                    </a:p>
                  </a:txBody>
                  <a:tcPr/>
                </a:tc>
              </a:tr>
              <a:tr h="370840">
                <a:tc>
                  <a:txBody>
                    <a:bodyPr/>
                    <a:lstStyle/>
                    <a:p>
                      <a:pPr algn="ctr"/>
                      <a:r>
                        <a:rPr lang="lv-LV" sz="2000" b="1" dirty="0" smtClean="0"/>
                        <a:t>a</a:t>
                      </a:r>
                      <a:endParaRPr lang="lv-LV" sz="2000" b="1" dirty="0"/>
                    </a:p>
                  </a:txBody>
                  <a:tcPr>
                    <a:noFill/>
                  </a:tcPr>
                </a:tc>
                <a:tc>
                  <a:txBody>
                    <a:bodyPr/>
                    <a:lstStyle/>
                    <a:p>
                      <a:r>
                        <a:rPr lang="lv-LV" sz="2000" dirty="0" smtClean="0"/>
                        <a:t>Burts vai cipars. Ievads nav obligāts.</a:t>
                      </a:r>
                      <a:endParaRPr lang="lv-LV" sz="2000" dirty="0"/>
                    </a:p>
                  </a:txBody>
                  <a:tcPr>
                    <a:noFill/>
                  </a:tcPr>
                </a:tc>
              </a:tr>
              <a:tr h="370840">
                <a:tc>
                  <a:txBody>
                    <a:bodyPr/>
                    <a:lstStyle/>
                    <a:p>
                      <a:pPr algn="ctr"/>
                      <a:r>
                        <a:rPr lang="lv-LV" sz="2000" b="1" dirty="0" smtClean="0"/>
                        <a:t>#</a:t>
                      </a:r>
                      <a:endParaRPr lang="lv-LV" sz="2000" b="1" dirty="0"/>
                    </a:p>
                  </a:txBody>
                  <a:tcPr/>
                </a:tc>
                <a:tc>
                  <a:txBody>
                    <a:bodyPr/>
                    <a:lstStyle/>
                    <a:p>
                      <a:r>
                        <a:rPr lang="lv-LV" sz="2000" dirty="0" smtClean="0"/>
                        <a:t>Cipars, </a:t>
                      </a:r>
                      <a:r>
                        <a:rPr lang="lv-LV" sz="2000" baseline="0" dirty="0" smtClean="0"/>
                        <a:t>“+”, “-” </a:t>
                      </a:r>
                      <a:r>
                        <a:rPr lang="lv-LV" sz="2000" dirty="0" smtClean="0"/>
                        <a:t>vai atstarpe. Ievads nav obligāts.</a:t>
                      </a:r>
                    </a:p>
                  </a:txBody>
                  <a:tcPr/>
                </a:tc>
              </a:tr>
              <a:tr h="370840">
                <a:tc>
                  <a:txBody>
                    <a:bodyPr/>
                    <a:lstStyle/>
                    <a:p>
                      <a:pPr algn="ctr"/>
                      <a:r>
                        <a:rPr lang="lv-LV" sz="2000" b="1" dirty="0" smtClean="0"/>
                        <a:t>&lt;</a:t>
                      </a:r>
                      <a:endParaRPr lang="lv-LV" sz="2000" b="1" dirty="0"/>
                    </a:p>
                  </a:txBody>
                  <a:tcPr>
                    <a:noFill/>
                  </a:tcPr>
                </a:tc>
                <a:tc>
                  <a:txBody>
                    <a:bodyPr/>
                    <a:lstStyle/>
                    <a:p>
                      <a:r>
                        <a:rPr lang="lv-LV" sz="2000" dirty="0" smtClean="0"/>
                        <a:t>Burti, kas ievadīti pēc</a:t>
                      </a:r>
                      <a:r>
                        <a:rPr lang="lv-LV" sz="2000" baseline="0" dirty="0" smtClean="0"/>
                        <a:t> šīs zīmes, tiek pārvērsti par mazajiem burtiem.</a:t>
                      </a:r>
                      <a:endParaRPr lang="lv-LV" sz="2000" dirty="0" smtClean="0"/>
                    </a:p>
                  </a:txBody>
                  <a:tcPr>
                    <a:noFill/>
                  </a:tcPr>
                </a:tc>
              </a:tr>
              <a:tr h="370840">
                <a:tc>
                  <a:txBody>
                    <a:bodyPr/>
                    <a:lstStyle/>
                    <a:p>
                      <a:pPr algn="ctr"/>
                      <a:r>
                        <a:rPr lang="lv-LV" sz="2000" b="1" dirty="0" smtClean="0"/>
                        <a:t>&gt;</a:t>
                      </a:r>
                      <a:endParaRPr lang="lv-LV" sz="20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2000" dirty="0" smtClean="0"/>
                        <a:t>Burti, kas ievadīti pēc</a:t>
                      </a:r>
                      <a:r>
                        <a:rPr lang="lv-LV" sz="2000" baseline="0" dirty="0" smtClean="0"/>
                        <a:t> šīs zīmes, tiek pārvērsti par lielajiem burtiem.</a:t>
                      </a:r>
                      <a:endParaRPr lang="lv-LV" sz="2000" dirty="0" smtClean="0"/>
                    </a:p>
                  </a:txBody>
                  <a:tcPr/>
                </a:tc>
              </a:tr>
              <a:tr h="370840">
                <a:tc>
                  <a:txBody>
                    <a:bodyPr/>
                    <a:lstStyle/>
                    <a:p>
                      <a:pPr algn="ctr"/>
                      <a:r>
                        <a:rPr lang="lv-LV" sz="2000" b="1" dirty="0" smtClean="0"/>
                        <a:t>. , : ; - /</a:t>
                      </a:r>
                      <a:endParaRPr lang="lv-LV" sz="2000" b="1"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2000" dirty="0" smtClean="0"/>
                        <a:t>Decimāldaļu un tūkstošdaļu, datuma un laika atdalītāji. </a:t>
                      </a:r>
                    </a:p>
                  </a:txBody>
                  <a:tcP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7514"/>
            <a:ext cx="8229600" cy="796908"/>
          </a:xfrm>
          <a:solidFill>
            <a:schemeClr val="accent6">
              <a:lumMod val="40000"/>
              <a:lumOff val="60000"/>
            </a:schemeClr>
          </a:solidFill>
        </p:spPr>
        <p:txBody>
          <a:bodyPr>
            <a:normAutofit/>
          </a:bodyPr>
          <a:lstStyle/>
          <a:p>
            <a:pPr algn="l"/>
            <a:r>
              <a:rPr lang="lv-LV" sz="4000" b="1" i="1" dirty="0" smtClean="0"/>
              <a:t>2.uzdevums</a:t>
            </a:r>
            <a:endParaRPr lang="lv-LV" sz="4000" b="1" i="1" dirty="0"/>
          </a:p>
        </p:txBody>
      </p:sp>
      <p:sp>
        <p:nvSpPr>
          <p:cNvPr id="3" name="Content Placeholder 2"/>
          <p:cNvSpPr>
            <a:spLocks noGrp="1"/>
          </p:cNvSpPr>
          <p:nvPr>
            <p:ph idx="1"/>
          </p:nvPr>
        </p:nvSpPr>
        <p:spPr>
          <a:xfrm>
            <a:off x="428596" y="1428736"/>
            <a:ext cx="8229600" cy="571504"/>
          </a:xfrm>
        </p:spPr>
        <p:txBody>
          <a:bodyPr>
            <a:normAutofit/>
          </a:bodyPr>
          <a:lstStyle/>
          <a:p>
            <a:pPr marL="514350" indent="-514350">
              <a:buFont typeface="+mj-lt"/>
              <a:buAutoNum type="arabicPeriod"/>
            </a:pPr>
            <a:r>
              <a:rPr lang="lv-LV" sz="2800" dirty="0" smtClean="0"/>
              <a:t>Atvērt tabulu </a:t>
            </a:r>
            <a:r>
              <a:rPr lang="lv-LV" sz="2800" b="1" dirty="0" smtClean="0"/>
              <a:t>Auto </a:t>
            </a:r>
            <a:r>
              <a:rPr lang="lv-LV" sz="2800" dirty="0" smtClean="0"/>
              <a:t>un rediģēt lauku īpašības:</a:t>
            </a:r>
          </a:p>
        </p:txBody>
      </p:sp>
      <p:graphicFrame>
        <p:nvGraphicFramePr>
          <p:cNvPr id="4" name="Table 3"/>
          <p:cNvGraphicFramePr>
            <a:graphicFrameLocks noGrp="1"/>
          </p:cNvGraphicFramePr>
          <p:nvPr/>
        </p:nvGraphicFramePr>
        <p:xfrm>
          <a:off x="500034" y="2214554"/>
          <a:ext cx="8143932" cy="3992880"/>
        </p:xfrm>
        <a:graphic>
          <a:graphicData uri="http://schemas.openxmlformats.org/drawingml/2006/table">
            <a:tbl>
              <a:tblPr firstRow="1" bandRow="1">
                <a:tableStyleId>{E8B1032C-EA38-4F05-BA0D-38AFFFC7BED3}</a:tableStyleId>
              </a:tblPr>
              <a:tblGrid>
                <a:gridCol w="2714644"/>
                <a:gridCol w="2714644"/>
                <a:gridCol w="2714644"/>
              </a:tblGrid>
              <a:tr h="370840">
                <a:tc>
                  <a:txBody>
                    <a:bodyPr/>
                    <a:lstStyle/>
                    <a:p>
                      <a:pPr algn="ctr"/>
                      <a:r>
                        <a:rPr lang="lv-LV" sz="2000" dirty="0" smtClean="0"/>
                        <a:t>Lauka nosaukums</a:t>
                      </a:r>
                      <a:endParaRPr lang="lv-LV" sz="2000" dirty="0"/>
                    </a:p>
                  </a:txBody>
                  <a:tcPr>
                    <a:solidFill>
                      <a:schemeClr val="accent6">
                        <a:lumMod val="75000"/>
                      </a:schemeClr>
                    </a:solidFill>
                  </a:tcPr>
                </a:tc>
                <a:tc>
                  <a:txBody>
                    <a:bodyPr/>
                    <a:lstStyle/>
                    <a:p>
                      <a:pPr algn="ctr"/>
                      <a:r>
                        <a:rPr lang="lv-LV" sz="2000" dirty="0" smtClean="0"/>
                        <a:t>Lauka izmērs</a:t>
                      </a:r>
                      <a:endParaRPr lang="lv-LV" sz="2000" dirty="0"/>
                    </a:p>
                  </a:txBody>
                  <a:tcPr>
                    <a:solidFill>
                      <a:schemeClr val="accent6">
                        <a:lumMod val="75000"/>
                      </a:schemeClr>
                    </a:solidFill>
                  </a:tcPr>
                </a:tc>
                <a:tc>
                  <a:txBody>
                    <a:bodyPr/>
                    <a:lstStyle/>
                    <a:p>
                      <a:pPr algn="ctr"/>
                      <a:r>
                        <a:rPr lang="lv-LV" sz="2000" dirty="0" smtClean="0"/>
                        <a:t>Papildus</a:t>
                      </a:r>
                      <a:endParaRPr lang="lv-LV" sz="2000" dirty="0"/>
                    </a:p>
                  </a:txBody>
                  <a:tcPr>
                    <a:solidFill>
                      <a:schemeClr val="accent6">
                        <a:lumMod val="75000"/>
                      </a:schemeClr>
                    </a:solidFill>
                  </a:tcPr>
                </a:tc>
              </a:tr>
              <a:tr h="370840">
                <a:tc>
                  <a:txBody>
                    <a:bodyPr/>
                    <a:lstStyle/>
                    <a:p>
                      <a:r>
                        <a:rPr lang="lv-LV" sz="2000" dirty="0" err="1" smtClean="0"/>
                        <a:t>Reģistrācijas_Nr</a:t>
                      </a:r>
                      <a:endParaRPr lang="lv-LV" sz="2000" dirty="0"/>
                    </a:p>
                  </a:txBody>
                  <a:tcPr>
                    <a:noFill/>
                  </a:tcPr>
                </a:tc>
                <a:tc>
                  <a:txBody>
                    <a:bodyPr/>
                    <a:lstStyle/>
                    <a:p>
                      <a:pPr algn="ctr"/>
                      <a:r>
                        <a:rPr lang="lv-LV" sz="2000" dirty="0" smtClean="0"/>
                        <a:t>7</a:t>
                      </a:r>
                      <a:endParaRPr lang="lv-LV" sz="2000" dirty="0"/>
                    </a:p>
                  </a:txBody>
                  <a:tcPr>
                    <a:noFill/>
                  </a:tcPr>
                </a:tc>
                <a:tc>
                  <a:txBody>
                    <a:bodyPr/>
                    <a:lstStyle/>
                    <a:p>
                      <a:pPr algn="ctr"/>
                      <a:endParaRPr lang="lv-LV" sz="2000" dirty="0"/>
                    </a:p>
                  </a:txBody>
                  <a:tcPr>
                    <a:noFill/>
                  </a:tcPr>
                </a:tc>
              </a:tr>
              <a:tr h="370840">
                <a:tc>
                  <a:txBody>
                    <a:bodyPr/>
                    <a:lstStyle/>
                    <a:p>
                      <a:r>
                        <a:rPr lang="lv-LV" sz="2000" dirty="0" smtClean="0"/>
                        <a:t>Marka</a:t>
                      </a:r>
                      <a:endParaRPr lang="lv-LV" sz="2000" dirty="0"/>
                    </a:p>
                  </a:txBody>
                  <a:tcPr/>
                </a:tc>
                <a:tc>
                  <a:txBody>
                    <a:bodyPr/>
                    <a:lstStyle/>
                    <a:p>
                      <a:pPr algn="ctr"/>
                      <a:r>
                        <a:rPr lang="lv-LV" sz="2000" dirty="0" smtClean="0"/>
                        <a:t>15</a:t>
                      </a:r>
                      <a:endParaRPr lang="lv-LV" sz="2000" dirty="0"/>
                    </a:p>
                  </a:txBody>
                  <a:tcPr/>
                </a:tc>
                <a:tc>
                  <a:txBody>
                    <a:bodyPr/>
                    <a:lstStyle/>
                    <a:p>
                      <a:pPr algn="ctr"/>
                      <a:endParaRPr lang="lv-LV" sz="2000" dirty="0"/>
                    </a:p>
                  </a:txBody>
                  <a:tcPr/>
                </a:tc>
              </a:tr>
              <a:tr h="370840">
                <a:tc>
                  <a:txBody>
                    <a:bodyPr/>
                    <a:lstStyle/>
                    <a:p>
                      <a:r>
                        <a:rPr lang="lv-LV" sz="2000" dirty="0" smtClean="0"/>
                        <a:t>Modelis</a:t>
                      </a:r>
                      <a:endParaRPr lang="lv-LV" sz="2000" dirty="0"/>
                    </a:p>
                  </a:txBody>
                  <a:tcPr>
                    <a:noFill/>
                  </a:tcPr>
                </a:tc>
                <a:tc>
                  <a:txBody>
                    <a:bodyPr/>
                    <a:lstStyle/>
                    <a:p>
                      <a:pPr algn="ctr"/>
                      <a:r>
                        <a:rPr lang="lv-LV" sz="2000" dirty="0" smtClean="0"/>
                        <a:t>20</a:t>
                      </a:r>
                      <a:endParaRPr lang="lv-LV" sz="2000" dirty="0"/>
                    </a:p>
                  </a:txBody>
                  <a:tcPr>
                    <a:noFill/>
                  </a:tcPr>
                </a:tc>
                <a:tc>
                  <a:txBody>
                    <a:bodyPr/>
                    <a:lstStyle/>
                    <a:p>
                      <a:pPr algn="ctr"/>
                      <a:endParaRPr lang="lv-LV" sz="2000" dirty="0"/>
                    </a:p>
                  </a:txBody>
                  <a:tcPr>
                    <a:noFill/>
                  </a:tcPr>
                </a:tc>
              </a:tr>
              <a:tr h="370840">
                <a:tc>
                  <a:txBody>
                    <a:bodyPr/>
                    <a:lstStyle/>
                    <a:p>
                      <a:r>
                        <a:rPr lang="lv-LV" sz="2000" dirty="0" smtClean="0"/>
                        <a:t>Krāsa</a:t>
                      </a:r>
                      <a:endParaRPr lang="lv-LV" sz="2000" dirty="0"/>
                    </a:p>
                  </a:txBody>
                  <a:tcPr/>
                </a:tc>
                <a:tc>
                  <a:txBody>
                    <a:bodyPr/>
                    <a:lstStyle/>
                    <a:p>
                      <a:pPr algn="ctr"/>
                      <a:r>
                        <a:rPr lang="lv-LV" sz="2000" dirty="0" smtClean="0"/>
                        <a:t>12</a:t>
                      </a:r>
                      <a:endParaRPr lang="lv-LV" sz="2000" dirty="0"/>
                    </a:p>
                  </a:txBody>
                  <a:tcPr/>
                </a:tc>
                <a:tc>
                  <a:txBody>
                    <a:bodyPr/>
                    <a:lstStyle/>
                    <a:p>
                      <a:pPr algn="l"/>
                      <a:r>
                        <a:rPr lang="lv-LV" sz="2000" dirty="0" smtClean="0"/>
                        <a:t>Izveidot </a:t>
                      </a:r>
                      <a:r>
                        <a:rPr lang="lv-LV" sz="2000" dirty="0" err="1" smtClean="0"/>
                        <a:t>lejupkrītošu</a:t>
                      </a:r>
                      <a:r>
                        <a:rPr lang="lv-LV" sz="2000" dirty="0" smtClean="0"/>
                        <a:t> sarakstu</a:t>
                      </a:r>
                      <a:endParaRPr lang="lv-LV" sz="2000" dirty="0"/>
                    </a:p>
                  </a:txBody>
                  <a:tcPr/>
                </a:tc>
              </a:tr>
              <a:tr h="370840">
                <a:tc>
                  <a:txBody>
                    <a:bodyPr/>
                    <a:lstStyle/>
                    <a:p>
                      <a:r>
                        <a:rPr lang="lv-LV" sz="2000" dirty="0" smtClean="0"/>
                        <a:t>Cena</a:t>
                      </a:r>
                      <a:endParaRPr lang="lv-LV" sz="2000" dirty="0"/>
                    </a:p>
                  </a:txBody>
                  <a:tcPr>
                    <a:noFill/>
                  </a:tcPr>
                </a:tc>
                <a:tc>
                  <a:txBody>
                    <a:bodyPr/>
                    <a:lstStyle/>
                    <a:p>
                      <a:pPr algn="ctr"/>
                      <a:r>
                        <a:rPr lang="lv-LV" sz="2000" dirty="0" smtClean="0"/>
                        <a:t>Noteikt Eiro formātu</a:t>
                      </a:r>
                      <a:endParaRPr lang="lv-LV" sz="2000" dirty="0"/>
                    </a:p>
                  </a:txBody>
                  <a:tcPr>
                    <a:noFill/>
                  </a:tcPr>
                </a:tc>
                <a:tc>
                  <a:txBody>
                    <a:bodyPr/>
                    <a:lstStyle/>
                    <a:p>
                      <a:pPr algn="l"/>
                      <a:r>
                        <a:rPr lang="lv-LV" sz="2000" dirty="0" smtClean="0"/>
                        <a:t>Izveidot validācijas noteikumu, ka</a:t>
                      </a:r>
                      <a:r>
                        <a:rPr lang="lv-LV" sz="2000" kern="1200" dirty="0" smtClean="0">
                          <a:solidFill>
                            <a:schemeClr val="tx1"/>
                          </a:solidFill>
                          <a:latin typeface="+mn-lt"/>
                          <a:ea typeface="+mn-ea"/>
                          <a:cs typeface="+mn-cs"/>
                        </a:rPr>
                        <a:t> laukā var ievadīt tikai skaitļus, kas lielāki par 0.</a:t>
                      </a:r>
                      <a:endParaRPr lang="lv-LV" sz="2000" dirty="0"/>
                    </a:p>
                  </a:txBody>
                  <a:tcPr>
                    <a:noFill/>
                  </a:tcPr>
                </a:tc>
              </a:tr>
              <a:tr h="370840">
                <a:tc>
                  <a:txBody>
                    <a:bodyPr/>
                    <a:lstStyle/>
                    <a:p>
                      <a:r>
                        <a:rPr lang="lv-LV" sz="2000" dirty="0" err="1" smtClean="0"/>
                        <a:t>Ekstras</a:t>
                      </a:r>
                      <a:endParaRPr lang="lv-LV" sz="2000" dirty="0"/>
                    </a:p>
                  </a:txBody>
                  <a:tcPr/>
                </a:tc>
                <a:tc>
                  <a:txBody>
                    <a:bodyPr/>
                    <a:lstStyle/>
                    <a:p>
                      <a:pPr algn="ctr"/>
                      <a:endParaRPr lang="lv-LV" sz="2000" dirty="0"/>
                    </a:p>
                  </a:txBody>
                  <a:tcPr/>
                </a:tc>
                <a:tc>
                  <a:txBody>
                    <a:bodyPr/>
                    <a:lstStyle/>
                    <a:p>
                      <a:pPr algn="ctr"/>
                      <a:endParaRPr lang="lv-LV" sz="2000"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71414"/>
            <a:ext cx="8229600" cy="857256"/>
          </a:xfrm>
          <a:solidFill>
            <a:schemeClr val="accent4">
              <a:lumMod val="40000"/>
              <a:lumOff val="60000"/>
            </a:schemeClr>
          </a:solidFill>
        </p:spPr>
        <p:txBody>
          <a:bodyPr/>
          <a:lstStyle/>
          <a:p>
            <a:pPr algn="l"/>
            <a:r>
              <a:rPr lang="lv-LV" b="1" i="1" dirty="0" smtClean="0"/>
              <a:t>Patstāvīgais darbs</a:t>
            </a:r>
            <a:endParaRPr lang="lv-LV" b="1" i="1" dirty="0"/>
          </a:p>
        </p:txBody>
      </p:sp>
      <p:sp>
        <p:nvSpPr>
          <p:cNvPr id="3" name="Content Placeholder 2"/>
          <p:cNvSpPr>
            <a:spLocks noGrp="1"/>
          </p:cNvSpPr>
          <p:nvPr>
            <p:ph idx="4294967295"/>
          </p:nvPr>
        </p:nvSpPr>
        <p:spPr>
          <a:xfrm>
            <a:off x="357158" y="1142984"/>
            <a:ext cx="8429684" cy="785818"/>
          </a:xfrm>
        </p:spPr>
        <p:txBody>
          <a:bodyPr>
            <a:normAutofit/>
          </a:bodyPr>
          <a:lstStyle/>
          <a:p>
            <a:pPr marL="514350" indent="-514350">
              <a:buFont typeface="+mj-lt"/>
              <a:buAutoNum type="arabicPeriod"/>
            </a:pPr>
            <a:r>
              <a:rPr lang="lv-LV" sz="2800" dirty="0" smtClean="0"/>
              <a:t>Atvērt tabulu </a:t>
            </a:r>
            <a:r>
              <a:rPr lang="lv-LV" sz="2800" b="1" dirty="0" smtClean="0"/>
              <a:t>Klienti </a:t>
            </a:r>
            <a:r>
              <a:rPr lang="lv-LV" sz="2800" dirty="0" smtClean="0"/>
              <a:t>un rediģēt lauku īpašības:</a:t>
            </a:r>
          </a:p>
        </p:txBody>
      </p:sp>
      <p:graphicFrame>
        <p:nvGraphicFramePr>
          <p:cNvPr id="4" name="Table 3"/>
          <p:cNvGraphicFramePr>
            <a:graphicFrameLocks noGrp="1"/>
          </p:cNvGraphicFramePr>
          <p:nvPr/>
        </p:nvGraphicFramePr>
        <p:xfrm>
          <a:off x="500034" y="2214554"/>
          <a:ext cx="8215370" cy="4572000"/>
        </p:xfrm>
        <a:graphic>
          <a:graphicData uri="http://schemas.openxmlformats.org/drawingml/2006/table">
            <a:tbl>
              <a:tblPr firstRow="1" bandRow="1">
                <a:tableStyleId>{E8B1032C-EA38-4F05-BA0D-38AFFFC7BED3}</a:tableStyleId>
              </a:tblPr>
              <a:tblGrid>
                <a:gridCol w="2738457"/>
                <a:gridCol w="1742655"/>
                <a:gridCol w="3734258"/>
              </a:tblGrid>
              <a:tr h="370840">
                <a:tc>
                  <a:txBody>
                    <a:bodyPr/>
                    <a:lstStyle/>
                    <a:p>
                      <a:pPr algn="ctr"/>
                      <a:r>
                        <a:rPr lang="lv-LV" sz="2000" dirty="0" smtClean="0"/>
                        <a:t>Lauka nosaukums</a:t>
                      </a:r>
                      <a:endParaRPr lang="lv-LV" sz="2000" dirty="0"/>
                    </a:p>
                  </a:txBody>
                  <a:tcPr>
                    <a:solidFill>
                      <a:schemeClr val="accent6">
                        <a:lumMod val="75000"/>
                      </a:schemeClr>
                    </a:solidFill>
                  </a:tcPr>
                </a:tc>
                <a:tc>
                  <a:txBody>
                    <a:bodyPr/>
                    <a:lstStyle/>
                    <a:p>
                      <a:pPr algn="ctr"/>
                      <a:r>
                        <a:rPr lang="lv-LV" sz="2000" dirty="0" smtClean="0"/>
                        <a:t>Lauka izmērs</a:t>
                      </a:r>
                      <a:endParaRPr lang="lv-LV" sz="2000" dirty="0"/>
                    </a:p>
                  </a:txBody>
                  <a:tcPr>
                    <a:solidFill>
                      <a:schemeClr val="accent6">
                        <a:lumMod val="75000"/>
                      </a:schemeClr>
                    </a:solidFill>
                  </a:tcPr>
                </a:tc>
                <a:tc>
                  <a:txBody>
                    <a:bodyPr/>
                    <a:lstStyle/>
                    <a:p>
                      <a:pPr algn="ctr"/>
                      <a:r>
                        <a:rPr lang="lv-LV" sz="2000" dirty="0" smtClean="0"/>
                        <a:t>Papildus</a:t>
                      </a:r>
                      <a:endParaRPr lang="lv-LV" sz="2000" dirty="0"/>
                    </a:p>
                  </a:txBody>
                  <a:tcPr>
                    <a:solidFill>
                      <a:schemeClr val="accent6">
                        <a:lumMod val="75000"/>
                      </a:schemeClr>
                    </a:solidFill>
                  </a:tcPr>
                </a:tc>
              </a:tr>
              <a:tr h="370840">
                <a:tc>
                  <a:txBody>
                    <a:bodyPr/>
                    <a:lstStyle/>
                    <a:p>
                      <a:r>
                        <a:rPr lang="lv-LV" sz="2000" dirty="0" err="1" smtClean="0"/>
                        <a:t>Klienta_ID</a:t>
                      </a:r>
                      <a:endParaRPr lang="lv-LV" sz="2000" dirty="0"/>
                    </a:p>
                  </a:txBody>
                  <a:tcPr>
                    <a:noFill/>
                  </a:tcPr>
                </a:tc>
                <a:tc>
                  <a:txBody>
                    <a:bodyPr/>
                    <a:lstStyle/>
                    <a:p>
                      <a:endParaRPr lang="lv-LV" sz="2000" dirty="0"/>
                    </a:p>
                  </a:txBody>
                  <a:tcPr>
                    <a:noFill/>
                  </a:tcPr>
                </a:tc>
                <a:tc>
                  <a:txBody>
                    <a:bodyPr/>
                    <a:lstStyle/>
                    <a:p>
                      <a:endParaRPr lang="lv-LV" sz="2000" dirty="0"/>
                    </a:p>
                  </a:txBody>
                  <a:tcPr>
                    <a:noFill/>
                  </a:tcPr>
                </a:tc>
              </a:tr>
              <a:tr h="370840">
                <a:tc>
                  <a:txBody>
                    <a:bodyPr/>
                    <a:lstStyle/>
                    <a:p>
                      <a:r>
                        <a:rPr lang="lv-LV" sz="2000" dirty="0" smtClean="0"/>
                        <a:t>Vārds</a:t>
                      </a:r>
                      <a:endParaRPr lang="lv-LV" sz="2000" dirty="0"/>
                    </a:p>
                  </a:txBody>
                  <a:tcPr/>
                </a:tc>
                <a:tc>
                  <a:txBody>
                    <a:bodyPr/>
                    <a:lstStyle/>
                    <a:p>
                      <a:pPr algn="ctr"/>
                      <a:r>
                        <a:rPr lang="lv-LV" sz="2000" dirty="0" smtClean="0"/>
                        <a:t>15</a:t>
                      </a:r>
                      <a:endParaRPr lang="lv-LV" sz="2000" dirty="0"/>
                    </a:p>
                  </a:txBody>
                  <a:tcPr/>
                </a:tc>
                <a:tc>
                  <a:txBody>
                    <a:bodyPr/>
                    <a:lstStyle/>
                    <a:p>
                      <a:endParaRPr lang="lv-LV" sz="2000" dirty="0"/>
                    </a:p>
                  </a:txBody>
                  <a:tcPr/>
                </a:tc>
              </a:tr>
              <a:tr h="370840">
                <a:tc>
                  <a:txBody>
                    <a:bodyPr/>
                    <a:lstStyle/>
                    <a:p>
                      <a:r>
                        <a:rPr lang="lv-LV" sz="2000" dirty="0" smtClean="0"/>
                        <a:t>Uzvārds</a:t>
                      </a:r>
                      <a:endParaRPr lang="lv-LV" sz="2000" dirty="0"/>
                    </a:p>
                  </a:txBody>
                  <a:tcPr>
                    <a:noFill/>
                  </a:tcPr>
                </a:tc>
                <a:tc>
                  <a:txBody>
                    <a:bodyPr/>
                    <a:lstStyle/>
                    <a:p>
                      <a:pPr algn="ctr"/>
                      <a:r>
                        <a:rPr lang="lv-LV" sz="2000" dirty="0" smtClean="0"/>
                        <a:t>30</a:t>
                      </a:r>
                      <a:endParaRPr lang="lv-LV" sz="2000" dirty="0"/>
                    </a:p>
                  </a:txBody>
                  <a:tcPr>
                    <a:noFill/>
                  </a:tcPr>
                </a:tc>
                <a:tc>
                  <a:txBody>
                    <a:bodyPr/>
                    <a:lstStyle/>
                    <a:p>
                      <a:r>
                        <a:rPr lang="lv-LV" sz="2000" dirty="0" smtClean="0"/>
                        <a:t>Izveidot masku, lai uzvārda visi burti būtu lielie.</a:t>
                      </a:r>
                      <a:endParaRPr lang="lv-LV" sz="2000" dirty="0"/>
                    </a:p>
                  </a:txBody>
                  <a:tcPr>
                    <a:noFill/>
                  </a:tcPr>
                </a:tc>
              </a:tr>
              <a:tr h="370840">
                <a:tc>
                  <a:txBody>
                    <a:bodyPr/>
                    <a:lstStyle/>
                    <a:p>
                      <a:r>
                        <a:rPr lang="lv-LV" sz="2000" dirty="0" smtClean="0"/>
                        <a:t>Adrese</a:t>
                      </a:r>
                      <a:endParaRPr lang="lv-LV" sz="2000" dirty="0"/>
                    </a:p>
                  </a:txBody>
                  <a:tcPr/>
                </a:tc>
                <a:tc>
                  <a:txBody>
                    <a:bodyPr/>
                    <a:lstStyle/>
                    <a:p>
                      <a:pPr algn="ctr"/>
                      <a:r>
                        <a:rPr lang="lv-LV" sz="2000" dirty="0" smtClean="0"/>
                        <a:t>30</a:t>
                      </a:r>
                      <a:endParaRPr lang="lv-LV" sz="2000" dirty="0"/>
                    </a:p>
                  </a:txBody>
                  <a:tcPr/>
                </a:tc>
                <a:tc>
                  <a:txBody>
                    <a:bodyPr/>
                    <a:lstStyle/>
                    <a:p>
                      <a:endParaRPr lang="lv-LV" sz="2000" dirty="0"/>
                    </a:p>
                  </a:txBody>
                  <a:tcPr/>
                </a:tc>
              </a:tr>
              <a:tr h="370840">
                <a:tc>
                  <a:txBody>
                    <a:bodyPr/>
                    <a:lstStyle/>
                    <a:p>
                      <a:r>
                        <a:rPr lang="lv-LV" sz="2000" dirty="0" smtClean="0"/>
                        <a:t>Pilsēta</a:t>
                      </a:r>
                      <a:endParaRPr lang="lv-LV" sz="2000" dirty="0"/>
                    </a:p>
                  </a:txBody>
                  <a:tcPr>
                    <a:noFill/>
                  </a:tcPr>
                </a:tc>
                <a:tc>
                  <a:txBody>
                    <a:bodyPr/>
                    <a:lstStyle/>
                    <a:p>
                      <a:pPr algn="ctr"/>
                      <a:r>
                        <a:rPr lang="lv-LV" sz="2000" dirty="0" smtClean="0"/>
                        <a:t>15</a:t>
                      </a:r>
                      <a:endParaRPr lang="lv-LV" sz="2000" dirty="0"/>
                    </a:p>
                  </a:txBody>
                  <a:tcPr>
                    <a:noFill/>
                  </a:tcPr>
                </a:tc>
                <a:tc>
                  <a:txBody>
                    <a:bodyPr/>
                    <a:lstStyle/>
                    <a:p>
                      <a:endParaRPr lang="lv-LV" sz="2000" dirty="0"/>
                    </a:p>
                  </a:txBody>
                  <a:tcPr>
                    <a:noFill/>
                  </a:tcPr>
                </a:tc>
              </a:tr>
              <a:tr h="370840">
                <a:tc>
                  <a:txBody>
                    <a:bodyPr/>
                    <a:lstStyle/>
                    <a:p>
                      <a:r>
                        <a:rPr lang="lv-LV" sz="2000" dirty="0" smtClean="0"/>
                        <a:t>Indekss</a:t>
                      </a:r>
                      <a:endParaRPr lang="lv-LV" sz="2000" dirty="0"/>
                    </a:p>
                  </a:txBody>
                  <a:tcPr/>
                </a:tc>
                <a:tc>
                  <a:txBody>
                    <a:bodyPr/>
                    <a:lstStyle/>
                    <a:p>
                      <a:pPr algn="ctr"/>
                      <a:r>
                        <a:rPr lang="lv-LV" sz="2000" dirty="0" smtClean="0"/>
                        <a:t>7</a:t>
                      </a:r>
                      <a:endParaRPr lang="lv-LV" sz="2000" dirty="0"/>
                    </a:p>
                  </a:txBody>
                  <a:tcPr/>
                </a:tc>
                <a:tc>
                  <a:txBody>
                    <a:bodyPr/>
                    <a:lstStyle/>
                    <a:p>
                      <a:r>
                        <a:rPr lang="lv-LV" sz="2000" dirty="0" smtClean="0"/>
                        <a:t>Izveidot ievades masku</a:t>
                      </a:r>
                      <a:endParaRPr lang="lv-LV" sz="2000" dirty="0"/>
                    </a:p>
                  </a:txBody>
                  <a:tcPr/>
                </a:tc>
              </a:tr>
              <a:tr h="370840">
                <a:tc>
                  <a:txBody>
                    <a:bodyPr/>
                    <a:lstStyle/>
                    <a:p>
                      <a:r>
                        <a:rPr lang="lv-LV" sz="2000" dirty="0" smtClean="0"/>
                        <a:t>Valsts</a:t>
                      </a:r>
                      <a:endParaRPr lang="lv-LV" sz="2000" dirty="0"/>
                    </a:p>
                  </a:txBody>
                  <a:tcPr>
                    <a:noFill/>
                  </a:tcPr>
                </a:tc>
                <a:tc>
                  <a:txBody>
                    <a:bodyPr/>
                    <a:lstStyle/>
                    <a:p>
                      <a:pPr algn="ctr"/>
                      <a:r>
                        <a:rPr lang="lv-LV" sz="2000" dirty="0" smtClean="0"/>
                        <a:t>15</a:t>
                      </a:r>
                      <a:endParaRPr lang="lv-LV" sz="2000" dirty="0"/>
                    </a:p>
                  </a:txBody>
                  <a:tcPr>
                    <a:noFill/>
                  </a:tcPr>
                </a:tc>
                <a:tc>
                  <a:txBody>
                    <a:bodyPr/>
                    <a:lstStyle/>
                    <a:p>
                      <a:r>
                        <a:rPr lang="lv-LV" sz="2000" dirty="0" smtClean="0"/>
                        <a:t>Noteikt noklusēto vērtību “Latvija”</a:t>
                      </a:r>
                      <a:endParaRPr lang="lv-LV" sz="2000" dirty="0"/>
                    </a:p>
                  </a:txBody>
                  <a:tcPr>
                    <a:noFill/>
                  </a:tcPr>
                </a:tc>
              </a:tr>
              <a:tr h="370840">
                <a:tc>
                  <a:txBody>
                    <a:bodyPr/>
                    <a:lstStyle/>
                    <a:p>
                      <a:r>
                        <a:rPr lang="lv-LV" sz="2000" dirty="0" smtClean="0"/>
                        <a:t>Telefons</a:t>
                      </a:r>
                      <a:endParaRPr lang="lv-LV" sz="2000" dirty="0"/>
                    </a:p>
                  </a:txBody>
                  <a:tcPr/>
                </a:tc>
                <a:tc>
                  <a:txBody>
                    <a:bodyPr/>
                    <a:lstStyle/>
                    <a:p>
                      <a:pPr algn="ctr"/>
                      <a:r>
                        <a:rPr lang="lv-LV" sz="2000" dirty="0" smtClean="0"/>
                        <a:t>8</a:t>
                      </a:r>
                      <a:endParaRPr lang="lv-LV"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2000" dirty="0" smtClean="0"/>
                        <a:t>Izveidot ievades masku</a:t>
                      </a:r>
                    </a:p>
                  </a:txBody>
                  <a:tcPr/>
                </a:tc>
              </a:tr>
              <a:tr h="370840">
                <a:tc>
                  <a:txBody>
                    <a:bodyPr/>
                    <a:lstStyle/>
                    <a:p>
                      <a:r>
                        <a:rPr lang="lv-LV" sz="2000" dirty="0" err="1" smtClean="0"/>
                        <a:t>Dzimšanas_datums</a:t>
                      </a:r>
                      <a:endParaRPr lang="lv-LV" sz="2000" dirty="0"/>
                    </a:p>
                  </a:txBody>
                  <a:tcPr>
                    <a:noFill/>
                  </a:tcPr>
                </a:tc>
                <a:tc>
                  <a:txBody>
                    <a:bodyPr/>
                    <a:lstStyle/>
                    <a:p>
                      <a:endParaRPr lang="lv-LV" sz="2000" dirty="0"/>
                    </a:p>
                  </a:txBody>
                  <a:tcPr>
                    <a:noFill/>
                  </a:tcPr>
                </a:tc>
                <a:tc>
                  <a:txBody>
                    <a:bodyPr/>
                    <a:lstStyle/>
                    <a:p>
                      <a:endParaRPr lang="lv-LV" sz="2000" dirty="0"/>
                    </a:p>
                  </a:txBody>
                  <a:tcPr>
                    <a:noFill/>
                  </a:tcPr>
                </a:tc>
              </a:tr>
            </a:tbl>
          </a:graphicData>
        </a:graphic>
      </p:graphicFrame>
      <p:sp>
        <p:nvSpPr>
          <p:cNvPr id="9" name="TextBox 8"/>
          <p:cNvSpPr txBox="1"/>
          <p:nvPr/>
        </p:nvSpPr>
        <p:spPr>
          <a:xfrm>
            <a:off x="714348" y="1714488"/>
            <a:ext cx="1928826" cy="523220"/>
          </a:xfrm>
          <a:prstGeom prst="rect">
            <a:avLst/>
          </a:prstGeom>
          <a:noFill/>
        </p:spPr>
        <p:txBody>
          <a:bodyPr wrap="square" rtlCol="0">
            <a:spAutoFit/>
          </a:bodyPr>
          <a:lstStyle/>
          <a:p>
            <a:r>
              <a:rPr lang="lv-LV" sz="2800" b="1" dirty="0" smtClean="0"/>
              <a:t>Klienti</a:t>
            </a:r>
            <a:endParaRPr lang="lv-LV" sz="28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472518" cy="1143000"/>
          </a:xfrm>
        </p:spPr>
        <p:txBody>
          <a:bodyPr>
            <a:noAutofit/>
          </a:bodyPr>
          <a:lstStyle/>
          <a:p>
            <a:r>
              <a:rPr lang="lv-LV" b="1" dirty="0" smtClean="0">
                <a:solidFill>
                  <a:srgbClr val="CC3300"/>
                </a:solidFill>
                <a:effectLst>
                  <a:outerShdw blurRad="38100" dist="38100" dir="2700000" algn="tl">
                    <a:srgbClr val="000000">
                      <a:alpha val="43137"/>
                    </a:srgbClr>
                  </a:outerShdw>
                </a:effectLst>
              </a:rPr>
              <a:t>Saites (</a:t>
            </a:r>
            <a:r>
              <a:rPr lang="lv-LV" b="1" dirty="0" err="1" smtClean="0">
                <a:solidFill>
                  <a:srgbClr val="CC3300"/>
                </a:solidFill>
                <a:effectLst>
                  <a:outerShdw blurRad="38100" dist="38100" dir="2700000" algn="tl">
                    <a:srgbClr val="000000">
                      <a:alpha val="43137"/>
                    </a:srgbClr>
                  </a:outerShdw>
                </a:effectLst>
              </a:rPr>
              <a:t>relationships</a:t>
            </a:r>
            <a:r>
              <a:rPr lang="lv-LV" b="1" dirty="0" smtClean="0">
                <a:solidFill>
                  <a:srgbClr val="CC3300"/>
                </a:solidFill>
                <a:effectLst>
                  <a:outerShdw blurRad="38100" dist="38100" dir="2700000" algn="tl">
                    <a:srgbClr val="000000">
                      <a:alpha val="43137"/>
                    </a:srgbClr>
                  </a:outerShdw>
                </a:effectLst>
              </a:rPr>
              <a:t>) starp tabulām</a:t>
            </a:r>
            <a:endParaRPr lang="lv-LV" b="1" dirty="0">
              <a:solidFill>
                <a:srgbClr val="CC33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28596" y="1142984"/>
            <a:ext cx="8229600" cy="1900238"/>
          </a:xfrm>
        </p:spPr>
        <p:txBody>
          <a:bodyPr>
            <a:normAutofit/>
          </a:bodyPr>
          <a:lstStyle/>
          <a:p>
            <a:pPr>
              <a:buNone/>
            </a:pPr>
            <a:r>
              <a:rPr lang="lv-LV" sz="2800" dirty="0" smtClean="0"/>
              <a:t>Starp tabulām iespējams izveidot:</a:t>
            </a:r>
          </a:p>
          <a:p>
            <a:r>
              <a:rPr lang="lv-LV" sz="2800" dirty="0" smtClean="0"/>
              <a:t>Saite 1 – 1</a:t>
            </a:r>
          </a:p>
          <a:p>
            <a:r>
              <a:rPr lang="lv-LV" sz="2800" dirty="0" smtClean="0"/>
              <a:t>Saite 1 - </a:t>
            </a:r>
            <a:r>
              <a:rPr lang="lv-LV" sz="2800" dirty="0" smtClean="0">
                <a:sym typeface="Symbol"/>
              </a:rPr>
              <a:t></a:t>
            </a:r>
          </a:p>
        </p:txBody>
      </p:sp>
      <p:sp>
        <p:nvSpPr>
          <p:cNvPr id="4" name="TextBox 3"/>
          <p:cNvSpPr txBox="1"/>
          <p:nvPr/>
        </p:nvSpPr>
        <p:spPr>
          <a:xfrm>
            <a:off x="928662" y="2822200"/>
            <a:ext cx="8001056" cy="892552"/>
          </a:xfrm>
          <a:prstGeom prst="rect">
            <a:avLst/>
          </a:prstGeom>
          <a:solidFill>
            <a:schemeClr val="accent6">
              <a:lumMod val="75000"/>
            </a:schemeClr>
          </a:solidFill>
        </p:spPr>
        <p:txBody>
          <a:bodyPr wrap="square" rtlCol="0">
            <a:spAutoFit/>
          </a:bodyPr>
          <a:lstStyle/>
          <a:p>
            <a:pPr algn="ctr"/>
            <a:r>
              <a:rPr lang="lv-LV" sz="2600" dirty="0" smtClean="0"/>
              <a:t>Saites starp tabulām var izveidot tikai tad, ja abās tabulās laukiem, kas tiek sasaistīti, ir nodefinēts </a:t>
            </a:r>
            <a:r>
              <a:rPr lang="lv-LV" sz="2600" b="1" dirty="0" smtClean="0"/>
              <a:t>vienāds datu tips</a:t>
            </a:r>
            <a:r>
              <a:rPr lang="lv-LV" sz="2600" dirty="0" smtClean="0"/>
              <a:t>.</a:t>
            </a:r>
            <a:endParaRPr lang="lv-LV" sz="2600" dirty="0"/>
          </a:p>
        </p:txBody>
      </p:sp>
      <p:sp>
        <p:nvSpPr>
          <p:cNvPr id="5" name="TextBox 4"/>
          <p:cNvSpPr txBox="1"/>
          <p:nvPr/>
        </p:nvSpPr>
        <p:spPr>
          <a:xfrm>
            <a:off x="142844" y="2857496"/>
            <a:ext cx="785818" cy="769441"/>
          </a:xfrm>
          <a:prstGeom prst="rect">
            <a:avLst/>
          </a:prstGeom>
          <a:noFill/>
        </p:spPr>
        <p:txBody>
          <a:bodyPr wrap="square" rtlCol="0">
            <a:spAutoFit/>
          </a:bodyPr>
          <a:lstStyle/>
          <a:p>
            <a:r>
              <a:rPr lang="lv-LV" sz="4400" b="1" dirty="0" smtClean="0">
                <a:solidFill>
                  <a:srgbClr val="FF0000"/>
                </a:solidFill>
              </a:rPr>
              <a:t>!!!</a:t>
            </a:r>
            <a:endParaRPr lang="lv-LV" sz="4400" b="1" dirty="0">
              <a:solidFill>
                <a:srgbClr val="FF0000"/>
              </a:solidFill>
            </a:endParaRPr>
          </a:p>
        </p:txBody>
      </p:sp>
      <p:grpSp>
        <p:nvGrpSpPr>
          <p:cNvPr id="24" name="Group 23"/>
          <p:cNvGrpSpPr/>
          <p:nvPr/>
        </p:nvGrpSpPr>
        <p:grpSpPr>
          <a:xfrm>
            <a:off x="357158" y="3857628"/>
            <a:ext cx="7572428" cy="2604805"/>
            <a:chOff x="357158" y="3857628"/>
            <a:chExt cx="7572428" cy="2604805"/>
          </a:xfrm>
        </p:grpSpPr>
        <p:cxnSp>
          <p:nvCxnSpPr>
            <p:cNvPr id="7" name="Straight Connector 6"/>
            <p:cNvCxnSpPr/>
            <p:nvPr/>
          </p:nvCxnSpPr>
          <p:spPr>
            <a:xfrm>
              <a:off x="2214546" y="4319293"/>
              <a:ext cx="4143404"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214414" y="4033541"/>
              <a:ext cx="928694" cy="461665"/>
            </a:xfrm>
            <a:prstGeom prst="rect">
              <a:avLst/>
            </a:prstGeom>
            <a:noFill/>
          </p:spPr>
          <p:txBody>
            <a:bodyPr wrap="square" rtlCol="0">
              <a:spAutoFit/>
            </a:bodyPr>
            <a:lstStyle/>
            <a:p>
              <a:r>
                <a:rPr lang="lv-LV" sz="2400" b="1" dirty="0" err="1" smtClean="0"/>
                <a:t>Text</a:t>
              </a:r>
              <a:endParaRPr lang="lv-LV" sz="2400" b="1" dirty="0"/>
            </a:p>
          </p:txBody>
        </p:sp>
        <p:sp>
          <p:nvSpPr>
            <p:cNvPr id="9" name="TextBox 8"/>
            <p:cNvSpPr txBox="1"/>
            <p:nvPr/>
          </p:nvSpPr>
          <p:spPr>
            <a:xfrm>
              <a:off x="6500826" y="4033541"/>
              <a:ext cx="928694" cy="461665"/>
            </a:xfrm>
            <a:prstGeom prst="rect">
              <a:avLst/>
            </a:prstGeom>
            <a:noFill/>
          </p:spPr>
          <p:txBody>
            <a:bodyPr wrap="square" rtlCol="0">
              <a:spAutoFit/>
            </a:bodyPr>
            <a:lstStyle/>
            <a:p>
              <a:r>
                <a:rPr lang="lv-LV" sz="2400" b="1" dirty="0" err="1" smtClean="0"/>
                <a:t>Text</a:t>
              </a:r>
              <a:endParaRPr lang="lv-LV" sz="2400" b="1" dirty="0"/>
            </a:p>
          </p:txBody>
        </p:sp>
        <p:sp>
          <p:nvSpPr>
            <p:cNvPr id="10" name="TextBox 9"/>
            <p:cNvSpPr txBox="1"/>
            <p:nvPr/>
          </p:nvSpPr>
          <p:spPr>
            <a:xfrm>
              <a:off x="2214546" y="3857628"/>
              <a:ext cx="357190" cy="461665"/>
            </a:xfrm>
            <a:prstGeom prst="rect">
              <a:avLst/>
            </a:prstGeom>
            <a:noFill/>
          </p:spPr>
          <p:txBody>
            <a:bodyPr wrap="square" rtlCol="0">
              <a:spAutoFit/>
            </a:bodyPr>
            <a:lstStyle/>
            <a:p>
              <a:r>
                <a:rPr lang="lv-LV" sz="2400" b="1" dirty="0" smtClean="0"/>
                <a:t>1</a:t>
              </a:r>
              <a:endParaRPr lang="lv-LV" sz="2400" b="1" dirty="0"/>
            </a:p>
          </p:txBody>
        </p:sp>
        <p:sp>
          <p:nvSpPr>
            <p:cNvPr id="11" name="TextBox 10"/>
            <p:cNvSpPr txBox="1"/>
            <p:nvPr/>
          </p:nvSpPr>
          <p:spPr>
            <a:xfrm>
              <a:off x="6000760" y="3890666"/>
              <a:ext cx="428628" cy="461665"/>
            </a:xfrm>
            <a:prstGeom prst="rect">
              <a:avLst/>
            </a:prstGeom>
            <a:noFill/>
          </p:spPr>
          <p:txBody>
            <a:bodyPr wrap="square" rtlCol="0">
              <a:spAutoFit/>
            </a:bodyPr>
            <a:lstStyle/>
            <a:p>
              <a:r>
                <a:rPr lang="lv-LV" sz="2400" b="1" dirty="0" smtClean="0">
                  <a:sym typeface="Symbol"/>
                </a:rPr>
                <a:t></a:t>
              </a:r>
              <a:endParaRPr lang="lv-LV" sz="2400" b="1" dirty="0"/>
            </a:p>
          </p:txBody>
        </p:sp>
        <p:cxnSp>
          <p:nvCxnSpPr>
            <p:cNvPr id="12" name="Straight Connector 11"/>
            <p:cNvCxnSpPr/>
            <p:nvPr/>
          </p:nvCxnSpPr>
          <p:spPr>
            <a:xfrm>
              <a:off x="2285984" y="5324789"/>
              <a:ext cx="4143404"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928662" y="5039037"/>
              <a:ext cx="1285884" cy="461665"/>
            </a:xfrm>
            <a:prstGeom prst="rect">
              <a:avLst/>
            </a:prstGeom>
            <a:noFill/>
          </p:spPr>
          <p:txBody>
            <a:bodyPr wrap="square" rtlCol="0">
              <a:spAutoFit/>
            </a:bodyPr>
            <a:lstStyle/>
            <a:p>
              <a:r>
                <a:rPr lang="lv-LV" sz="2400" b="1" dirty="0" err="1" smtClean="0"/>
                <a:t>Number</a:t>
              </a:r>
              <a:endParaRPr lang="lv-LV" sz="2400" b="1" dirty="0"/>
            </a:p>
          </p:txBody>
        </p:sp>
        <p:sp>
          <p:nvSpPr>
            <p:cNvPr id="15" name="TextBox 14"/>
            <p:cNvSpPr txBox="1"/>
            <p:nvPr/>
          </p:nvSpPr>
          <p:spPr>
            <a:xfrm>
              <a:off x="2285984" y="4863124"/>
              <a:ext cx="357190" cy="461665"/>
            </a:xfrm>
            <a:prstGeom prst="rect">
              <a:avLst/>
            </a:prstGeom>
            <a:noFill/>
          </p:spPr>
          <p:txBody>
            <a:bodyPr wrap="square" rtlCol="0">
              <a:spAutoFit/>
            </a:bodyPr>
            <a:lstStyle/>
            <a:p>
              <a:r>
                <a:rPr lang="lv-LV" sz="2400" b="1" dirty="0" smtClean="0"/>
                <a:t>1</a:t>
              </a:r>
              <a:endParaRPr lang="lv-LV" sz="2400" b="1" dirty="0"/>
            </a:p>
          </p:txBody>
        </p:sp>
        <p:sp>
          <p:nvSpPr>
            <p:cNvPr id="16" name="TextBox 15"/>
            <p:cNvSpPr txBox="1"/>
            <p:nvPr/>
          </p:nvSpPr>
          <p:spPr>
            <a:xfrm>
              <a:off x="6072198" y="4896162"/>
              <a:ext cx="428628" cy="461665"/>
            </a:xfrm>
            <a:prstGeom prst="rect">
              <a:avLst/>
            </a:prstGeom>
            <a:noFill/>
          </p:spPr>
          <p:txBody>
            <a:bodyPr wrap="square" rtlCol="0">
              <a:spAutoFit/>
            </a:bodyPr>
            <a:lstStyle/>
            <a:p>
              <a:r>
                <a:rPr lang="lv-LV" sz="2400" b="1" dirty="0" smtClean="0">
                  <a:sym typeface="Symbol"/>
                </a:rPr>
                <a:t></a:t>
              </a:r>
              <a:endParaRPr lang="lv-LV" sz="2400" b="1" dirty="0"/>
            </a:p>
          </p:txBody>
        </p:sp>
        <p:sp>
          <p:nvSpPr>
            <p:cNvPr id="17" name="TextBox 16"/>
            <p:cNvSpPr txBox="1"/>
            <p:nvPr/>
          </p:nvSpPr>
          <p:spPr>
            <a:xfrm>
              <a:off x="6572264" y="5039037"/>
              <a:ext cx="1285884" cy="461665"/>
            </a:xfrm>
            <a:prstGeom prst="rect">
              <a:avLst/>
            </a:prstGeom>
            <a:noFill/>
          </p:spPr>
          <p:txBody>
            <a:bodyPr wrap="square" rtlCol="0">
              <a:spAutoFit/>
            </a:bodyPr>
            <a:lstStyle/>
            <a:p>
              <a:r>
                <a:rPr lang="lv-LV" sz="2400" b="1" dirty="0" err="1" smtClean="0"/>
                <a:t>Number</a:t>
              </a:r>
              <a:endParaRPr lang="lv-LV" sz="2400" b="1" dirty="0"/>
            </a:p>
          </p:txBody>
        </p:sp>
        <p:cxnSp>
          <p:nvCxnSpPr>
            <p:cNvPr id="18" name="Straight Connector 17"/>
            <p:cNvCxnSpPr/>
            <p:nvPr/>
          </p:nvCxnSpPr>
          <p:spPr>
            <a:xfrm>
              <a:off x="2357422" y="6286520"/>
              <a:ext cx="4143404"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57158" y="6000768"/>
              <a:ext cx="1928826" cy="461665"/>
            </a:xfrm>
            <a:prstGeom prst="rect">
              <a:avLst/>
            </a:prstGeom>
            <a:noFill/>
          </p:spPr>
          <p:txBody>
            <a:bodyPr wrap="square" rtlCol="0">
              <a:spAutoFit/>
            </a:bodyPr>
            <a:lstStyle/>
            <a:p>
              <a:r>
                <a:rPr lang="lv-LV" sz="2400" b="1" dirty="0" err="1" smtClean="0"/>
                <a:t>AutoNumber</a:t>
              </a:r>
              <a:endParaRPr lang="lv-LV" sz="2400" b="1" dirty="0"/>
            </a:p>
          </p:txBody>
        </p:sp>
        <p:sp>
          <p:nvSpPr>
            <p:cNvPr id="20" name="TextBox 19"/>
            <p:cNvSpPr txBox="1"/>
            <p:nvPr/>
          </p:nvSpPr>
          <p:spPr>
            <a:xfrm>
              <a:off x="2357422" y="5824855"/>
              <a:ext cx="357190" cy="461665"/>
            </a:xfrm>
            <a:prstGeom prst="rect">
              <a:avLst/>
            </a:prstGeom>
            <a:noFill/>
          </p:spPr>
          <p:txBody>
            <a:bodyPr wrap="square" rtlCol="0">
              <a:spAutoFit/>
            </a:bodyPr>
            <a:lstStyle/>
            <a:p>
              <a:r>
                <a:rPr lang="lv-LV" sz="2400" b="1" dirty="0" smtClean="0"/>
                <a:t>1</a:t>
              </a:r>
              <a:endParaRPr lang="lv-LV" sz="2400" b="1" dirty="0"/>
            </a:p>
          </p:txBody>
        </p:sp>
        <p:sp>
          <p:nvSpPr>
            <p:cNvPr id="21" name="TextBox 20"/>
            <p:cNvSpPr txBox="1"/>
            <p:nvPr/>
          </p:nvSpPr>
          <p:spPr>
            <a:xfrm>
              <a:off x="6143636" y="5857893"/>
              <a:ext cx="428628" cy="461665"/>
            </a:xfrm>
            <a:prstGeom prst="rect">
              <a:avLst/>
            </a:prstGeom>
            <a:noFill/>
          </p:spPr>
          <p:txBody>
            <a:bodyPr wrap="square" rtlCol="0">
              <a:spAutoFit/>
            </a:bodyPr>
            <a:lstStyle/>
            <a:p>
              <a:r>
                <a:rPr lang="lv-LV" sz="2400" b="1" dirty="0" smtClean="0">
                  <a:sym typeface="Symbol"/>
                </a:rPr>
                <a:t></a:t>
              </a:r>
              <a:endParaRPr lang="lv-LV" sz="2400" b="1" dirty="0"/>
            </a:p>
          </p:txBody>
        </p:sp>
        <p:sp>
          <p:nvSpPr>
            <p:cNvPr id="22" name="TextBox 21"/>
            <p:cNvSpPr txBox="1"/>
            <p:nvPr/>
          </p:nvSpPr>
          <p:spPr>
            <a:xfrm>
              <a:off x="6643702" y="6000768"/>
              <a:ext cx="1285884" cy="461665"/>
            </a:xfrm>
            <a:prstGeom prst="rect">
              <a:avLst/>
            </a:prstGeom>
            <a:noFill/>
          </p:spPr>
          <p:txBody>
            <a:bodyPr wrap="square" rtlCol="0">
              <a:spAutoFit/>
            </a:bodyPr>
            <a:lstStyle/>
            <a:p>
              <a:r>
                <a:rPr lang="lv-LV" sz="2400" b="1" dirty="0" err="1" smtClean="0"/>
                <a:t>Number</a:t>
              </a:r>
              <a:endParaRPr lang="lv-LV" sz="2400" b="1" dirty="0"/>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1143000"/>
          </a:xfrm>
        </p:spPr>
        <p:txBody>
          <a:bodyPr>
            <a:normAutofit/>
          </a:bodyPr>
          <a:lstStyle/>
          <a:p>
            <a:r>
              <a:rPr lang="lv-LV" sz="3200" b="1" dirty="0" smtClean="0">
                <a:solidFill>
                  <a:srgbClr val="CC3300"/>
                </a:solidFill>
                <a:effectLst>
                  <a:outerShdw blurRad="38100" dist="38100" dir="2700000" algn="tl">
                    <a:srgbClr val="000000">
                      <a:alpha val="43137"/>
                    </a:srgbClr>
                  </a:outerShdw>
                </a:effectLst>
              </a:rPr>
              <a:t>Mācību priekšmeta obligātais saturs*  tēmai “Datu bāzu veidošana un izmantošana”</a:t>
            </a:r>
            <a:endParaRPr lang="lv-LV" sz="3200" b="1" dirty="0">
              <a:solidFill>
                <a:srgbClr val="CC33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142984"/>
            <a:ext cx="8229600" cy="5072098"/>
          </a:xfrm>
        </p:spPr>
        <p:txBody>
          <a:bodyPr>
            <a:noAutofit/>
          </a:bodyPr>
          <a:lstStyle/>
          <a:p>
            <a:pPr marL="144000">
              <a:spcBef>
                <a:spcPts val="0"/>
              </a:spcBef>
            </a:pPr>
            <a:r>
              <a:rPr lang="lv-LV" sz="1800" dirty="0" smtClean="0"/>
              <a:t>Datu bāzes lietošanas jomas un pamatjēdzieni. </a:t>
            </a:r>
          </a:p>
          <a:p>
            <a:pPr marL="144000">
              <a:spcBef>
                <a:spcPts val="0"/>
              </a:spcBef>
            </a:pPr>
            <a:r>
              <a:rPr lang="lv-LV" sz="1800" dirty="0" smtClean="0"/>
              <a:t>Datu bāzu projektēšanas principi. </a:t>
            </a:r>
          </a:p>
          <a:p>
            <a:pPr marL="144000">
              <a:spcBef>
                <a:spcPts val="0"/>
              </a:spcBef>
            </a:pPr>
            <a:r>
              <a:rPr lang="lv-LV" sz="1800" dirty="0" smtClean="0"/>
              <a:t>Tabulu veidošana, saglabāšana, atvēršana, aizvēršana un dzēšana. </a:t>
            </a:r>
          </a:p>
          <a:p>
            <a:pPr marL="144000">
              <a:spcBef>
                <a:spcPts val="0"/>
              </a:spcBef>
            </a:pPr>
            <a:r>
              <a:rPr lang="lv-LV" sz="1800" dirty="0" smtClean="0"/>
              <a:t>Tabulas struktūras modificēšana. </a:t>
            </a:r>
          </a:p>
          <a:p>
            <a:pPr marL="144000">
              <a:spcBef>
                <a:spcPts val="0"/>
              </a:spcBef>
            </a:pPr>
            <a:r>
              <a:rPr lang="lv-LV" sz="1800" dirty="0" smtClean="0"/>
              <a:t>Datu ievadīšanas noteikumu veidošana. </a:t>
            </a:r>
          </a:p>
          <a:p>
            <a:pPr marL="144000">
              <a:spcBef>
                <a:spcPts val="0"/>
              </a:spcBef>
            </a:pPr>
            <a:r>
              <a:rPr lang="lv-LV" sz="1800" dirty="0" smtClean="0"/>
              <a:t>Saites starp tabulām. </a:t>
            </a:r>
          </a:p>
          <a:p>
            <a:pPr marL="144000">
              <a:spcBef>
                <a:spcPts val="0"/>
              </a:spcBef>
            </a:pPr>
            <a:r>
              <a:rPr lang="lv-LV" sz="1800" dirty="0" smtClean="0"/>
              <a:t>Tabulu lietošana: ierakstu pievienošana, dzēšana, labošana, meklēšana, filtrēšana, kārtošana. </a:t>
            </a:r>
          </a:p>
          <a:p>
            <a:pPr marL="144000">
              <a:spcBef>
                <a:spcPts val="0"/>
              </a:spcBef>
            </a:pPr>
            <a:r>
              <a:rPr lang="lv-LV" sz="1800" dirty="0" smtClean="0"/>
              <a:t>Formu veidošana, saglabāšana, atvēršana, aizvēršana un dzēšana. </a:t>
            </a:r>
          </a:p>
          <a:p>
            <a:pPr marL="144000">
              <a:spcBef>
                <a:spcPts val="0"/>
              </a:spcBef>
            </a:pPr>
            <a:r>
              <a:rPr lang="lv-LV" sz="1800" dirty="0" smtClean="0"/>
              <a:t>Formu lietošana: ierakstu pievienošana, dzēšana, labošana, meklēšana, filtrēšana, kārtošana. </a:t>
            </a:r>
          </a:p>
          <a:p>
            <a:pPr marL="144000">
              <a:spcBef>
                <a:spcPts val="0"/>
              </a:spcBef>
            </a:pPr>
            <a:r>
              <a:rPr lang="es-ES" sz="1800" dirty="0" err="1" smtClean="0"/>
              <a:t>Galvenes</a:t>
            </a:r>
            <a:r>
              <a:rPr lang="es-ES" sz="1800" dirty="0" smtClean="0"/>
              <a:t> un </a:t>
            </a:r>
            <a:r>
              <a:rPr lang="es-ES" sz="1800" dirty="0" err="1" smtClean="0"/>
              <a:t>kājenes</a:t>
            </a:r>
            <a:r>
              <a:rPr lang="es-ES" sz="1800" dirty="0" smtClean="0"/>
              <a:t> </a:t>
            </a:r>
            <a:r>
              <a:rPr lang="es-ES" sz="1800" dirty="0" err="1" smtClean="0"/>
              <a:t>pievienošana</a:t>
            </a:r>
            <a:r>
              <a:rPr lang="es-ES" sz="1800" dirty="0" smtClean="0"/>
              <a:t> </a:t>
            </a:r>
            <a:r>
              <a:rPr lang="es-ES" sz="1800" dirty="0" err="1" smtClean="0"/>
              <a:t>formai</a:t>
            </a:r>
            <a:r>
              <a:rPr lang="es-ES" sz="1800" dirty="0" smtClean="0"/>
              <a:t>. </a:t>
            </a:r>
          </a:p>
          <a:p>
            <a:pPr marL="144000">
              <a:spcBef>
                <a:spcPts val="0"/>
              </a:spcBef>
            </a:pPr>
            <a:r>
              <a:rPr lang="lv-LV" sz="1800" dirty="0" smtClean="0"/>
              <a:t>Vaicājumu veidošana, modificēšana, saglabāšana, atvēršana, aizvēršana un dzēšana. </a:t>
            </a:r>
          </a:p>
          <a:p>
            <a:pPr marL="144000">
              <a:spcBef>
                <a:spcPts val="0"/>
              </a:spcBef>
            </a:pPr>
            <a:r>
              <a:rPr lang="lv-LV" sz="1800" dirty="0" smtClean="0"/>
              <a:t>Loģisko operāciju un datu kārtošanas nosacījumu lietošana vaicājuma kritērijos. </a:t>
            </a:r>
          </a:p>
          <a:p>
            <a:pPr marL="144000">
              <a:spcBef>
                <a:spcPts val="0"/>
              </a:spcBef>
            </a:pPr>
            <a:r>
              <a:rPr lang="lv-LV" sz="1800" dirty="0" smtClean="0"/>
              <a:t>Pārskatu veidošana, modificēšana, saglabāšana, atvēršana, aizvēršana un dzēšana. </a:t>
            </a:r>
          </a:p>
          <a:p>
            <a:pPr marL="144000">
              <a:spcBef>
                <a:spcPts val="0"/>
              </a:spcBef>
            </a:pPr>
            <a:r>
              <a:rPr lang="lv-LV" sz="1800" dirty="0" smtClean="0"/>
              <a:t>Sakārtotu ierakstu grupu veidošana pārskatā. </a:t>
            </a:r>
          </a:p>
          <a:p>
            <a:pPr marL="144000">
              <a:spcBef>
                <a:spcPts val="0"/>
              </a:spcBef>
            </a:pPr>
            <a:r>
              <a:rPr lang="lv-LV" sz="1800" dirty="0" smtClean="0"/>
              <a:t>Galvenes un kājenes pievienošana un rediģēšana pārskatā. 	</a:t>
            </a:r>
          </a:p>
          <a:p>
            <a:pPr marL="144000">
              <a:spcBef>
                <a:spcPts val="0"/>
              </a:spcBef>
            </a:pPr>
            <a:endParaRPr lang="lv-LV" sz="1800" dirty="0"/>
          </a:p>
        </p:txBody>
      </p:sp>
      <p:sp>
        <p:nvSpPr>
          <p:cNvPr id="4" name="TextBox 3"/>
          <p:cNvSpPr txBox="1"/>
          <p:nvPr/>
        </p:nvSpPr>
        <p:spPr>
          <a:xfrm>
            <a:off x="428596" y="6143644"/>
            <a:ext cx="8358246" cy="646331"/>
          </a:xfrm>
          <a:prstGeom prst="rect">
            <a:avLst/>
          </a:prstGeom>
          <a:noFill/>
        </p:spPr>
        <p:txBody>
          <a:bodyPr wrap="square" rtlCol="0">
            <a:spAutoFit/>
          </a:bodyPr>
          <a:lstStyle/>
          <a:p>
            <a:endParaRPr lang="lv-LV" b="1" i="1" dirty="0" smtClean="0"/>
          </a:p>
          <a:p>
            <a:r>
              <a:rPr lang="lv-LV" b="1" i="1" dirty="0" smtClean="0"/>
              <a:t>* Vispārējās vidējās izglītības mācību priekšmeta programmas paraugs  “Informātikā”</a:t>
            </a:r>
            <a:endParaRPr lang="lv-LV" b="1"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8952"/>
            <a:ext cx="8229600" cy="868346"/>
          </a:xfrm>
          <a:solidFill>
            <a:schemeClr val="accent6">
              <a:lumMod val="40000"/>
              <a:lumOff val="60000"/>
            </a:schemeClr>
          </a:solidFill>
        </p:spPr>
        <p:txBody>
          <a:bodyPr>
            <a:normAutofit/>
          </a:bodyPr>
          <a:lstStyle/>
          <a:p>
            <a:pPr algn="l"/>
            <a:r>
              <a:rPr lang="lv-LV" sz="4000" b="1" i="1" dirty="0" smtClean="0"/>
              <a:t>3.uzdevums</a:t>
            </a:r>
            <a:endParaRPr lang="lv-LV" sz="4000" b="1" i="1" dirty="0"/>
          </a:p>
        </p:txBody>
      </p:sp>
      <p:sp>
        <p:nvSpPr>
          <p:cNvPr id="3" name="Content Placeholder 2"/>
          <p:cNvSpPr>
            <a:spLocks noGrp="1"/>
          </p:cNvSpPr>
          <p:nvPr>
            <p:ph idx="1"/>
          </p:nvPr>
        </p:nvSpPr>
        <p:spPr>
          <a:xfrm>
            <a:off x="428596" y="1643050"/>
            <a:ext cx="8229600" cy="2500330"/>
          </a:xfrm>
        </p:spPr>
        <p:txBody>
          <a:bodyPr>
            <a:normAutofit fontScale="92500" lnSpcReduction="10000"/>
          </a:bodyPr>
          <a:lstStyle/>
          <a:p>
            <a:pPr marL="514350" indent="-514350">
              <a:buFont typeface="+mj-lt"/>
              <a:buAutoNum type="arabicPeriod"/>
            </a:pPr>
            <a:r>
              <a:rPr lang="lv-LV" sz="2800" dirty="0" smtClean="0"/>
              <a:t>Atvērt tabulu </a:t>
            </a:r>
            <a:r>
              <a:rPr lang="lv-LV" sz="2800" b="1" dirty="0" smtClean="0"/>
              <a:t>Auto </a:t>
            </a:r>
            <a:r>
              <a:rPr lang="lv-LV" sz="2800" dirty="0" smtClean="0"/>
              <a:t>un pievienot jaunu lauku </a:t>
            </a:r>
            <a:r>
              <a:rPr lang="lv-LV" sz="2800" b="1" dirty="0" smtClean="0"/>
              <a:t>Klients</a:t>
            </a:r>
            <a:r>
              <a:rPr lang="lv-LV" sz="2800" dirty="0" smtClean="0"/>
              <a:t>. Šajā laukā tiks norādīta informācija, kurš klients automašīnu nopircis.</a:t>
            </a:r>
          </a:p>
          <a:p>
            <a:pPr marL="514350" indent="-514350">
              <a:buFont typeface="+mj-lt"/>
              <a:buAutoNum type="arabicPeriod"/>
            </a:pPr>
            <a:r>
              <a:rPr lang="lv-LV" sz="2800" dirty="0" smtClean="0"/>
              <a:t>Atvērt tabulu </a:t>
            </a:r>
            <a:r>
              <a:rPr lang="lv-LV" sz="2800" b="1" dirty="0" smtClean="0"/>
              <a:t>Serviss </a:t>
            </a:r>
            <a:r>
              <a:rPr lang="lv-LV" sz="2800" dirty="0" smtClean="0"/>
              <a:t>un pievienot jaunu lauku </a:t>
            </a:r>
            <a:r>
              <a:rPr lang="lv-LV" sz="2800" b="1" dirty="0" err="1" smtClean="0"/>
              <a:t>Auto_reģistrācijas_Nr</a:t>
            </a:r>
            <a:r>
              <a:rPr lang="lv-LV" sz="2800" dirty="0" smtClean="0"/>
              <a:t>. Šajā laukā tiks norādīta informācija par automašīnu, kam veikts remonts.</a:t>
            </a:r>
          </a:p>
          <a:p>
            <a:pPr marL="514350" indent="-514350">
              <a:buFont typeface="+mj-lt"/>
              <a:buAutoNum type="arabicPeriod"/>
            </a:pPr>
            <a:endParaRPr lang="lv-LV" sz="28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143000"/>
          </a:xfrm>
        </p:spPr>
        <p:txBody>
          <a:bodyPr/>
          <a:lstStyle/>
          <a:p>
            <a:r>
              <a:rPr lang="lv-LV" b="1" dirty="0" smtClean="0">
                <a:solidFill>
                  <a:srgbClr val="CC3300"/>
                </a:solidFill>
                <a:effectLst>
                  <a:outerShdw blurRad="38100" dist="38100" dir="2700000" algn="tl">
                    <a:srgbClr val="000000">
                      <a:alpha val="43137"/>
                    </a:srgbClr>
                  </a:outerShdw>
                </a:effectLst>
              </a:rPr>
              <a:t>Saišu (</a:t>
            </a:r>
            <a:r>
              <a:rPr lang="lv-LV" b="1" dirty="0" err="1" smtClean="0">
                <a:solidFill>
                  <a:srgbClr val="CC3300"/>
                </a:solidFill>
                <a:effectLst>
                  <a:outerShdw blurRad="38100" dist="38100" dir="2700000" algn="tl">
                    <a:srgbClr val="000000">
                      <a:alpha val="43137"/>
                    </a:srgbClr>
                  </a:outerShdw>
                </a:effectLst>
              </a:rPr>
              <a:t>relationships</a:t>
            </a:r>
            <a:r>
              <a:rPr lang="lv-LV" b="1" dirty="0" smtClean="0">
                <a:solidFill>
                  <a:srgbClr val="CC3300"/>
                </a:solidFill>
                <a:effectLst>
                  <a:outerShdw blurRad="38100" dist="38100" dir="2700000" algn="tl">
                    <a:srgbClr val="000000">
                      <a:alpha val="43137"/>
                    </a:srgbClr>
                  </a:outerShdw>
                </a:effectLst>
              </a:rPr>
              <a:t>) veidošana </a:t>
            </a:r>
            <a:endParaRPr lang="lv-LV" b="1" dirty="0">
              <a:solidFill>
                <a:srgbClr val="CC3300"/>
              </a:solidFill>
              <a:effectLst>
                <a:outerShdw blurRad="38100" dist="38100" dir="2700000" algn="tl">
                  <a:srgbClr val="000000">
                    <a:alpha val="43137"/>
                  </a:srgbClr>
                </a:outerShdw>
              </a:effectLst>
            </a:endParaRPr>
          </a:p>
        </p:txBody>
      </p:sp>
      <p:pic>
        <p:nvPicPr>
          <p:cNvPr id="3074" name="Picture 2"/>
          <p:cNvPicPr>
            <a:picLocks noGrp="1" noChangeAspect="1" noChangeArrowheads="1"/>
          </p:cNvPicPr>
          <p:nvPr>
            <p:ph idx="1"/>
          </p:nvPr>
        </p:nvPicPr>
        <p:blipFill>
          <a:blip r:embed="rId2"/>
          <a:srcRect/>
          <a:stretch>
            <a:fillRect/>
          </a:stretch>
        </p:blipFill>
        <p:spPr bwMode="auto">
          <a:xfrm>
            <a:off x="500034" y="1285860"/>
            <a:ext cx="5063231" cy="3071835"/>
          </a:xfrm>
          <a:prstGeom prst="rect">
            <a:avLst/>
          </a:prstGeom>
          <a:noFill/>
          <a:ln w="9525">
            <a:noFill/>
            <a:miter lim="800000"/>
            <a:headEnd/>
            <a:tailEnd/>
          </a:ln>
        </p:spPr>
      </p:pic>
      <p:pic>
        <p:nvPicPr>
          <p:cNvPr id="3076" name="Picture 4"/>
          <p:cNvPicPr>
            <a:picLocks noChangeAspect="1" noChangeArrowheads="1"/>
          </p:cNvPicPr>
          <p:nvPr/>
        </p:nvPicPr>
        <p:blipFill>
          <a:blip r:embed="rId3"/>
          <a:srcRect/>
          <a:stretch>
            <a:fillRect/>
          </a:stretch>
        </p:blipFill>
        <p:spPr bwMode="auto">
          <a:xfrm>
            <a:off x="3857620" y="2928934"/>
            <a:ext cx="3667125" cy="3543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500174"/>
            <a:ext cx="8229600" cy="1071570"/>
          </a:xfrm>
        </p:spPr>
        <p:txBody>
          <a:bodyPr>
            <a:normAutofit/>
          </a:bodyPr>
          <a:lstStyle/>
          <a:p>
            <a:pPr marL="514350" indent="-514350">
              <a:buFont typeface="+mj-lt"/>
              <a:buAutoNum type="arabicPeriod"/>
            </a:pPr>
            <a:r>
              <a:rPr lang="lv-LV" sz="2800" dirty="0" smtClean="0"/>
              <a:t>Pievienot tabulas </a:t>
            </a:r>
            <a:r>
              <a:rPr lang="lv-LV" sz="2800" b="1" dirty="0" smtClean="0"/>
              <a:t>Auto</a:t>
            </a:r>
            <a:r>
              <a:rPr lang="lv-LV" sz="2800" dirty="0" smtClean="0"/>
              <a:t>, </a:t>
            </a:r>
            <a:r>
              <a:rPr lang="lv-LV" sz="2800" b="1" dirty="0" smtClean="0"/>
              <a:t>Klients</a:t>
            </a:r>
            <a:r>
              <a:rPr lang="lv-LV" sz="2800" dirty="0" smtClean="0"/>
              <a:t>, </a:t>
            </a:r>
            <a:r>
              <a:rPr lang="lv-LV" sz="2800" b="1" dirty="0" smtClean="0"/>
              <a:t>Serviss</a:t>
            </a:r>
            <a:r>
              <a:rPr lang="lv-LV" sz="2800" dirty="0" smtClean="0"/>
              <a:t>. Noteikt laukus, starp kuriem tiks veidota saite.</a:t>
            </a:r>
            <a:endParaRPr lang="lv-LV" sz="2800" dirty="0"/>
          </a:p>
        </p:txBody>
      </p:sp>
      <p:pic>
        <p:nvPicPr>
          <p:cNvPr id="4098" name="Picture 2"/>
          <p:cNvPicPr>
            <a:picLocks noChangeAspect="1" noChangeArrowheads="1"/>
          </p:cNvPicPr>
          <p:nvPr/>
        </p:nvPicPr>
        <p:blipFill>
          <a:blip r:embed="rId2"/>
          <a:srcRect/>
          <a:stretch>
            <a:fillRect/>
          </a:stretch>
        </p:blipFill>
        <p:spPr bwMode="auto">
          <a:xfrm>
            <a:off x="1000100" y="3081342"/>
            <a:ext cx="6796618" cy="2276484"/>
          </a:xfrm>
          <a:prstGeom prst="rect">
            <a:avLst/>
          </a:prstGeom>
          <a:noFill/>
          <a:ln w="9525">
            <a:noFill/>
            <a:miter lim="800000"/>
            <a:headEnd/>
            <a:tailEnd/>
          </a:ln>
        </p:spPr>
      </p:pic>
      <p:sp>
        <p:nvSpPr>
          <p:cNvPr id="5" name="Title 1"/>
          <p:cNvSpPr>
            <a:spLocks noGrp="1"/>
          </p:cNvSpPr>
          <p:nvPr>
            <p:ph type="title"/>
          </p:nvPr>
        </p:nvSpPr>
        <p:spPr>
          <a:xfrm>
            <a:off x="457200" y="274638"/>
            <a:ext cx="8229600" cy="868346"/>
          </a:xfrm>
          <a:solidFill>
            <a:schemeClr val="accent6">
              <a:lumMod val="40000"/>
              <a:lumOff val="60000"/>
            </a:schemeClr>
          </a:solidFill>
        </p:spPr>
        <p:txBody>
          <a:bodyPr>
            <a:normAutofit/>
          </a:bodyPr>
          <a:lstStyle/>
          <a:p>
            <a:pPr algn="l"/>
            <a:r>
              <a:rPr lang="lv-LV" sz="4000" b="1" i="1" dirty="0" smtClean="0"/>
              <a:t>4.uzdevums</a:t>
            </a:r>
            <a:endParaRPr lang="lv-LV" sz="4000" b="1" i="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srcRect/>
          <a:stretch>
            <a:fillRect/>
          </a:stretch>
        </p:blipFill>
        <p:spPr bwMode="auto">
          <a:xfrm>
            <a:off x="3714744" y="1142984"/>
            <a:ext cx="5024460" cy="5222794"/>
          </a:xfrm>
          <a:prstGeom prst="rect">
            <a:avLst/>
          </a:prstGeom>
          <a:noFill/>
          <a:ln w="9525">
            <a:noFill/>
            <a:miter lim="800000"/>
            <a:headEnd/>
            <a:tailEnd/>
          </a:ln>
        </p:spPr>
      </p:pic>
      <p:sp>
        <p:nvSpPr>
          <p:cNvPr id="3" name="Content Placeholder 2"/>
          <p:cNvSpPr>
            <a:spLocks noGrp="1"/>
          </p:cNvSpPr>
          <p:nvPr>
            <p:ph idx="1"/>
          </p:nvPr>
        </p:nvSpPr>
        <p:spPr>
          <a:xfrm>
            <a:off x="500034" y="500042"/>
            <a:ext cx="8229600" cy="900106"/>
          </a:xfrm>
        </p:spPr>
        <p:txBody>
          <a:bodyPr/>
          <a:lstStyle/>
          <a:p>
            <a:pPr marL="514350" indent="-514350">
              <a:buFont typeface="+mj-lt"/>
              <a:buAutoNum type="arabicPeriod" startAt="2"/>
            </a:pPr>
            <a:r>
              <a:rPr lang="lv-LV" smtClean="0"/>
              <a:t>Izveidot saiti </a:t>
            </a:r>
            <a:r>
              <a:rPr lang="lv-LV" dirty="0" smtClean="0"/>
              <a:t>starp tabulām </a:t>
            </a:r>
            <a:r>
              <a:rPr lang="lv-LV" b="1" dirty="0" smtClean="0"/>
              <a:t>Klients</a:t>
            </a:r>
            <a:r>
              <a:rPr lang="lv-LV" dirty="0" smtClean="0"/>
              <a:t> un </a:t>
            </a:r>
            <a:r>
              <a:rPr lang="lv-LV" b="1" dirty="0" smtClean="0"/>
              <a:t>Auto</a:t>
            </a:r>
            <a:r>
              <a:rPr lang="lv-LV" dirty="0" smtClean="0"/>
              <a:t>.</a:t>
            </a:r>
            <a:endParaRPr lang="lv-LV" dirty="0"/>
          </a:p>
        </p:txBody>
      </p:sp>
      <p:sp>
        <p:nvSpPr>
          <p:cNvPr id="5" name="Line Callout 1 4"/>
          <p:cNvSpPr/>
          <p:nvPr/>
        </p:nvSpPr>
        <p:spPr>
          <a:xfrm>
            <a:off x="214282" y="1285860"/>
            <a:ext cx="2500330" cy="1071570"/>
          </a:xfrm>
          <a:prstGeom prst="borderCallout1">
            <a:avLst>
              <a:gd name="adj1" fmla="val 24083"/>
              <a:gd name="adj2" fmla="val 98992"/>
              <a:gd name="adj3" fmla="val 337447"/>
              <a:gd name="adj4" fmla="val 163656"/>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v-LV" sz="2000" dirty="0" smtClean="0">
                <a:solidFill>
                  <a:schemeClr val="tx1"/>
                </a:solidFill>
              </a:rPr>
              <a:t>Nodrošina datu integritāti (saistību un veselumu)</a:t>
            </a:r>
            <a:endParaRPr lang="lv-LV" sz="2000" dirty="0">
              <a:solidFill>
                <a:schemeClr val="tx1"/>
              </a:solidFill>
            </a:endParaRPr>
          </a:p>
        </p:txBody>
      </p:sp>
      <p:sp>
        <p:nvSpPr>
          <p:cNvPr id="8" name="Line Callout 1 7"/>
          <p:cNvSpPr/>
          <p:nvPr/>
        </p:nvSpPr>
        <p:spPr>
          <a:xfrm>
            <a:off x="214314" y="2714620"/>
            <a:ext cx="2571736" cy="1857388"/>
          </a:xfrm>
          <a:prstGeom prst="borderCallout1">
            <a:avLst>
              <a:gd name="adj1" fmla="val 17382"/>
              <a:gd name="adj2" fmla="val 99815"/>
              <a:gd name="adj3" fmla="val 137389"/>
              <a:gd name="adj4" fmla="val 158098"/>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v-LV" sz="2000" dirty="0" smtClean="0">
                <a:solidFill>
                  <a:schemeClr val="tx1"/>
                </a:solidFill>
              </a:rPr>
              <a:t>Ja pirmajā tabulā maina kāda lauka vērtību, automātiski mainās arī attiecīgā lauka vērtība saistītajā tabulā</a:t>
            </a:r>
            <a:endParaRPr lang="lv-LV" sz="2000" dirty="0">
              <a:solidFill>
                <a:schemeClr val="tx1"/>
              </a:solidFill>
            </a:endParaRPr>
          </a:p>
        </p:txBody>
      </p:sp>
      <p:sp>
        <p:nvSpPr>
          <p:cNvPr id="9" name="Line Callout 1 8"/>
          <p:cNvSpPr/>
          <p:nvPr/>
        </p:nvSpPr>
        <p:spPr>
          <a:xfrm>
            <a:off x="214282" y="4786322"/>
            <a:ext cx="2571736" cy="1857388"/>
          </a:xfrm>
          <a:prstGeom prst="borderCallout1">
            <a:avLst>
              <a:gd name="adj1" fmla="val 17382"/>
              <a:gd name="adj2" fmla="val 99815"/>
              <a:gd name="adj3" fmla="val 40569"/>
              <a:gd name="adj4" fmla="val 157604"/>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v-LV" sz="2000" dirty="0" smtClean="0">
                <a:solidFill>
                  <a:schemeClr val="tx1"/>
                </a:solidFill>
              </a:rPr>
              <a:t>Ja pirmajā tabulā kāda lauka vērtību dzēš,  tad automātiski tiek dzēsta arī attiecīgā lauka vērtība saistītajā tabulā</a:t>
            </a:r>
            <a:endParaRPr lang="lv-LV" sz="2000"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243010"/>
            <a:ext cx="8229600" cy="900106"/>
          </a:xfrm>
        </p:spPr>
        <p:txBody>
          <a:bodyPr/>
          <a:lstStyle/>
          <a:p>
            <a:pPr marL="514350" indent="-514350">
              <a:buFont typeface="+mj-lt"/>
              <a:buAutoNum type="arabicPeriod"/>
            </a:pPr>
            <a:r>
              <a:rPr lang="lv-LV" dirty="0" smtClean="0"/>
              <a:t>Izveidot saiti starp tabulām </a:t>
            </a:r>
            <a:r>
              <a:rPr lang="lv-LV" b="1" dirty="0" smtClean="0"/>
              <a:t>Auto </a:t>
            </a:r>
            <a:r>
              <a:rPr lang="lv-LV" dirty="0" smtClean="0"/>
              <a:t>un </a:t>
            </a:r>
            <a:r>
              <a:rPr lang="lv-LV" b="1" dirty="0" smtClean="0"/>
              <a:t>Serviss</a:t>
            </a:r>
            <a:r>
              <a:rPr lang="lv-LV" dirty="0" smtClean="0"/>
              <a:t>.</a:t>
            </a:r>
            <a:endParaRPr lang="lv-LV" dirty="0"/>
          </a:p>
        </p:txBody>
      </p:sp>
      <p:pic>
        <p:nvPicPr>
          <p:cNvPr id="6146" name="Picture 2"/>
          <p:cNvPicPr>
            <a:picLocks noChangeAspect="1" noChangeArrowheads="1"/>
          </p:cNvPicPr>
          <p:nvPr/>
        </p:nvPicPr>
        <p:blipFill>
          <a:blip r:embed="rId2"/>
          <a:srcRect/>
          <a:stretch>
            <a:fillRect/>
          </a:stretch>
        </p:blipFill>
        <p:spPr bwMode="auto">
          <a:xfrm>
            <a:off x="214282" y="2357430"/>
            <a:ext cx="8726776" cy="2643206"/>
          </a:xfrm>
          <a:prstGeom prst="rect">
            <a:avLst/>
          </a:prstGeom>
          <a:noFill/>
          <a:ln w="9525">
            <a:noFill/>
            <a:miter lim="800000"/>
            <a:headEnd/>
            <a:tailEnd/>
          </a:ln>
        </p:spPr>
      </p:pic>
      <p:sp>
        <p:nvSpPr>
          <p:cNvPr id="10" name="Title 7"/>
          <p:cNvSpPr>
            <a:spLocks noGrp="1"/>
          </p:cNvSpPr>
          <p:nvPr>
            <p:ph type="title"/>
          </p:nvPr>
        </p:nvSpPr>
        <p:spPr>
          <a:xfrm>
            <a:off x="457200" y="285728"/>
            <a:ext cx="8229600" cy="857256"/>
          </a:xfrm>
          <a:solidFill>
            <a:schemeClr val="accent4">
              <a:lumMod val="40000"/>
              <a:lumOff val="60000"/>
            </a:schemeClr>
          </a:solidFill>
        </p:spPr>
        <p:txBody>
          <a:bodyPr/>
          <a:lstStyle/>
          <a:p>
            <a:pPr algn="l"/>
            <a:r>
              <a:rPr lang="lv-LV" b="1" i="1" dirty="0" smtClean="0"/>
              <a:t>Patstāvīgais darbs</a:t>
            </a:r>
            <a:endParaRPr lang="lv-LV" b="1"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lv-LV" b="1" dirty="0" smtClean="0">
                <a:solidFill>
                  <a:srgbClr val="CC3300"/>
                </a:solidFill>
                <a:effectLst>
                  <a:outerShdw blurRad="38100" dist="38100" dir="2700000" algn="tl">
                    <a:srgbClr val="000000">
                      <a:alpha val="43137"/>
                    </a:srgbClr>
                  </a:outerShdw>
                </a:effectLst>
              </a:rPr>
              <a:t>Datu bāzes objekti</a:t>
            </a:r>
            <a:endParaRPr lang="lv-LV" b="1" dirty="0">
              <a:solidFill>
                <a:srgbClr val="CC3300"/>
              </a:solidFill>
              <a:effectLst>
                <a:outerShdw blurRad="38100" dist="38100" dir="2700000" algn="tl">
                  <a:srgbClr val="000000">
                    <a:alpha val="43137"/>
                  </a:srgbClr>
                </a:outerShdw>
              </a:effectLst>
            </a:endParaRPr>
          </a:p>
        </p:txBody>
      </p:sp>
      <p:graphicFrame>
        <p:nvGraphicFramePr>
          <p:cNvPr id="5" name="Content Placeholder 4"/>
          <p:cNvGraphicFramePr>
            <a:graphicFrameLocks noGrp="1"/>
          </p:cNvGraphicFramePr>
          <p:nvPr>
            <p:ph idx="1"/>
          </p:nvPr>
        </p:nvGraphicFramePr>
        <p:xfrm>
          <a:off x="214282" y="1071546"/>
          <a:ext cx="8715436" cy="5425440"/>
        </p:xfrm>
        <a:graphic>
          <a:graphicData uri="http://schemas.openxmlformats.org/drawingml/2006/table">
            <a:tbl>
              <a:tblPr firstRow="1" bandRow="1">
                <a:tableStyleId>{0505E3EF-67EA-436B-97B2-0124C06EBD24}</a:tableStyleId>
              </a:tblPr>
              <a:tblGrid>
                <a:gridCol w="2118350"/>
                <a:gridCol w="6597086"/>
              </a:tblGrid>
              <a:tr h="370840">
                <a:tc>
                  <a:txBody>
                    <a:bodyPr/>
                    <a:lstStyle/>
                    <a:p>
                      <a:r>
                        <a:rPr lang="lv-LV" b="1" dirty="0" smtClean="0"/>
                        <a:t>Tabulas (</a:t>
                      </a:r>
                      <a:r>
                        <a:rPr lang="lv-LV" b="1" dirty="0" err="1" smtClean="0"/>
                        <a:t>Tables</a:t>
                      </a:r>
                      <a:r>
                        <a:rPr lang="lv-LV" b="1" dirty="0" smtClean="0"/>
                        <a:t>)</a:t>
                      </a:r>
                      <a:endParaRPr lang="lv-LV" b="1" dirty="0"/>
                    </a:p>
                  </a:txBody>
                  <a:tcPr/>
                </a:tc>
                <a:tc>
                  <a:txBody>
                    <a:bodyPr/>
                    <a:lstStyle/>
                    <a:p>
                      <a:r>
                        <a:rPr lang="lv-LV" sz="2000" b="0" dirty="0" smtClean="0"/>
                        <a:t>Objekts, ko izmanto</a:t>
                      </a:r>
                      <a:r>
                        <a:rPr lang="lv-LV" sz="2000" b="0" baseline="0" dirty="0" smtClean="0"/>
                        <a:t> datu glabāšanai. Tabulas ir katras datu bāzes pamatā. Katrā tabulā ir apkopota informācija par konkrētu tēmu. Tabulas iespējams sasaistīt savā starpā ar relāciju saitēm, tādā veidā nodrošinot piekļūšanu vienlaikus vairāku tabulu datiem.</a:t>
                      </a:r>
                      <a:endParaRPr lang="lv-LV" sz="2000" b="0" dirty="0"/>
                    </a:p>
                  </a:txBody>
                  <a:tcPr/>
                </a:tc>
              </a:tr>
              <a:tr h="370840">
                <a:tc>
                  <a:txBody>
                    <a:bodyPr/>
                    <a:lstStyle/>
                    <a:p>
                      <a:r>
                        <a:rPr lang="lv-LV" b="1" dirty="0" smtClean="0"/>
                        <a:t>Vaicājumi (</a:t>
                      </a:r>
                      <a:r>
                        <a:rPr lang="lv-LV" b="1" dirty="0" err="1" smtClean="0"/>
                        <a:t>Queries</a:t>
                      </a:r>
                      <a:r>
                        <a:rPr lang="lv-LV" b="1" dirty="0" smtClean="0"/>
                        <a:t>)</a:t>
                      </a:r>
                      <a:endParaRPr lang="lv-LV" b="1" dirty="0"/>
                    </a:p>
                  </a:txBody>
                  <a:tcPr/>
                </a:tc>
                <a:tc>
                  <a:txBody>
                    <a:bodyPr/>
                    <a:lstStyle/>
                    <a:p>
                      <a:r>
                        <a:rPr lang="lv-LV" sz="2000" b="0" dirty="0" smtClean="0"/>
                        <a:t>Objekts, ko izmanto datu atlasei no vienas vai vairākām tabulām. Vaicājumos var iekļaut dažādus</a:t>
                      </a:r>
                      <a:r>
                        <a:rPr lang="lv-LV" sz="2000" b="0" baseline="0" dirty="0" smtClean="0"/>
                        <a:t> aprēķinus un datu atlases kritērijus.</a:t>
                      </a:r>
                      <a:endParaRPr lang="lv-LV" sz="2000" b="0" dirty="0"/>
                    </a:p>
                  </a:txBody>
                  <a:tcPr/>
                </a:tc>
              </a:tr>
              <a:tr h="370840">
                <a:tc>
                  <a:txBody>
                    <a:bodyPr/>
                    <a:lstStyle/>
                    <a:p>
                      <a:r>
                        <a:rPr lang="lv-LV" b="1" dirty="0" smtClean="0"/>
                        <a:t>Formas (</a:t>
                      </a:r>
                      <a:r>
                        <a:rPr lang="lv-LV" b="1" dirty="0" err="1" smtClean="0"/>
                        <a:t>Forms</a:t>
                      </a:r>
                      <a:r>
                        <a:rPr lang="lv-LV" b="1" dirty="0" smtClean="0"/>
                        <a:t>)</a:t>
                      </a:r>
                      <a:endParaRPr lang="lv-LV" b="1" dirty="0"/>
                    </a:p>
                  </a:txBody>
                  <a:tcPr/>
                </a:tc>
                <a:tc>
                  <a:txBody>
                    <a:bodyPr/>
                    <a:lstStyle/>
                    <a:p>
                      <a:r>
                        <a:rPr lang="lv-LV" sz="2000" b="0" dirty="0" smtClean="0"/>
                        <a:t>Objekts, kas paredzēts ērtākai datu ievadīšanai un apskatīšanai, kā arī dažādu</a:t>
                      </a:r>
                      <a:r>
                        <a:rPr lang="lv-LV" sz="2000" b="0" baseline="0" dirty="0" smtClean="0"/>
                        <a:t> vadības operāciju veikšanai.</a:t>
                      </a:r>
                      <a:endParaRPr lang="lv-LV" sz="2000" b="0" dirty="0"/>
                    </a:p>
                  </a:txBody>
                  <a:tcPr/>
                </a:tc>
              </a:tr>
              <a:tr h="370840">
                <a:tc>
                  <a:txBody>
                    <a:bodyPr/>
                    <a:lstStyle/>
                    <a:p>
                      <a:r>
                        <a:rPr lang="lv-LV" b="1" dirty="0" smtClean="0"/>
                        <a:t>Pārskati (</a:t>
                      </a:r>
                      <a:r>
                        <a:rPr lang="lv-LV" b="1" dirty="0" err="1" smtClean="0"/>
                        <a:t>Reports</a:t>
                      </a:r>
                      <a:r>
                        <a:rPr lang="lv-LV" b="1" dirty="0" smtClean="0"/>
                        <a:t>)</a:t>
                      </a:r>
                      <a:endParaRPr lang="lv-LV" b="1" dirty="0"/>
                    </a:p>
                  </a:txBody>
                  <a:tcPr/>
                </a:tc>
                <a:tc>
                  <a:txBody>
                    <a:bodyPr/>
                    <a:lstStyle/>
                    <a:p>
                      <a:r>
                        <a:rPr lang="lv-LV" sz="2000" b="0" dirty="0" smtClean="0"/>
                        <a:t>Objekts, kas paredzēts dokumenta izdrukas veidošanai.</a:t>
                      </a:r>
                      <a:endParaRPr lang="lv-LV" sz="2000" b="0" dirty="0"/>
                    </a:p>
                  </a:txBody>
                  <a:tcPr/>
                </a:tc>
              </a:tr>
              <a:tr h="370840">
                <a:tc>
                  <a:txBody>
                    <a:bodyPr/>
                    <a:lstStyle/>
                    <a:p>
                      <a:r>
                        <a:rPr lang="lv-LV" b="1" dirty="0" err="1" smtClean="0"/>
                        <a:t>Macros</a:t>
                      </a:r>
                      <a:r>
                        <a:rPr lang="lv-LV" b="1" dirty="0" smtClean="0"/>
                        <a:t> </a:t>
                      </a:r>
                      <a:endParaRPr lang="lv-LV" b="1" dirty="0"/>
                    </a:p>
                  </a:txBody>
                  <a:tcPr/>
                </a:tc>
                <a:tc>
                  <a:txBody>
                    <a:bodyPr/>
                    <a:lstStyle/>
                    <a:p>
                      <a:r>
                        <a:rPr lang="lv-LV" sz="2000" b="0" dirty="0" smtClean="0"/>
                        <a:t>Objekts, kurā var iekļaut dažādas komandas, kas būtu jāpilda programmai Access pēc kādas darbības veikšanas. Ar </a:t>
                      </a:r>
                      <a:r>
                        <a:rPr lang="lv-LV" sz="2000" b="0" i="1" dirty="0" smtClean="0"/>
                        <a:t>makro</a:t>
                      </a:r>
                      <a:r>
                        <a:rPr lang="lv-LV" sz="2000" b="0" dirty="0" smtClean="0"/>
                        <a:t> palīdzību var izsaukt citu </a:t>
                      </a:r>
                      <a:r>
                        <a:rPr lang="lv-LV" sz="2000" b="0" i="1" dirty="0" smtClean="0"/>
                        <a:t>makro</a:t>
                      </a:r>
                      <a:r>
                        <a:rPr lang="lv-LV" sz="2000" b="0" baseline="0" dirty="0" smtClean="0"/>
                        <a:t> vai </a:t>
                      </a:r>
                      <a:r>
                        <a:rPr lang="lv-LV" sz="2000" b="0" i="1" baseline="0" dirty="0" smtClean="0"/>
                        <a:t>moduļa</a:t>
                      </a:r>
                      <a:r>
                        <a:rPr lang="lv-LV" sz="2000" b="0" baseline="0" dirty="0" smtClean="0"/>
                        <a:t> funkciju.</a:t>
                      </a:r>
                      <a:endParaRPr lang="lv-LV" sz="2000" b="0" dirty="0"/>
                    </a:p>
                  </a:txBody>
                  <a:tcPr/>
                </a:tc>
              </a:tr>
              <a:tr h="370840">
                <a:tc>
                  <a:txBody>
                    <a:bodyPr/>
                    <a:lstStyle/>
                    <a:p>
                      <a:r>
                        <a:rPr lang="lv-LV" b="1" dirty="0" err="1" smtClean="0"/>
                        <a:t>Modules</a:t>
                      </a:r>
                      <a:endParaRPr lang="lv-LV" b="1" dirty="0"/>
                    </a:p>
                  </a:txBody>
                  <a:tcPr/>
                </a:tc>
                <a:tc>
                  <a:txBody>
                    <a:bodyPr/>
                    <a:lstStyle/>
                    <a:p>
                      <a:r>
                        <a:rPr lang="lv-LV" sz="2000" b="0" dirty="0" smtClean="0"/>
                        <a:t>Programmēšanas valodas </a:t>
                      </a:r>
                      <a:r>
                        <a:rPr lang="lv-LV" sz="2000" b="0" i="1" dirty="0" err="1" smtClean="0"/>
                        <a:t>Visual</a:t>
                      </a:r>
                      <a:r>
                        <a:rPr lang="lv-LV" sz="2000" b="0" i="1" baseline="0" dirty="0" smtClean="0"/>
                        <a:t> </a:t>
                      </a:r>
                      <a:r>
                        <a:rPr lang="lv-LV" sz="2000" b="0" i="1" baseline="0" dirty="0" err="1" smtClean="0"/>
                        <a:t>Basic</a:t>
                      </a:r>
                      <a:r>
                        <a:rPr lang="lv-LV" sz="2000" b="0" i="1" baseline="0" dirty="0" smtClean="0"/>
                        <a:t> </a:t>
                      </a:r>
                      <a:r>
                        <a:rPr lang="lv-LV" sz="2000" b="0" baseline="0" dirty="0" smtClean="0"/>
                        <a:t>izmantošana datu bāzes izstrādāšanā.</a:t>
                      </a:r>
                      <a:endParaRPr lang="lv-LV" sz="2000" b="0"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lv-LV" sz="8000" b="1" dirty="0" smtClean="0">
                <a:solidFill>
                  <a:srgbClr val="CC3300"/>
                </a:solidFill>
                <a:effectLst>
                  <a:outerShdw blurRad="38100" dist="38100" dir="2700000" algn="tl">
                    <a:srgbClr val="000000">
                      <a:alpha val="43137"/>
                    </a:srgbClr>
                  </a:outerShdw>
                </a:effectLst>
              </a:rPr>
              <a:t>Tabulas</a:t>
            </a:r>
            <a:endParaRPr lang="lv-LV" sz="8000" b="1" dirty="0">
              <a:solidFill>
                <a:srgbClr val="CC3300"/>
              </a:solidFill>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lstStyle/>
          <a:p>
            <a:endParaRPr lang="lv-LV"/>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04664"/>
            <a:ext cx="777240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11809" y="5772834"/>
            <a:ext cx="7720382" cy="830997"/>
          </a:xfrm>
          <a:prstGeom prst="rect">
            <a:avLst/>
          </a:prstGeom>
          <a:noFill/>
        </p:spPr>
        <p:txBody>
          <a:bodyPr wrap="none" rtlCol="0">
            <a:spAutoFit/>
          </a:bodyPr>
          <a:lstStyle/>
          <a:p>
            <a:pPr algn="ctr"/>
            <a:r>
              <a:rPr lang="en-US" sz="1600" dirty="0"/>
              <a:t>ESF </a:t>
            </a:r>
            <a:r>
              <a:rPr lang="en-US" sz="1600" dirty="0" err="1"/>
              <a:t>projekts</a:t>
            </a:r>
            <a:r>
              <a:rPr lang="en-US" sz="1600" dirty="0"/>
              <a:t> „</a:t>
            </a:r>
            <a:r>
              <a:rPr lang="en-US" sz="1600" dirty="0" err="1"/>
              <a:t>Profesionālajā</a:t>
            </a:r>
            <a:r>
              <a:rPr lang="en-US" sz="1600" dirty="0"/>
              <a:t> </a:t>
            </a:r>
            <a:r>
              <a:rPr lang="en-US" sz="1600" dirty="0" err="1"/>
              <a:t>izglītībā</a:t>
            </a:r>
            <a:r>
              <a:rPr lang="en-US" sz="1600" dirty="0"/>
              <a:t> </a:t>
            </a:r>
            <a:r>
              <a:rPr lang="en-US" sz="1600" dirty="0" err="1"/>
              <a:t>iesaistīto</a:t>
            </a:r>
            <a:r>
              <a:rPr lang="en-US" sz="1600" dirty="0"/>
              <a:t> </a:t>
            </a:r>
            <a:r>
              <a:rPr lang="en-US" sz="1600" dirty="0" err="1"/>
              <a:t>vispārizglītojošo</a:t>
            </a:r>
            <a:r>
              <a:rPr lang="en-US" sz="1600" dirty="0"/>
              <a:t> </a:t>
            </a:r>
            <a:r>
              <a:rPr lang="en-US" sz="1600" dirty="0" err="1"/>
              <a:t>mācību</a:t>
            </a:r>
            <a:r>
              <a:rPr lang="en-US" sz="1600" dirty="0"/>
              <a:t> </a:t>
            </a:r>
            <a:r>
              <a:rPr lang="en-US" sz="1600" dirty="0" err="1" smtClean="0"/>
              <a:t>priekšmetu</a:t>
            </a:r>
            <a:endParaRPr lang="en-US" sz="1600" dirty="0" smtClean="0"/>
          </a:p>
          <a:p>
            <a:pPr algn="ctr"/>
            <a:r>
              <a:rPr lang="en-US" sz="1600" dirty="0" err="1" smtClean="0"/>
              <a:t>pedagogu</a:t>
            </a:r>
            <a:r>
              <a:rPr lang="en-US" sz="1600" dirty="0" smtClean="0"/>
              <a:t> </a:t>
            </a:r>
            <a:r>
              <a:rPr lang="en-US" sz="1600" dirty="0" err="1"/>
              <a:t>kompetences</a:t>
            </a:r>
            <a:r>
              <a:rPr lang="en-US" sz="1600" dirty="0"/>
              <a:t> </a:t>
            </a:r>
            <a:r>
              <a:rPr lang="en-US" sz="1600" dirty="0" err="1"/>
              <a:t>paaugstināšana</a:t>
            </a:r>
            <a:r>
              <a:rPr lang="en-US" sz="1600" dirty="0" smtClean="0"/>
              <a:t>”</a:t>
            </a:r>
          </a:p>
          <a:p>
            <a:pPr algn="ctr"/>
            <a:r>
              <a:rPr lang="en-US" sz="1600" dirty="0" smtClean="0"/>
              <a:t>(</a:t>
            </a:r>
            <a:r>
              <a:rPr lang="en-US" sz="1600" dirty="0" err="1"/>
              <a:t>vienošanās</a:t>
            </a:r>
            <a:r>
              <a:rPr lang="en-US" sz="1600" dirty="0"/>
              <a:t> Nr. 2009/0274/1DP/1.2.1.1.2/09/IPIA/VIAA/003)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solidFill>
                  <a:srgbClr val="CC3300"/>
                </a:solidFill>
                <a:effectLst>
                  <a:outerShdw blurRad="38100" dist="38100" dir="2700000" algn="tl">
                    <a:srgbClr val="000000">
                      <a:alpha val="43137"/>
                    </a:srgbClr>
                  </a:outerShdw>
                </a:effectLst>
              </a:rPr>
              <a:t>Tabulas</a:t>
            </a:r>
            <a:endParaRPr lang="lv-LV" b="1" dirty="0">
              <a:solidFill>
                <a:srgbClr val="CC33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00034" y="1285860"/>
            <a:ext cx="8229600" cy="1114420"/>
          </a:xfrm>
        </p:spPr>
        <p:txBody>
          <a:bodyPr/>
          <a:lstStyle/>
          <a:p>
            <a:pPr>
              <a:lnSpc>
                <a:spcPct val="90000"/>
              </a:lnSpc>
              <a:buNone/>
            </a:pPr>
            <a:r>
              <a:rPr lang="lv-LV" b="1" dirty="0" smtClean="0"/>
              <a:t>Datu tabulā (</a:t>
            </a:r>
            <a:r>
              <a:rPr lang="lv-LV" b="1" i="1" dirty="0" err="1" smtClean="0"/>
              <a:t>table</a:t>
            </a:r>
            <a:r>
              <a:rPr lang="lv-LV" b="1" dirty="0" smtClean="0"/>
              <a:t>)</a:t>
            </a:r>
            <a:r>
              <a:rPr lang="lv-LV" dirty="0" smtClean="0"/>
              <a:t> tiek uzglabāta un attēlota datu bāzē glabājamā informācija.</a:t>
            </a:r>
          </a:p>
          <a:p>
            <a:endParaRPr lang="lv-LV" dirty="0"/>
          </a:p>
        </p:txBody>
      </p:sp>
      <p:grpSp>
        <p:nvGrpSpPr>
          <p:cNvPr id="19" name="Group 18"/>
          <p:cNvGrpSpPr/>
          <p:nvPr/>
        </p:nvGrpSpPr>
        <p:grpSpPr>
          <a:xfrm>
            <a:off x="142876" y="2428868"/>
            <a:ext cx="8501090" cy="3305502"/>
            <a:chOff x="142876" y="2428868"/>
            <a:chExt cx="8501090" cy="3305502"/>
          </a:xfrm>
        </p:grpSpPr>
        <p:sp>
          <p:nvSpPr>
            <p:cNvPr id="6" name="TextBox 5"/>
            <p:cNvSpPr txBox="1"/>
            <p:nvPr/>
          </p:nvSpPr>
          <p:spPr>
            <a:xfrm>
              <a:off x="3714744" y="2571744"/>
              <a:ext cx="1643074" cy="400110"/>
            </a:xfrm>
            <a:prstGeom prst="rect">
              <a:avLst/>
            </a:prstGeom>
            <a:solidFill>
              <a:srgbClr val="92D050"/>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lv-LV" sz="2000" b="1" dirty="0" smtClean="0"/>
                <a:t>Tabulas lauks</a:t>
              </a:r>
              <a:endParaRPr lang="lv-LV" sz="2000" b="1" dirty="0"/>
            </a:p>
          </p:txBody>
        </p:sp>
        <p:pic>
          <p:nvPicPr>
            <p:cNvPr id="1027" name="Picture 3"/>
            <p:cNvPicPr>
              <a:picLocks noChangeAspect="1" noChangeArrowheads="1"/>
            </p:cNvPicPr>
            <p:nvPr/>
          </p:nvPicPr>
          <p:blipFill>
            <a:blip r:embed="rId2"/>
            <a:srcRect/>
            <a:stretch>
              <a:fillRect/>
            </a:stretch>
          </p:blipFill>
          <p:spPr bwMode="auto">
            <a:xfrm>
              <a:off x="1928794" y="3500438"/>
              <a:ext cx="6715172" cy="2233932"/>
            </a:xfrm>
            <a:prstGeom prst="rect">
              <a:avLst/>
            </a:prstGeom>
            <a:noFill/>
            <a:ln w="9525">
              <a:noFill/>
              <a:miter lim="800000"/>
              <a:headEnd/>
              <a:tailEnd/>
            </a:ln>
          </p:spPr>
        </p:pic>
        <p:sp>
          <p:nvSpPr>
            <p:cNvPr id="8" name="TextBox 7"/>
            <p:cNvSpPr txBox="1"/>
            <p:nvPr/>
          </p:nvSpPr>
          <p:spPr>
            <a:xfrm>
              <a:off x="142876" y="4071942"/>
              <a:ext cx="1214414" cy="400110"/>
            </a:xfrm>
            <a:prstGeom prst="rect">
              <a:avLst/>
            </a:prstGeom>
            <a:solidFill>
              <a:srgbClr val="92D050"/>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lv-LV" sz="2000" b="1" dirty="0" smtClean="0"/>
                <a:t>Ieraksts</a:t>
              </a:r>
              <a:endParaRPr lang="lv-LV" sz="2000" b="1" dirty="0"/>
            </a:p>
          </p:txBody>
        </p:sp>
        <p:cxnSp>
          <p:nvCxnSpPr>
            <p:cNvPr id="11" name="Straight Arrow Connector 10"/>
            <p:cNvCxnSpPr/>
            <p:nvPr/>
          </p:nvCxnSpPr>
          <p:spPr>
            <a:xfrm>
              <a:off x="1428728" y="4286256"/>
              <a:ext cx="928694"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3714744" y="3143248"/>
              <a:ext cx="928694" cy="64294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1571604" y="3143248"/>
              <a:ext cx="785818" cy="50006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85720" y="2428868"/>
              <a:ext cx="1500198" cy="707886"/>
            </a:xfrm>
            <a:prstGeom prst="rect">
              <a:avLst/>
            </a:prstGeom>
            <a:solidFill>
              <a:srgbClr val="92D050"/>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lv-LV" sz="2000" b="1" dirty="0" smtClean="0"/>
                <a:t>Tabulas nosaukums</a:t>
              </a:r>
              <a:endParaRPr lang="lv-LV" sz="2000" b="1" dirty="0"/>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38"/>
            <a:ext cx="8229600" cy="1143000"/>
          </a:xfrm>
        </p:spPr>
        <p:txBody>
          <a:bodyPr/>
          <a:lstStyle/>
          <a:p>
            <a:r>
              <a:rPr lang="lv-LV" b="1" dirty="0" smtClean="0">
                <a:solidFill>
                  <a:srgbClr val="CC3300"/>
                </a:solidFill>
                <a:effectLst>
                  <a:outerShdw blurRad="38100" dist="38100" dir="2700000" algn="tl">
                    <a:srgbClr val="000000">
                      <a:alpha val="43137"/>
                    </a:srgbClr>
                  </a:outerShdw>
                </a:effectLst>
              </a:rPr>
              <a:t>Datu tipi</a:t>
            </a:r>
            <a:endParaRPr lang="lv-LV" b="1" dirty="0">
              <a:solidFill>
                <a:srgbClr val="CC3300"/>
              </a:solidFill>
              <a:effectLst>
                <a:outerShdw blurRad="38100" dist="38100" dir="2700000" algn="tl">
                  <a:srgbClr val="000000">
                    <a:alpha val="43137"/>
                  </a:srgbClr>
                </a:outerShdw>
              </a:effectLst>
            </a:endParaRPr>
          </a:p>
        </p:txBody>
      </p:sp>
      <p:graphicFrame>
        <p:nvGraphicFramePr>
          <p:cNvPr id="4" name="Table Placeholder 3"/>
          <p:cNvGraphicFramePr>
            <a:graphicFrameLocks noGrp="1"/>
          </p:cNvGraphicFramePr>
          <p:nvPr>
            <p:ph type="tbl" idx="1"/>
          </p:nvPr>
        </p:nvGraphicFramePr>
        <p:xfrm>
          <a:off x="71406" y="745830"/>
          <a:ext cx="9001156" cy="5897880"/>
        </p:xfrm>
        <a:graphic>
          <a:graphicData uri="http://schemas.openxmlformats.org/drawingml/2006/table">
            <a:tbl>
              <a:tblPr firstRow="1" bandRow="1">
                <a:tableStyleId>{0505E3EF-67EA-436B-97B2-0124C06EBD24}</a:tableStyleId>
              </a:tblPr>
              <a:tblGrid>
                <a:gridCol w="1562184"/>
                <a:gridCol w="7438972"/>
              </a:tblGrid>
              <a:tr h="370840">
                <a:tc>
                  <a:txBody>
                    <a:bodyPr/>
                    <a:lstStyle/>
                    <a:p>
                      <a:r>
                        <a:rPr lang="lv-LV" sz="1700" b="1" dirty="0" err="1" smtClean="0"/>
                        <a:t>Text</a:t>
                      </a:r>
                      <a:endParaRPr lang="lv-LV" sz="1700" b="1" dirty="0"/>
                    </a:p>
                  </a:txBody>
                  <a:tcPr/>
                </a:tc>
                <a:tc>
                  <a:txBody>
                    <a:bodyPr/>
                    <a:lstStyle/>
                    <a:p>
                      <a:r>
                        <a:rPr lang="lv-LV" sz="1700" b="0" dirty="0" smtClean="0"/>
                        <a:t>Teksta vai </a:t>
                      </a:r>
                      <a:r>
                        <a:rPr lang="lv-LV" sz="1700" b="0" baseline="0" dirty="0" smtClean="0"/>
                        <a:t>skaitļi, ar kuriem neveic aprēķinus. </a:t>
                      </a:r>
                      <a:r>
                        <a:rPr lang="lv-LV" sz="1700" b="0" dirty="0" smtClean="0"/>
                        <a:t> Maksimālais lauka garums līdz 255 simboliem</a:t>
                      </a:r>
                    </a:p>
                  </a:txBody>
                  <a:tcPr/>
                </a:tc>
              </a:tr>
              <a:tr h="370840">
                <a:tc>
                  <a:txBody>
                    <a:bodyPr/>
                    <a:lstStyle/>
                    <a:p>
                      <a:r>
                        <a:rPr lang="lv-LV" sz="1700" b="1" dirty="0" err="1" smtClean="0"/>
                        <a:t>Memo</a:t>
                      </a:r>
                      <a:endParaRPr lang="lv-LV" sz="1700" b="1" dirty="0"/>
                    </a:p>
                  </a:txBody>
                  <a:tcPr/>
                </a:tc>
                <a:tc>
                  <a:txBody>
                    <a:bodyPr/>
                    <a:lstStyle/>
                    <a:p>
                      <a:r>
                        <a:rPr lang="lv-LV" sz="1700" dirty="0" smtClean="0"/>
                        <a:t>Teksta lauks</a:t>
                      </a:r>
                      <a:r>
                        <a:rPr lang="lv-LV" sz="1700" baseline="0" dirty="0" smtClean="0"/>
                        <a:t> </a:t>
                      </a:r>
                      <a:r>
                        <a:rPr lang="lv-LV" sz="1700" b="0" dirty="0" smtClean="0"/>
                        <a:t>vai</a:t>
                      </a:r>
                      <a:r>
                        <a:rPr lang="lv-LV" sz="1700" b="0" baseline="0" dirty="0" smtClean="0"/>
                        <a:t> teksta un skaitļa kombinācija, izmanto </a:t>
                      </a:r>
                      <a:r>
                        <a:rPr lang="lv-LV" sz="1700" dirty="0" smtClean="0"/>
                        <a:t>garākas informācijas</a:t>
                      </a:r>
                      <a:r>
                        <a:rPr lang="lv-LV" sz="1700" baseline="0" dirty="0" smtClean="0"/>
                        <a:t> ievadīšanai.</a:t>
                      </a:r>
                      <a:r>
                        <a:rPr lang="lv-LV" sz="1700" dirty="0" smtClean="0"/>
                        <a:t> </a:t>
                      </a:r>
                      <a:r>
                        <a:rPr lang="lv-LV" sz="1700" baseline="0" dirty="0" smtClean="0"/>
                        <a:t> </a:t>
                      </a:r>
                      <a:r>
                        <a:rPr lang="lv-LV" sz="1700" dirty="0" smtClean="0"/>
                        <a:t>Maksimālais lauka garums līdz </a:t>
                      </a:r>
                      <a:r>
                        <a:rPr lang="en-US" sz="1700" kern="1200" dirty="0" smtClean="0">
                          <a:solidFill>
                            <a:schemeClr val="dk1"/>
                          </a:solidFill>
                          <a:latin typeface="+mn-lt"/>
                          <a:ea typeface="+mn-ea"/>
                          <a:cs typeface="+mn-cs"/>
                        </a:rPr>
                        <a:t>65535</a:t>
                      </a:r>
                      <a:r>
                        <a:rPr lang="lv-LV" sz="1700" dirty="0" smtClean="0"/>
                        <a:t> simboliem.</a:t>
                      </a:r>
                      <a:endParaRPr lang="lv-LV" sz="1700" b="0" dirty="0"/>
                    </a:p>
                  </a:txBody>
                  <a:tcPr/>
                </a:tc>
              </a:tr>
              <a:tr h="370840">
                <a:tc>
                  <a:txBody>
                    <a:bodyPr/>
                    <a:lstStyle/>
                    <a:p>
                      <a:r>
                        <a:rPr lang="lv-LV" sz="1700" b="1" dirty="0" err="1" smtClean="0"/>
                        <a:t>Number</a:t>
                      </a:r>
                      <a:endParaRPr lang="lv-LV" sz="1700" b="1" dirty="0"/>
                    </a:p>
                  </a:txBody>
                  <a:tcPr/>
                </a:tc>
                <a:tc>
                  <a:txBody>
                    <a:bodyPr/>
                    <a:lstStyle/>
                    <a:p>
                      <a:r>
                        <a:rPr lang="lv-LV" sz="1700" b="0" dirty="0" smtClean="0"/>
                        <a:t>Skaitliski</a:t>
                      </a:r>
                      <a:r>
                        <a:rPr lang="lv-LV" sz="1700" b="0" baseline="0" dirty="0" smtClean="0"/>
                        <a:t> dati, kurus izmanto aprēķinu veikšanai</a:t>
                      </a:r>
                      <a:r>
                        <a:rPr lang="lv-LV" sz="1700" b="0" dirty="0" smtClean="0"/>
                        <a:t>.</a:t>
                      </a:r>
                      <a:endParaRPr lang="lv-LV" sz="1700" b="0" dirty="0"/>
                    </a:p>
                  </a:txBody>
                  <a:tcPr/>
                </a:tc>
              </a:tr>
              <a:tr h="370840">
                <a:tc>
                  <a:txBody>
                    <a:bodyPr/>
                    <a:lstStyle/>
                    <a:p>
                      <a:r>
                        <a:rPr lang="lv-LV" sz="1700" b="1" dirty="0" err="1" smtClean="0"/>
                        <a:t>Date</a:t>
                      </a:r>
                      <a:r>
                        <a:rPr lang="lv-LV" sz="1700" b="1" dirty="0" smtClean="0"/>
                        <a:t> / </a:t>
                      </a:r>
                      <a:r>
                        <a:rPr lang="lv-LV" sz="1700" b="1" dirty="0" err="1" smtClean="0"/>
                        <a:t>Time</a:t>
                      </a:r>
                      <a:endParaRPr lang="lv-LV" sz="1700" b="1" dirty="0"/>
                    </a:p>
                  </a:txBody>
                  <a:tcPr/>
                </a:tc>
                <a:tc>
                  <a:txBody>
                    <a:bodyPr/>
                    <a:lstStyle/>
                    <a:p>
                      <a:r>
                        <a:rPr lang="lv-LV" sz="1700" dirty="0" smtClean="0"/>
                        <a:t>Datumi un laiks.</a:t>
                      </a:r>
                      <a:endParaRPr lang="lv-LV" sz="1700" b="0" dirty="0"/>
                    </a:p>
                  </a:txBody>
                  <a:tcPr/>
                </a:tc>
              </a:tr>
              <a:tr h="370840">
                <a:tc>
                  <a:txBody>
                    <a:bodyPr/>
                    <a:lstStyle/>
                    <a:p>
                      <a:r>
                        <a:rPr lang="lv-LV" sz="1700" b="1" dirty="0" err="1" smtClean="0"/>
                        <a:t>Currency</a:t>
                      </a:r>
                      <a:endParaRPr lang="lv-LV" sz="1700" b="1" dirty="0"/>
                    </a:p>
                  </a:txBody>
                  <a:tcPr/>
                </a:tc>
                <a:tc>
                  <a:txBody>
                    <a:bodyPr/>
                    <a:lstStyle/>
                    <a:p>
                      <a:r>
                        <a:rPr lang="lv-LV" sz="1700" dirty="0" smtClean="0"/>
                        <a:t>Valūtas formāts.</a:t>
                      </a:r>
                      <a:endParaRPr lang="lv-LV" sz="1700" b="0" dirty="0"/>
                    </a:p>
                  </a:txBody>
                  <a:tcPr/>
                </a:tc>
              </a:tr>
              <a:tr h="370840">
                <a:tc>
                  <a:txBody>
                    <a:bodyPr/>
                    <a:lstStyle/>
                    <a:p>
                      <a:r>
                        <a:rPr lang="lv-LV" sz="1700" b="1" dirty="0" err="1" smtClean="0"/>
                        <a:t>Autonumber</a:t>
                      </a:r>
                      <a:endParaRPr lang="lv-LV" sz="1700" b="1" dirty="0"/>
                    </a:p>
                  </a:txBody>
                  <a:tcPr/>
                </a:tc>
                <a:tc>
                  <a:txBody>
                    <a:bodyPr/>
                    <a:lstStyle/>
                    <a:p>
                      <a:r>
                        <a:rPr lang="lv-LV" sz="1700" kern="1200" baseline="0" dirty="0" smtClean="0">
                          <a:solidFill>
                            <a:schemeClr val="dk1"/>
                          </a:solidFill>
                          <a:latin typeface="+mn-lt"/>
                          <a:ea typeface="+mn-ea"/>
                          <a:cs typeface="+mn-cs"/>
                        </a:rPr>
                        <a:t>Ieraksta automātiska numurēšana, ko programma Access automātiski izveido katru reizi, kad tiek pievienots jauns ieraksts. Parasti izmanto </a:t>
                      </a:r>
                      <a:r>
                        <a:rPr lang="lv-LV" sz="1700" i="1" kern="1200" baseline="0" dirty="0" smtClean="0">
                          <a:solidFill>
                            <a:schemeClr val="dk1"/>
                          </a:solidFill>
                          <a:latin typeface="+mn-lt"/>
                          <a:ea typeface="+mn-ea"/>
                          <a:cs typeface="+mn-cs"/>
                        </a:rPr>
                        <a:t>primārās atslēgas</a:t>
                      </a:r>
                      <a:r>
                        <a:rPr lang="lv-LV" sz="1700" kern="1200" baseline="0" dirty="0" smtClean="0">
                          <a:solidFill>
                            <a:schemeClr val="dk1"/>
                          </a:solidFill>
                          <a:latin typeface="+mn-lt"/>
                          <a:ea typeface="+mn-ea"/>
                          <a:cs typeface="+mn-cs"/>
                        </a:rPr>
                        <a:t> laukam.</a:t>
                      </a:r>
                      <a:endParaRPr lang="lv-LV" sz="1700" b="0" dirty="0"/>
                    </a:p>
                  </a:txBody>
                  <a:tcPr/>
                </a:tc>
              </a:tr>
              <a:tr h="370840">
                <a:tc>
                  <a:txBody>
                    <a:bodyPr/>
                    <a:lstStyle/>
                    <a:p>
                      <a:r>
                        <a:rPr lang="lv-LV" sz="1700" b="1" dirty="0" err="1" smtClean="0"/>
                        <a:t>Yes</a:t>
                      </a:r>
                      <a:r>
                        <a:rPr lang="lv-LV" sz="1700" b="1" dirty="0" smtClean="0"/>
                        <a:t> / No</a:t>
                      </a:r>
                      <a:endParaRPr lang="lv-LV" sz="1700" b="1" dirty="0"/>
                    </a:p>
                  </a:txBody>
                  <a:tcPr/>
                </a:tc>
                <a:tc>
                  <a:txBody>
                    <a:bodyPr/>
                    <a:lstStyle/>
                    <a:p>
                      <a:r>
                        <a:rPr lang="lv-LV" sz="1700" dirty="0" smtClean="0"/>
                        <a:t>Loģiskais lauks, kurā</a:t>
                      </a:r>
                      <a:r>
                        <a:rPr lang="lv-LV" sz="1700" baseline="0" dirty="0" smtClean="0"/>
                        <a:t> ir</a:t>
                      </a:r>
                      <a:r>
                        <a:rPr lang="lv-LV" sz="1700" dirty="0" smtClean="0"/>
                        <a:t> iespējama viena no divām vērtībām (</a:t>
                      </a:r>
                      <a:r>
                        <a:rPr lang="lv-LV" sz="1700" dirty="0" err="1" smtClean="0"/>
                        <a:t>Yes</a:t>
                      </a:r>
                      <a:r>
                        <a:rPr lang="lv-LV" sz="1700" dirty="0" smtClean="0"/>
                        <a:t>/No, </a:t>
                      </a:r>
                      <a:r>
                        <a:rPr lang="lv-LV" sz="1700" dirty="0" err="1" smtClean="0"/>
                        <a:t>True</a:t>
                      </a:r>
                      <a:r>
                        <a:rPr lang="lv-LV" sz="1700" dirty="0" smtClean="0"/>
                        <a:t>/</a:t>
                      </a:r>
                      <a:r>
                        <a:rPr lang="lv-LV" sz="1700" dirty="0" err="1" smtClean="0"/>
                        <a:t>False</a:t>
                      </a:r>
                      <a:r>
                        <a:rPr lang="lv-LV" sz="1700" dirty="0" smtClean="0"/>
                        <a:t>,</a:t>
                      </a:r>
                      <a:r>
                        <a:rPr lang="lv-LV" sz="1700" baseline="0" dirty="0" smtClean="0"/>
                        <a:t> </a:t>
                      </a:r>
                      <a:r>
                        <a:rPr lang="lv-LV" sz="1700" baseline="0" dirty="0" err="1" smtClean="0"/>
                        <a:t>On</a:t>
                      </a:r>
                      <a:r>
                        <a:rPr lang="lv-LV" sz="1700" baseline="0" dirty="0" smtClean="0"/>
                        <a:t>/</a:t>
                      </a:r>
                      <a:r>
                        <a:rPr lang="lv-LV" sz="1700" baseline="0" dirty="0" err="1" smtClean="0"/>
                        <a:t>Off</a:t>
                      </a:r>
                      <a:r>
                        <a:rPr lang="lv-LV" sz="1700" baseline="0" dirty="0" smtClean="0"/>
                        <a:t>).</a:t>
                      </a:r>
                      <a:endParaRPr lang="lv-LV" sz="1700" b="0" dirty="0"/>
                    </a:p>
                  </a:txBody>
                  <a:tcPr/>
                </a:tc>
              </a:tr>
              <a:tr h="370840">
                <a:tc>
                  <a:txBody>
                    <a:bodyPr/>
                    <a:lstStyle/>
                    <a:p>
                      <a:r>
                        <a:rPr lang="lv-LV" sz="1700" b="1" dirty="0" smtClean="0"/>
                        <a:t>OLE </a:t>
                      </a:r>
                      <a:r>
                        <a:rPr lang="lv-LV" sz="1700" b="1" dirty="0" err="1" smtClean="0"/>
                        <a:t>Object</a:t>
                      </a:r>
                      <a:endParaRPr lang="lv-LV" sz="17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700" dirty="0" smtClean="0"/>
                        <a:t>Objekti </a:t>
                      </a:r>
                      <a:r>
                        <a:rPr lang="en-US" sz="1700" kern="1200" dirty="0" smtClean="0">
                          <a:solidFill>
                            <a:schemeClr val="dk1"/>
                          </a:solidFill>
                          <a:latin typeface="+mn-lt"/>
                          <a:ea typeface="+mn-ea"/>
                          <a:cs typeface="+mn-cs"/>
                        </a:rPr>
                        <a:t>(Object Linking and Embedding)</a:t>
                      </a:r>
                      <a:r>
                        <a:rPr lang="lv-LV" sz="1700" dirty="0" smtClean="0"/>
                        <a:t>, kuri</a:t>
                      </a:r>
                      <a:r>
                        <a:rPr lang="lv-LV" sz="1700" baseline="0" dirty="0" smtClean="0"/>
                        <a:t> izveidoti citā programmā un kurus var ievietot Access tabulā, piemēra</a:t>
                      </a:r>
                      <a:r>
                        <a:rPr lang="lv-LV" sz="1700" dirty="0" smtClean="0"/>
                        <a:t>m, attēlus, skaņas</a:t>
                      </a:r>
                      <a:r>
                        <a:rPr lang="lv-LV" sz="1700" baseline="0" dirty="0" smtClean="0"/>
                        <a:t> ierakstus</a:t>
                      </a:r>
                      <a:r>
                        <a:rPr lang="lv-LV" sz="1700" dirty="0" smtClean="0"/>
                        <a:t>, MS Word dokumentus,</a:t>
                      </a:r>
                      <a:r>
                        <a:rPr lang="lv-LV" sz="1700" baseline="0" dirty="0" smtClean="0"/>
                        <a:t> MS Excel tabulas, </a:t>
                      </a:r>
                      <a:r>
                        <a:rPr lang="lv-LV" sz="1700" dirty="0" smtClean="0"/>
                        <a:t>diagrammas</a:t>
                      </a:r>
                      <a:r>
                        <a:rPr lang="lv-LV" sz="1700" baseline="0" dirty="0" smtClean="0"/>
                        <a:t> u.c</a:t>
                      </a:r>
                      <a:r>
                        <a:rPr lang="lv-LV" sz="1700" dirty="0" smtClean="0"/>
                        <a:t>.</a:t>
                      </a:r>
                      <a:endParaRPr lang="lv-LV" sz="1700" b="0" dirty="0" smtClean="0"/>
                    </a:p>
                  </a:txBody>
                  <a:tcPr/>
                </a:tc>
              </a:tr>
              <a:tr h="370840">
                <a:tc>
                  <a:txBody>
                    <a:bodyPr/>
                    <a:lstStyle/>
                    <a:p>
                      <a:r>
                        <a:rPr lang="lv-LV" sz="1700" b="1" dirty="0" err="1" smtClean="0"/>
                        <a:t>Hyperlink</a:t>
                      </a:r>
                      <a:endParaRPr lang="lv-LV" sz="17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700" smtClean="0"/>
                        <a:t>Hipersaišu lauks; Web adreses, interneta adreses</a:t>
                      </a:r>
                      <a:r>
                        <a:rPr lang="lv-LV" sz="1700" baseline="0" smtClean="0"/>
                        <a:t> </a:t>
                      </a:r>
                      <a:r>
                        <a:rPr lang="lv-LV" sz="1700" smtClean="0"/>
                        <a:t>vai saites uz citiem datu bāzes</a:t>
                      </a:r>
                      <a:r>
                        <a:rPr lang="lv-LV" sz="1700" baseline="0" smtClean="0"/>
                        <a:t> </a:t>
                      </a:r>
                      <a:r>
                        <a:rPr lang="lv-LV" sz="1700" smtClean="0"/>
                        <a:t>objektiem vai</a:t>
                      </a:r>
                      <a:r>
                        <a:rPr lang="lv-LV" sz="1700" baseline="0" smtClean="0"/>
                        <a:t> </a:t>
                      </a:r>
                      <a:r>
                        <a:rPr lang="lv-LV" sz="1700" smtClean="0"/>
                        <a:t>lietojumprogrammām.</a:t>
                      </a:r>
                      <a:endParaRPr lang="lv-LV" sz="1700" b="0" dirty="0" smtClean="0"/>
                    </a:p>
                  </a:txBody>
                  <a:tcPr/>
                </a:tc>
              </a:tr>
              <a:tr h="370840">
                <a:tc>
                  <a:txBody>
                    <a:bodyPr/>
                    <a:lstStyle/>
                    <a:p>
                      <a:r>
                        <a:rPr lang="lv-LV" sz="1700" b="1" dirty="0" err="1" smtClean="0"/>
                        <a:t>Attachment</a:t>
                      </a:r>
                      <a:endParaRPr lang="lv-LV" sz="1700" b="1" dirty="0"/>
                    </a:p>
                  </a:txBody>
                  <a:tcPr/>
                </a:tc>
                <a:tc>
                  <a:txBody>
                    <a:bodyPr/>
                    <a:lstStyle/>
                    <a:p>
                      <a:r>
                        <a:rPr lang="lv-LV" sz="1700" dirty="0" smtClean="0"/>
                        <a:t>datu bāzes ierakstiem kā pielikumus var pievienot attēlus, izklājlapu failus, dokumentus, diagrammas un citus atbalstīto failu tipus līdzīgi, kā pievieno failus e-pasta ziņojumiem. </a:t>
                      </a:r>
                      <a:endParaRPr lang="lv-LV" sz="1700" b="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a:solidFill>
            <a:schemeClr val="accent6">
              <a:lumMod val="40000"/>
              <a:lumOff val="60000"/>
            </a:schemeClr>
          </a:solidFill>
        </p:spPr>
        <p:txBody>
          <a:bodyPr>
            <a:normAutofit/>
          </a:bodyPr>
          <a:lstStyle/>
          <a:p>
            <a:pPr algn="l"/>
            <a:r>
              <a:rPr lang="lv-LV" sz="4000" b="1" i="1" dirty="0" smtClean="0"/>
              <a:t>1.uzdevums</a:t>
            </a:r>
            <a:endParaRPr lang="lv-LV" sz="4000" b="1" i="1" dirty="0"/>
          </a:p>
        </p:txBody>
      </p:sp>
      <p:sp>
        <p:nvSpPr>
          <p:cNvPr id="3" name="Content Placeholder 2"/>
          <p:cNvSpPr>
            <a:spLocks noGrp="1"/>
          </p:cNvSpPr>
          <p:nvPr>
            <p:ph idx="1"/>
          </p:nvPr>
        </p:nvSpPr>
        <p:spPr>
          <a:xfrm>
            <a:off x="428596" y="1357298"/>
            <a:ext cx="8229600" cy="1257296"/>
          </a:xfrm>
        </p:spPr>
        <p:txBody>
          <a:bodyPr>
            <a:normAutofit/>
          </a:bodyPr>
          <a:lstStyle/>
          <a:p>
            <a:pPr marL="514350" indent="-514350">
              <a:buFont typeface="+mj-lt"/>
              <a:buAutoNum type="arabicPeriod"/>
            </a:pPr>
            <a:r>
              <a:rPr lang="lv-LV" sz="2800" dirty="0" smtClean="0"/>
              <a:t>Izveidot datubāzi </a:t>
            </a:r>
            <a:r>
              <a:rPr lang="lv-LV" sz="2800" b="1" dirty="0" smtClean="0"/>
              <a:t>“Auto veikals”</a:t>
            </a:r>
            <a:r>
              <a:rPr lang="lv-LV" sz="2800" dirty="0" smtClean="0"/>
              <a:t>.</a:t>
            </a:r>
          </a:p>
          <a:p>
            <a:pPr marL="514350" indent="-514350">
              <a:buFont typeface="+mj-lt"/>
              <a:buAutoNum type="arabicPeriod"/>
            </a:pPr>
            <a:r>
              <a:rPr lang="lv-LV" sz="2800" dirty="0" smtClean="0"/>
              <a:t>Izveidot tabulu </a:t>
            </a:r>
            <a:r>
              <a:rPr lang="lv-LV" sz="2800" b="1" dirty="0" smtClean="0"/>
              <a:t>Auto </a:t>
            </a:r>
            <a:r>
              <a:rPr lang="lv-LV" sz="2800" dirty="0" smtClean="0"/>
              <a:t>ar sekojošiem laukiem:</a:t>
            </a:r>
          </a:p>
          <a:p>
            <a:pPr marL="514350" indent="-514350">
              <a:buFont typeface="+mj-lt"/>
              <a:buAutoNum type="arabicPeriod"/>
            </a:pPr>
            <a:endParaRPr lang="lv-LV" sz="2800" dirty="0"/>
          </a:p>
        </p:txBody>
      </p:sp>
      <p:graphicFrame>
        <p:nvGraphicFramePr>
          <p:cNvPr id="4" name="Table 3"/>
          <p:cNvGraphicFramePr>
            <a:graphicFrameLocks noGrp="1"/>
          </p:cNvGraphicFramePr>
          <p:nvPr/>
        </p:nvGraphicFramePr>
        <p:xfrm>
          <a:off x="571472" y="2571744"/>
          <a:ext cx="4667282" cy="2595880"/>
        </p:xfrm>
        <a:graphic>
          <a:graphicData uri="http://schemas.openxmlformats.org/drawingml/2006/table">
            <a:tbl>
              <a:tblPr firstRow="1" bandRow="1">
                <a:tableStyleId>{E8B1032C-EA38-4F05-BA0D-38AFFFC7BED3}</a:tableStyleId>
              </a:tblPr>
              <a:tblGrid>
                <a:gridCol w="2333641"/>
                <a:gridCol w="2333641"/>
              </a:tblGrid>
              <a:tr h="370840">
                <a:tc>
                  <a:txBody>
                    <a:bodyPr/>
                    <a:lstStyle/>
                    <a:p>
                      <a:pPr algn="ctr"/>
                      <a:r>
                        <a:rPr lang="lv-LV" dirty="0" smtClean="0"/>
                        <a:t>Lauka nosaukums</a:t>
                      </a:r>
                      <a:endParaRPr lang="lv-LV" dirty="0"/>
                    </a:p>
                  </a:txBody>
                  <a:tcPr>
                    <a:solidFill>
                      <a:schemeClr val="accent6">
                        <a:lumMod val="75000"/>
                      </a:schemeClr>
                    </a:solidFill>
                  </a:tcPr>
                </a:tc>
                <a:tc>
                  <a:txBody>
                    <a:bodyPr/>
                    <a:lstStyle/>
                    <a:p>
                      <a:pPr algn="ctr"/>
                      <a:r>
                        <a:rPr lang="lv-LV" dirty="0" smtClean="0"/>
                        <a:t>Datu tips</a:t>
                      </a:r>
                      <a:endParaRPr lang="lv-LV" dirty="0"/>
                    </a:p>
                  </a:txBody>
                  <a:tcPr>
                    <a:solidFill>
                      <a:schemeClr val="accent6">
                        <a:lumMod val="75000"/>
                      </a:schemeClr>
                    </a:solidFill>
                  </a:tcPr>
                </a:tc>
              </a:tr>
              <a:tr h="370840">
                <a:tc>
                  <a:txBody>
                    <a:bodyPr/>
                    <a:lstStyle/>
                    <a:p>
                      <a:r>
                        <a:rPr lang="lv-LV" dirty="0" err="1" smtClean="0"/>
                        <a:t>Reģistrācijas_Nr</a:t>
                      </a:r>
                      <a:endParaRPr lang="lv-LV" dirty="0"/>
                    </a:p>
                  </a:txBody>
                  <a:tcPr>
                    <a:noFill/>
                  </a:tcPr>
                </a:tc>
                <a:tc>
                  <a:txBody>
                    <a:bodyPr/>
                    <a:lstStyle/>
                    <a:p>
                      <a:r>
                        <a:rPr lang="lv-LV" dirty="0" err="1" smtClean="0"/>
                        <a:t>Text</a:t>
                      </a:r>
                      <a:endParaRPr lang="lv-LV" dirty="0"/>
                    </a:p>
                  </a:txBody>
                  <a:tcPr>
                    <a:noFill/>
                  </a:tcPr>
                </a:tc>
              </a:tr>
              <a:tr h="370840">
                <a:tc>
                  <a:txBody>
                    <a:bodyPr/>
                    <a:lstStyle/>
                    <a:p>
                      <a:r>
                        <a:rPr lang="lv-LV" dirty="0" smtClean="0"/>
                        <a:t>Marka</a:t>
                      </a:r>
                      <a:endParaRPr lang="lv-LV" dirty="0"/>
                    </a:p>
                  </a:txBody>
                  <a:tcPr/>
                </a:tc>
                <a:tc>
                  <a:txBody>
                    <a:bodyPr/>
                    <a:lstStyle/>
                    <a:p>
                      <a:r>
                        <a:rPr lang="lv-LV" dirty="0" err="1" smtClean="0"/>
                        <a:t>Text</a:t>
                      </a:r>
                      <a:endParaRPr lang="lv-LV" dirty="0"/>
                    </a:p>
                  </a:txBody>
                  <a:tcPr/>
                </a:tc>
              </a:tr>
              <a:tr h="370840">
                <a:tc>
                  <a:txBody>
                    <a:bodyPr/>
                    <a:lstStyle/>
                    <a:p>
                      <a:r>
                        <a:rPr lang="lv-LV" dirty="0" smtClean="0"/>
                        <a:t>Modelis</a:t>
                      </a:r>
                      <a:endParaRPr lang="lv-LV" dirty="0"/>
                    </a:p>
                  </a:txBody>
                  <a:tcPr>
                    <a:noFill/>
                  </a:tcPr>
                </a:tc>
                <a:tc>
                  <a:txBody>
                    <a:bodyPr/>
                    <a:lstStyle/>
                    <a:p>
                      <a:r>
                        <a:rPr lang="lv-LV" dirty="0" err="1" smtClean="0"/>
                        <a:t>Text</a:t>
                      </a:r>
                      <a:endParaRPr lang="lv-LV" dirty="0"/>
                    </a:p>
                  </a:txBody>
                  <a:tcPr>
                    <a:noFill/>
                  </a:tcPr>
                </a:tc>
              </a:tr>
              <a:tr h="370840">
                <a:tc>
                  <a:txBody>
                    <a:bodyPr/>
                    <a:lstStyle/>
                    <a:p>
                      <a:r>
                        <a:rPr lang="lv-LV" dirty="0" smtClean="0"/>
                        <a:t>Krāsa</a:t>
                      </a:r>
                      <a:endParaRPr lang="lv-LV" dirty="0"/>
                    </a:p>
                  </a:txBody>
                  <a:tcPr/>
                </a:tc>
                <a:tc>
                  <a:txBody>
                    <a:bodyPr/>
                    <a:lstStyle/>
                    <a:p>
                      <a:r>
                        <a:rPr lang="lv-LV" dirty="0" err="1" smtClean="0"/>
                        <a:t>Text</a:t>
                      </a:r>
                      <a:endParaRPr lang="lv-LV" dirty="0"/>
                    </a:p>
                  </a:txBody>
                  <a:tcPr/>
                </a:tc>
              </a:tr>
              <a:tr h="370840">
                <a:tc>
                  <a:txBody>
                    <a:bodyPr/>
                    <a:lstStyle/>
                    <a:p>
                      <a:r>
                        <a:rPr lang="lv-LV" dirty="0" smtClean="0"/>
                        <a:t>Cena</a:t>
                      </a:r>
                      <a:endParaRPr lang="lv-LV" dirty="0"/>
                    </a:p>
                  </a:txBody>
                  <a:tcPr>
                    <a:noFill/>
                  </a:tcPr>
                </a:tc>
                <a:tc>
                  <a:txBody>
                    <a:bodyPr/>
                    <a:lstStyle/>
                    <a:p>
                      <a:r>
                        <a:rPr lang="lv-LV" dirty="0" err="1" smtClean="0"/>
                        <a:t>Currency</a:t>
                      </a:r>
                      <a:endParaRPr lang="lv-LV" dirty="0"/>
                    </a:p>
                  </a:txBody>
                  <a:tcPr>
                    <a:noFill/>
                  </a:tcPr>
                </a:tc>
              </a:tr>
              <a:tr h="370840">
                <a:tc>
                  <a:txBody>
                    <a:bodyPr/>
                    <a:lstStyle/>
                    <a:p>
                      <a:r>
                        <a:rPr lang="lv-LV" dirty="0" err="1" smtClean="0"/>
                        <a:t>Ekstras</a:t>
                      </a:r>
                      <a:endParaRPr lang="lv-LV" dirty="0"/>
                    </a:p>
                  </a:txBody>
                  <a:tcPr/>
                </a:tc>
                <a:tc>
                  <a:txBody>
                    <a:bodyPr/>
                    <a:lstStyle/>
                    <a:p>
                      <a:r>
                        <a:rPr lang="lv-LV" dirty="0" err="1" smtClean="0"/>
                        <a:t>Memo</a:t>
                      </a:r>
                      <a:endParaRPr lang="lv-LV" dirty="0"/>
                    </a:p>
                  </a:txBody>
                  <a:tcPr/>
                </a:tc>
              </a:tr>
            </a:tbl>
          </a:graphicData>
        </a:graphic>
      </p:graphicFrame>
      <p:sp>
        <p:nvSpPr>
          <p:cNvPr id="5" name="TextBox 4"/>
          <p:cNvSpPr txBox="1"/>
          <p:nvPr/>
        </p:nvSpPr>
        <p:spPr>
          <a:xfrm>
            <a:off x="500034" y="5572140"/>
            <a:ext cx="8072494" cy="954107"/>
          </a:xfrm>
          <a:prstGeom prst="rect">
            <a:avLst/>
          </a:prstGeom>
          <a:noFill/>
        </p:spPr>
        <p:txBody>
          <a:bodyPr wrap="square" rtlCol="0">
            <a:spAutoFit/>
          </a:bodyPr>
          <a:lstStyle/>
          <a:p>
            <a:pPr marL="342900" indent="-342900">
              <a:buFont typeface="+mj-lt"/>
              <a:buAutoNum type="arabicPeriod" startAt="3"/>
            </a:pPr>
            <a:r>
              <a:rPr lang="lv-LV" sz="2800" dirty="0" smtClean="0"/>
              <a:t>Noteikt lauku </a:t>
            </a:r>
            <a:r>
              <a:rPr lang="lv-LV" sz="2800" b="1" dirty="0" err="1" smtClean="0"/>
              <a:t>Reģistrācijas_Nr</a:t>
            </a:r>
            <a:r>
              <a:rPr lang="lv-LV" sz="2800" dirty="0" smtClean="0"/>
              <a:t> par primārās atslēgas lauku. </a:t>
            </a:r>
            <a:endParaRPr lang="lv-LV"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928670"/>
            <a:ext cx="8229600" cy="714380"/>
          </a:xfrm>
        </p:spPr>
        <p:txBody>
          <a:bodyPr/>
          <a:lstStyle/>
          <a:p>
            <a:pPr marL="514350" indent="-514350">
              <a:buFont typeface="+mj-lt"/>
              <a:buAutoNum type="arabicPeriod" startAt="4"/>
            </a:pPr>
            <a:r>
              <a:rPr lang="lv-LV" dirty="0" smtClean="0"/>
              <a:t>Ievadīt tabulā trīs pilnīgi aizpildītus ierakstus</a:t>
            </a:r>
            <a:endParaRPr lang="lv-LV" dirty="0"/>
          </a:p>
        </p:txBody>
      </p:sp>
      <p:pic>
        <p:nvPicPr>
          <p:cNvPr id="2050" name="Picture 2"/>
          <p:cNvPicPr>
            <a:picLocks noChangeAspect="1" noChangeArrowheads="1"/>
          </p:cNvPicPr>
          <p:nvPr/>
        </p:nvPicPr>
        <p:blipFill>
          <a:blip r:embed="rId2"/>
          <a:srcRect/>
          <a:stretch>
            <a:fillRect/>
          </a:stretch>
        </p:blipFill>
        <p:spPr bwMode="auto">
          <a:xfrm>
            <a:off x="500034" y="2143116"/>
            <a:ext cx="8173525" cy="20717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71414"/>
            <a:ext cx="8229600" cy="857256"/>
          </a:xfrm>
          <a:solidFill>
            <a:schemeClr val="accent4">
              <a:lumMod val="40000"/>
              <a:lumOff val="60000"/>
            </a:schemeClr>
          </a:solidFill>
        </p:spPr>
        <p:txBody>
          <a:bodyPr>
            <a:normAutofit/>
          </a:bodyPr>
          <a:lstStyle/>
          <a:p>
            <a:pPr algn="l"/>
            <a:r>
              <a:rPr lang="lv-LV" sz="4000" b="1" i="1" dirty="0" smtClean="0"/>
              <a:t>Patstāvīgais darbs</a:t>
            </a:r>
            <a:endParaRPr lang="lv-LV" sz="4000" b="1" i="1" dirty="0"/>
          </a:p>
        </p:txBody>
      </p:sp>
      <p:sp>
        <p:nvSpPr>
          <p:cNvPr id="3" name="Content Placeholder 2"/>
          <p:cNvSpPr>
            <a:spLocks noGrp="1"/>
          </p:cNvSpPr>
          <p:nvPr>
            <p:ph idx="4294967295"/>
          </p:nvPr>
        </p:nvSpPr>
        <p:spPr>
          <a:xfrm>
            <a:off x="357158" y="1000108"/>
            <a:ext cx="8429684" cy="785818"/>
          </a:xfrm>
        </p:spPr>
        <p:txBody>
          <a:bodyPr>
            <a:normAutofit fontScale="92500" lnSpcReduction="20000"/>
          </a:bodyPr>
          <a:lstStyle/>
          <a:p>
            <a:pPr marL="514350" indent="-514350">
              <a:buFont typeface="+mj-lt"/>
              <a:buAutoNum type="arabicPeriod"/>
            </a:pPr>
            <a:r>
              <a:rPr lang="lv-LV" sz="2800" dirty="0" smtClean="0"/>
              <a:t>Izveidot tabulu </a:t>
            </a:r>
            <a:r>
              <a:rPr lang="lv-LV" sz="2800" b="1" dirty="0" smtClean="0"/>
              <a:t>Klienti </a:t>
            </a:r>
            <a:r>
              <a:rPr lang="lv-LV" sz="2800" dirty="0" smtClean="0"/>
              <a:t>un</a:t>
            </a:r>
            <a:r>
              <a:rPr lang="lv-LV" sz="2800" b="1" dirty="0" smtClean="0"/>
              <a:t> Serviss </a:t>
            </a:r>
            <a:r>
              <a:rPr lang="lv-LV" sz="2800" dirty="0" smtClean="0"/>
              <a:t>ar sekojošiem laukiem. Tabulas Klienti laukiem noteikt piemērotāko datu tipu.</a:t>
            </a:r>
          </a:p>
          <a:p>
            <a:pPr marL="514350" indent="-514350">
              <a:buFont typeface="+mj-lt"/>
              <a:buAutoNum type="arabicPeriod"/>
            </a:pPr>
            <a:endParaRPr lang="lv-LV" sz="2800" dirty="0"/>
          </a:p>
        </p:txBody>
      </p:sp>
      <p:graphicFrame>
        <p:nvGraphicFramePr>
          <p:cNvPr id="4" name="Table 3"/>
          <p:cNvGraphicFramePr>
            <a:graphicFrameLocks noGrp="1"/>
          </p:cNvGraphicFramePr>
          <p:nvPr/>
        </p:nvGraphicFramePr>
        <p:xfrm>
          <a:off x="714348" y="2214554"/>
          <a:ext cx="2333641" cy="3708400"/>
        </p:xfrm>
        <a:graphic>
          <a:graphicData uri="http://schemas.openxmlformats.org/drawingml/2006/table">
            <a:tbl>
              <a:tblPr firstRow="1" bandRow="1">
                <a:tableStyleId>{E8B1032C-EA38-4F05-BA0D-38AFFFC7BED3}</a:tableStyleId>
              </a:tblPr>
              <a:tblGrid>
                <a:gridCol w="2333641"/>
              </a:tblGrid>
              <a:tr h="370840">
                <a:tc>
                  <a:txBody>
                    <a:bodyPr/>
                    <a:lstStyle/>
                    <a:p>
                      <a:pPr algn="ctr"/>
                      <a:r>
                        <a:rPr lang="lv-LV" dirty="0" smtClean="0"/>
                        <a:t>Lauka nosaukums</a:t>
                      </a:r>
                      <a:endParaRPr lang="lv-LV" dirty="0"/>
                    </a:p>
                  </a:txBody>
                  <a:tcPr>
                    <a:solidFill>
                      <a:schemeClr val="accent6">
                        <a:lumMod val="75000"/>
                      </a:schemeClr>
                    </a:solidFill>
                  </a:tcPr>
                </a:tc>
              </a:tr>
              <a:tr h="370840">
                <a:tc>
                  <a:txBody>
                    <a:bodyPr/>
                    <a:lstStyle/>
                    <a:p>
                      <a:r>
                        <a:rPr lang="lv-LV" dirty="0" err="1" smtClean="0"/>
                        <a:t>Klienta_ID</a:t>
                      </a:r>
                      <a:endParaRPr lang="lv-LV" dirty="0"/>
                    </a:p>
                  </a:txBody>
                  <a:tcPr>
                    <a:noFill/>
                  </a:tcPr>
                </a:tc>
              </a:tr>
              <a:tr h="370840">
                <a:tc>
                  <a:txBody>
                    <a:bodyPr/>
                    <a:lstStyle/>
                    <a:p>
                      <a:r>
                        <a:rPr lang="lv-LV" dirty="0" smtClean="0"/>
                        <a:t>Vārds</a:t>
                      </a:r>
                      <a:endParaRPr lang="lv-LV" dirty="0"/>
                    </a:p>
                  </a:txBody>
                  <a:tcPr/>
                </a:tc>
              </a:tr>
              <a:tr h="370840">
                <a:tc>
                  <a:txBody>
                    <a:bodyPr/>
                    <a:lstStyle/>
                    <a:p>
                      <a:r>
                        <a:rPr lang="lv-LV" dirty="0" smtClean="0"/>
                        <a:t>Uzvārds</a:t>
                      </a:r>
                      <a:endParaRPr lang="lv-LV" dirty="0"/>
                    </a:p>
                  </a:txBody>
                  <a:tcPr>
                    <a:noFill/>
                  </a:tcPr>
                </a:tc>
              </a:tr>
              <a:tr h="370840">
                <a:tc>
                  <a:txBody>
                    <a:bodyPr/>
                    <a:lstStyle/>
                    <a:p>
                      <a:r>
                        <a:rPr lang="lv-LV" dirty="0" smtClean="0"/>
                        <a:t>Adrese</a:t>
                      </a:r>
                      <a:endParaRPr lang="lv-LV" dirty="0"/>
                    </a:p>
                  </a:txBody>
                  <a:tcPr/>
                </a:tc>
              </a:tr>
              <a:tr h="370840">
                <a:tc>
                  <a:txBody>
                    <a:bodyPr/>
                    <a:lstStyle/>
                    <a:p>
                      <a:r>
                        <a:rPr lang="lv-LV" dirty="0" smtClean="0"/>
                        <a:t>Pilsēta</a:t>
                      </a:r>
                      <a:endParaRPr lang="lv-LV" dirty="0"/>
                    </a:p>
                  </a:txBody>
                  <a:tcPr>
                    <a:noFill/>
                  </a:tcPr>
                </a:tc>
              </a:tr>
              <a:tr h="370840">
                <a:tc>
                  <a:txBody>
                    <a:bodyPr/>
                    <a:lstStyle/>
                    <a:p>
                      <a:r>
                        <a:rPr lang="lv-LV" dirty="0" smtClean="0"/>
                        <a:t>Indekss</a:t>
                      </a:r>
                      <a:endParaRPr lang="lv-LV" dirty="0"/>
                    </a:p>
                  </a:txBody>
                  <a:tcPr/>
                </a:tc>
              </a:tr>
              <a:tr h="370840">
                <a:tc>
                  <a:txBody>
                    <a:bodyPr/>
                    <a:lstStyle/>
                    <a:p>
                      <a:r>
                        <a:rPr lang="lv-LV" dirty="0" smtClean="0"/>
                        <a:t>Valsts</a:t>
                      </a:r>
                      <a:endParaRPr lang="lv-LV" dirty="0"/>
                    </a:p>
                  </a:txBody>
                  <a:tcPr>
                    <a:noFill/>
                  </a:tcPr>
                </a:tc>
              </a:tr>
              <a:tr h="370840">
                <a:tc>
                  <a:txBody>
                    <a:bodyPr/>
                    <a:lstStyle/>
                    <a:p>
                      <a:r>
                        <a:rPr lang="lv-LV" dirty="0" smtClean="0"/>
                        <a:t>Telefons</a:t>
                      </a:r>
                      <a:endParaRPr lang="lv-LV" dirty="0"/>
                    </a:p>
                  </a:txBody>
                  <a:tcPr/>
                </a:tc>
              </a:tr>
              <a:tr h="370840">
                <a:tc>
                  <a:txBody>
                    <a:bodyPr/>
                    <a:lstStyle/>
                    <a:p>
                      <a:r>
                        <a:rPr lang="lv-LV" dirty="0" err="1" smtClean="0"/>
                        <a:t>Dzimšanas_datums</a:t>
                      </a:r>
                      <a:endParaRPr lang="lv-LV" dirty="0"/>
                    </a:p>
                  </a:txBody>
                  <a:tcPr>
                    <a:noFill/>
                  </a:tcPr>
                </a:tc>
              </a:tr>
            </a:tbl>
          </a:graphicData>
        </a:graphic>
      </p:graphicFrame>
      <p:sp>
        <p:nvSpPr>
          <p:cNvPr id="9" name="TextBox 8"/>
          <p:cNvSpPr txBox="1"/>
          <p:nvPr/>
        </p:nvSpPr>
        <p:spPr>
          <a:xfrm>
            <a:off x="714348" y="1714488"/>
            <a:ext cx="1928826" cy="523220"/>
          </a:xfrm>
          <a:prstGeom prst="rect">
            <a:avLst/>
          </a:prstGeom>
          <a:noFill/>
        </p:spPr>
        <p:txBody>
          <a:bodyPr wrap="square" rtlCol="0">
            <a:spAutoFit/>
          </a:bodyPr>
          <a:lstStyle/>
          <a:p>
            <a:r>
              <a:rPr lang="lv-LV" sz="2800" b="1" dirty="0" smtClean="0"/>
              <a:t>Klienti</a:t>
            </a:r>
            <a:endParaRPr lang="lv-LV" sz="2800" b="1" dirty="0"/>
          </a:p>
        </p:txBody>
      </p:sp>
      <p:graphicFrame>
        <p:nvGraphicFramePr>
          <p:cNvPr id="10" name="Table 9"/>
          <p:cNvGraphicFramePr>
            <a:graphicFrameLocks noGrp="1"/>
          </p:cNvGraphicFramePr>
          <p:nvPr/>
        </p:nvGraphicFramePr>
        <p:xfrm>
          <a:off x="4929190" y="2214554"/>
          <a:ext cx="3643338" cy="2225040"/>
        </p:xfrm>
        <a:graphic>
          <a:graphicData uri="http://schemas.openxmlformats.org/drawingml/2006/table">
            <a:tbl>
              <a:tblPr firstRow="1" bandRow="1">
                <a:tableStyleId>{E8B1032C-EA38-4F05-BA0D-38AFFFC7BED3}</a:tableStyleId>
              </a:tblPr>
              <a:tblGrid>
                <a:gridCol w="1937946"/>
                <a:gridCol w="1705392"/>
              </a:tblGrid>
              <a:tr h="370840">
                <a:tc>
                  <a:txBody>
                    <a:bodyPr/>
                    <a:lstStyle/>
                    <a:p>
                      <a:pPr algn="ctr"/>
                      <a:r>
                        <a:rPr lang="lv-LV" dirty="0" smtClean="0"/>
                        <a:t>Lauka nosaukums</a:t>
                      </a:r>
                      <a:endParaRPr lang="lv-LV" dirty="0"/>
                    </a:p>
                  </a:txBody>
                  <a:tcPr>
                    <a:solidFill>
                      <a:schemeClr val="accent6">
                        <a:lumMod val="75000"/>
                      </a:schemeClr>
                    </a:solidFill>
                  </a:tcPr>
                </a:tc>
                <a:tc>
                  <a:txBody>
                    <a:bodyPr/>
                    <a:lstStyle/>
                    <a:p>
                      <a:pPr algn="ctr"/>
                      <a:r>
                        <a:rPr lang="lv-LV" dirty="0" smtClean="0"/>
                        <a:t>Datu tips</a:t>
                      </a:r>
                      <a:endParaRPr lang="lv-LV" dirty="0"/>
                    </a:p>
                  </a:txBody>
                  <a:tcPr>
                    <a:solidFill>
                      <a:schemeClr val="accent6">
                        <a:lumMod val="75000"/>
                      </a:schemeClr>
                    </a:solidFill>
                  </a:tcPr>
                </a:tc>
              </a:tr>
              <a:tr h="370840">
                <a:tc>
                  <a:txBody>
                    <a:bodyPr/>
                    <a:lstStyle/>
                    <a:p>
                      <a:r>
                        <a:rPr lang="lv-LV" dirty="0" err="1" smtClean="0"/>
                        <a:t>Servisa_ID</a:t>
                      </a:r>
                      <a:endParaRPr lang="lv-LV" dirty="0"/>
                    </a:p>
                  </a:txBody>
                  <a:tcPr>
                    <a:noFill/>
                  </a:tcPr>
                </a:tc>
                <a:tc>
                  <a:txBody>
                    <a:bodyPr/>
                    <a:lstStyle/>
                    <a:p>
                      <a:r>
                        <a:rPr lang="lv-LV" dirty="0" err="1" smtClean="0"/>
                        <a:t>AutoNumber</a:t>
                      </a:r>
                      <a:endParaRPr lang="lv-LV" dirty="0"/>
                    </a:p>
                  </a:txBody>
                  <a:tcPr>
                    <a:noFill/>
                  </a:tcPr>
                </a:tc>
              </a:tr>
              <a:tr h="370840">
                <a:tc>
                  <a:txBody>
                    <a:bodyPr/>
                    <a:lstStyle/>
                    <a:p>
                      <a:r>
                        <a:rPr lang="lv-LV" dirty="0" err="1" smtClean="0"/>
                        <a:t>Eļļas_maiņa</a:t>
                      </a:r>
                      <a:endParaRPr lang="lv-LV" dirty="0"/>
                    </a:p>
                  </a:txBody>
                  <a:tcPr/>
                </a:tc>
                <a:tc>
                  <a:txBody>
                    <a:bodyPr/>
                    <a:lstStyle/>
                    <a:p>
                      <a:r>
                        <a:rPr lang="lv-LV" dirty="0" err="1" smtClean="0"/>
                        <a:t>Yes</a:t>
                      </a:r>
                      <a:r>
                        <a:rPr lang="lv-LV" dirty="0" smtClean="0"/>
                        <a:t>/No</a:t>
                      </a:r>
                      <a:endParaRPr lang="lv-LV" dirty="0"/>
                    </a:p>
                  </a:txBody>
                  <a:tcPr/>
                </a:tc>
              </a:tr>
              <a:tr h="370840">
                <a:tc>
                  <a:txBody>
                    <a:bodyPr/>
                    <a:lstStyle/>
                    <a:p>
                      <a:r>
                        <a:rPr lang="lv-LV" dirty="0" err="1" smtClean="0"/>
                        <a:t>Filtru_maiņa</a:t>
                      </a:r>
                      <a:endParaRPr lang="lv-LV"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err="1" smtClean="0"/>
                        <a:t>Yes</a:t>
                      </a:r>
                      <a:r>
                        <a:rPr lang="lv-LV" dirty="0" smtClean="0"/>
                        <a:t>/No</a:t>
                      </a:r>
                    </a:p>
                  </a:txBody>
                  <a:tcPr>
                    <a:noFill/>
                  </a:tcPr>
                </a:tc>
              </a:tr>
              <a:tr h="370840">
                <a:tc>
                  <a:txBody>
                    <a:bodyPr/>
                    <a:lstStyle/>
                    <a:p>
                      <a:r>
                        <a:rPr lang="lv-LV" dirty="0" err="1" smtClean="0"/>
                        <a:t>Bremžu_eļļa</a:t>
                      </a:r>
                      <a:endParaRPr lang="lv-LV"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err="1" smtClean="0"/>
                        <a:t>Yes</a:t>
                      </a:r>
                      <a:r>
                        <a:rPr lang="lv-LV" dirty="0" smtClean="0"/>
                        <a:t>/No</a:t>
                      </a:r>
                    </a:p>
                  </a:txBody>
                  <a:tcPr/>
                </a:tc>
              </a:tr>
              <a:tr h="370840">
                <a:tc>
                  <a:txBody>
                    <a:bodyPr/>
                    <a:lstStyle/>
                    <a:p>
                      <a:r>
                        <a:rPr lang="lv-LV" dirty="0" smtClean="0"/>
                        <a:t>Cits</a:t>
                      </a:r>
                      <a:endParaRPr lang="lv-LV" dirty="0"/>
                    </a:p>
                  </a:txBody>
                  <a:tcPr>
                    <a:noFill/>
                  </a:tcPr>
                </a:tc>
                <a:tc>
                  <a:txBody>
                    <a:bodyPr/>
                    <a:lstStyle/>
                    <a:p>
                      <a:r>
                        <a:rPr lang="lv-LV" dirty="0" err="1" smtClean="0"/>
                        <a:t>Memo</a:t>
                      </a:r>
                      <a:endParaRPr lang="lv-LV" dirty="0"/>
                    </a:p>
                  </a:txBody>
                  <a:tcPr>
                    <a:noFill/>
                  </a:tcPr>
                </a:tc>
              </a:tr>
            </a:tbl>
          </a:graphicData>
        </a:graphic>
      </p:graphicFrame>
      <p:sp>
        <p:nvSpPr>
          <p:cNvPr id="11" name="TextBox 10"/>
          <p:cNvSpPr txBox="1"/>
          <p:nvPr/>
        </p:nvSpPr>
        <p:spPr>
          <a:xfrm>
            <a:off x="4929190" y="1714488"/>
            <a:ext cx="1928826" cy="523220"/>
          </a:xfrm>
          <a:prstGeom prst="rect">
            <a:avLst/>
          </a:prstGeom>
          <a:noFill/>
        </p:spPr>
        <p:txBody>
          <a:bodyPr wrap="square" rtlCol="0">
            <a:spAutoFit/>
          </a:bodyPr>
          <a:lstStyle/>
          <a:p>
            <a:r>
              <a:rPr lang="lv-LV" sz="2800" b="1" dirty="0" smtClean="0"/>
              <a:t>Serviss</a:t>
            </a:r>
            <a:endParaRPr lang="lv-LV" sz="2800" b="1" dirty="0"/>
          </a:p>
        </p:txBody>
      </p:sp>
      <p:sp>
        <p:nvSpPr>
          <p:cNvPr id="12" name="TextBox 11"/>
          <p:cNvSpPr txBox="1"/>
          <p:nvPr/>
        </p:nvSpPr>
        <p:spPr>
          <a:xfrm>
            <a:off x="428596" y="5903893"/>
            <a:ext cx="8072494" cy="954107"/>
          </a:xfrm>
          <a:prstGeom prst="rect">
            <a:avLst/>
          </a:prstGeom>
          <a:noFill/>
        </p:spPr>
        <p:txBody>
          <a:bodyPr wrap="square" rtlCol="0">
            <a:spAutoFit/>
          </a:bodyPr>
          <a:lstStyle/>
          <a:p>
            <a:pPr marL="514350" indent="-514350">
              <a:buFont typeface="+mj-lt"/>
              <a:buAutoNum type="arabicPeriod" startAt="2"/>
            </a:pPr>
            <a:r>
              <a:rPr lang="lv-LV" sz="2800" dirty="0" smtClean="0"/>
              <a:t>Noteikt lauku </a:t>
            </a:r>
            <a:r>
              <a:rPr lang="lv-LV" sz="2800" b="1" dirty="0" err="1" smtClean="0"/>
              <a:t>Klienta_ID</a:t>
            </a:r>
            <a:r>
              <a:rPr lang="lv-LV" sz="2800" dirty="0" smtClean="0"/>
              <a:t> un </a:t>
            </a:r>
            <a:r>
              <a:rPr lang="lv-LV" sz="2800" b="1" dirty="0" err="1" smtClean="0"/>
              <a:t>Servisa_ID</a:t>
            </a:r>
            <a:r>
              <a:rPr lang="lv-LV" sz="2800" b="1" dirty="0" smtClean="0"/>
              <a:t> </a:t>
            </a:r>
            <a:r>
              <a:rPr lang="lv-LV" sz="2800" dirty="0" smtClean="0"/>
              <a:t>par primārās atslēgas laukiem. </a:t>
            </a:r>
            <a:endParaRPr lang="lv-LV"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712</TotalTime>
  <Words>1743</Words>
  <Application>Microsoft Office PowerPoint</Application>
  <PresentationFormat>On-screen Show (4:3)</PresentationFormat>
  <Paragraphs>343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Datu bāze, tās mācību metodika</vt:lpstr>
      <vt:lpstr>Mācību priekšmeta obligātais saturs*  tēmai “Datu bāzu veidošana un izmantošana”</vt:lpstr>
      <vt:lpstr>Datu bāzes objekti</vt:lpstr>
      <vt:lpstr>Tabulas</vt:lpstr>
      <vt:lpstr>Tabulas</vt:lpstr>
      <vt:lpstr>Datu tipi</vt:lpstr>
      <vt:lpstr>1.uzdevums</vt:lpstr>
      <vt:lpstr>PowerPoint Presentation</vt:lpstr>
      <vt:lpstr>Patstāvīgais darbs</vt:lpstr>
      <vt:lpstr>Lauka īpašības (1)</vt:lpstr>
      <vt:lpstr>Lauka īpašības (2)</vt:lpstr>
      <vt:lpstr>Lauka īpašības (3)</vt:lpstr>
      <vt:lpstr>Lauka īpašības (4)</vt:lpstr>
      <vt:lpstr>Lauka īpašības (5)</vt:lpstr>
      <vt:lpstr>Lauka īpašības (6)</vt:lpstr>
      <vt:lpstr>Ievades maskas veidošana</vt:lpstr>
      <vt:lpstr>2.uzdevums</vt:lpstr>
      <vt:lpstr>Patstāvīgais darbs</vt:lpstr>
      <vt:lpstr>Saites (relationships) starp tabulām</vt:lpstr>
      <vt:lpstr>3.uzdevums</vt:lpstr>
      <vt:lpstr>Saišu (relationships) veidošana </vt:lpstr>
      <vt:lpstr>4.uzdevums</vt:lpstr>
      <vt:lpstr>PowerPoint Presentation</vt:lpstr>
      <vt:lpstr>Patstāvīgais darbs</vt:lpstr>
    </vt:vector>
  </TitlesOfParts>
  <Company>LiepU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Datu bāzes</dc:title>
  <dc:creator>S96F</dc:creator>
  <cp:lastModifiedBy>Windows User</cp:lastModifiedBy>
  <cp:revision>87</cp:revision>
  <dcterms:created xsi:type="dcterms:W3CDTF">2011-05-10T12:49:06Z</dcterms:created>
  <dcterms:modified xsi:type="dcterms:W3CDTF">2011-12-20T08:28:55Z</dcterms:modified>
</cp:coreProperties>
</file>