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5" r:id="rId11"/>
    <p:sldId id="270" r:id="rId12"/>
    <p:sldId id="271" r:id="rId13"/>
    <p:sldId id="275" r:id="rId14"/>
    <p:sldId id="272" r:id="rId15"/>
    <p:sldId id="274" r:id="rId16"/>
    <p:sldId id="273" r:id="rId17"/>
    <p:sldId id="276" r:id="rId18"/>
    <p:sldId id="267" r:id="rId19"/>
    <p:sldId id="277" r:id="rId20"/>
    <p:sldId id="278" r:id="rId21"/>
    <p:sldId id="268" r:id="rId22"/>
    <p:sldId id="279" r:id="rId23"/>
    <p:sldId id="280" r:id="rId24"/>
    <p:sldId id="269"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Lst>
  <p:sldSz cx="9144000" cy="6858000" type="screen4x3"/>
  <p:notesSz cx="6858000" cy="9144000"/>
  <p:defaultTextStyle>
    <a:defPPr>
      <a:defRPr lang="lv-LV"/>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84" y="-2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Arnolds\Desktop\skola_octa.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Arnolds\Desktop\skola_octa.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Arnolds\Desktop\skola_octa.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Documents%20and%20Settings\Arnolds\Desktop\skola_octa.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Documents%20and%20Settings\Arnolds\Desktop\skola_octa.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Documents%20and%20Settings\Arnolds\Desktop\skola_octa.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Documents%20and%20Settings\Arnolds\Desktop\skola_octa.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Documents%20and%20Settings\Arnolds\Desktop\skola_oc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barChart>
        <c:barDir val="col"/>
        <c:grouping val="clustered"/>
        <c:varyColors val="0"/>
        <c:ser>
          <c:idx val="0"/>
          <c:order val="0"/>
          <c:tx>
            <c:strRef>
              <c:f>Sheet4!$B$18</c:f>
              <c:strCache>
                <c:ptCount val="1"/>
                <c:pt idx="0">
                  <c:v>Polišu gadi</c:v>
                </c:pt>
              </c:strCache>
            </c:strRef>
          </c:tx>
          <c:invertIfNegative val="0"/>
          <c:dLbls>
            <c:showLegendKey val="0"/>
            <c:showVal val="1"/>
            <c:showCatName val="0"/>
            <c:showSerName val="0"/>
            <c:showPercent val="0"/>
            <c:showBubbleSize val="0"/>
            <c:showLeaderLines val="0"/>
          </c:dLbls>
          <c:cat>
            <c:strRef>
              <c:f>Sheet4!$A$19:$A$27</c:f>
              <c:strCache>
                <c:ptCount val="9"/>
                <c:pt idx="0">
                  <c:v>18-22</c:v>
                </c:pt>
                <c:pt idx="1">
                  <c:v>23-27</c:v>
                </c:pt>
                <c:pt idx="2">
                  <c:v>28-32</c:v>
                </c:pt>
                <c:pt idx="3">
                  <c:v>33-37</c:v>
                </c:pt>
                <c:pt idx="4">
                  <c:v>38-42</c:v>
                </c:pt>
                <c:pt idx="5">
                  <c:v>43-47</c:v>
                </c:pt>
                <c:pt idx="6">
                  <c:v>48-52</c:v>
                </c:pt>
                <c:pt idx="7">
                  <c:v>53-57</c:v>
                </c:pt>
                <c:pt idx="8">
                  <c:v>58-100</c:v>
                </c:pt>
              </c:strCache>
            </c:strRef>
          </c:cat>
          <c:val>
            <c:numRef>
              <c:f>Sheet4!$B$19:$B$27</c:f>
              <c:numCache>
                <c:formatCode>0</c:formatCode>
                <c:ptCount val="9"/>
                <c:pt idx="0">
                  <c:v>16160.23000000001</c:v>
                </c:pt>
                <c:pt idx="1">
                  <c:v>42269.870000000039</c:v>
                </c:pt>
                <c:pt idx="2">
                  <c:v>48944.700000000026</c:v>
                </c:pt>
                <c:pt idx="3">
                  <c:v>54356.449999999975</c:v>
                </c:pt>
                <c:pt idx="4">
                  <c:v>54451.710000000086</c:v>
                </c:pt>
                <c:pt idx="5">
                  <c:v>52463.630000000005</c:v>
                </c:pt>
                <c:pt idx="6">
                  <c:v>51711.600000000035</c:v>
                </c:pt>
                <c:pt idx="7">
                  <c:v>39148.450000000012</c:v>
                </c:pt>
                <c:pt idx="8">
                  <c:v>82891.279999999926</c:v>
                </c:pt>
              </c:numCache>
            </c:numRef>
          </c:val>
        </c:ser>
        <c:dLbls>
          <c:showLegendKey val="0"/>
          <c:showVal val="0"/>
          <c:showCatName val="0"/>
          <c:showSerName val="0"/>
          <c:showPercent val="0"/>
          <c:showBubbleSize val="0"/>
        </c:dLbls>
        <c:gapWidth val="150"/>
        <c:axId val="131472768"/>
        <c:axId val="131515904"/>
      </c:barChart>
      <c:catAx>
        <c:axId val="131472768"/>
        <c:scaling>
          <c:orientation val="minMax"/>
        </c:scaling>
        <c:delete val="0"/>
        <c:axPos val="b"/>
        <c:majorTickMark val="out"/>
        <c:minorTickMark val="none"/>
        <c:tickLblPos val="nextTo"/>
        <c:crossAx val="131515904"/>
        <c:crosses val="autoZero"/>
        <c:auto val="1"/>
        <c:lblAlgn val="ctr"/>
        <c:lblOffset val="100"/>
        <c:noMultiLvlLbl val="0"/>
      </c:catAx>
      <c:valAx>
        <c:axId val="131515904"/>
        <c:scaling>
          <c:orientation val="minMax"/>
        </c:scaling>
        <c:delete val="0"/>
        <c:axPos val="l"/>
        <c:majorGridlines/>
        <c:numFmt formatCode="0" sourceLinked="1"/>
        <c:majorTickMark val="out"/>
        <c:minorTickMark val="none"/>
        <c:tickLblPos val="nextTo"/>
        <c:crossAx val="131472768"/>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barChart>
        <c:barDir val="col"/>
        <c:grouping val="clustered"/>
        <c:varyColors val="0"/>
        <c:ser>
          <c:idx val="0"/>
          <c:order val="0"/>
          <c:tx>
            <c:strRef>
              <c:f>Sheet4!$C$18</c:f>
              <c:strCache>
                <c:ptCount val="1"/>
                <c:pt idx="0">
                  <c:v>Negadījumu biežums</c:v>
                </c:pt>
              </c:strCache>
            </c:strRef>
          </c:tx>
          <c:invertIfNegative val="0"/>
          <c:dLbls>
            <c:showLegendKey val="0"/>
            <c:showVal val="1"/>
            <c:showCatName val="0"/>
            <c:showSerName val="0"/>
            <c:showPercent val="0"/>
            <c:showBubbleSize val="0"/>
            <c:showLeaderLines val="0"/>
          </c:dLbls>
          <c:cat>
            <c:strRef>
              <c:f>Sheet4!$A$19:$A$27</c:f>
              <c:strCache>
                <c:ptCount val="9"/>
                <c:pt idx="0">
                  <c:v>18-22</c:v>
                </c:pt>
                <c:pt idx="1">
                  <c:v>23-27</c:v>
                </c:pt>
                <c:pt idx="2">
                  <c:v>28-32</c:v>
                </c:pt>
                <c:pt idx="3">
                  <c:v>33-37</c:v>
                </c:pt>
                <c:pt idx="4">
                  <c:v>38-42</c:v>
                </c:pt>
                <c:pt idx="5">
                  <c:v>43-47</c:v>
                </c:pt>
                <c:pt idx="6">
                  <c:v>48-52</c:v>
                </c:pt>
                <c:pt idx="7">
                  <c:v>53-57</c:v>
                </c:pt>
                <c:pt idx="8">
                  <c:v>58-100</c:v>
                </c:pt>
              </c:strCache>
            </c:strRef>
          </c:cat>
          <c:val>
            <c:numRef>
              <c:f>Sheet4!$C$19:$C$27</c:f>
              <c:numCache>
                <c:formatCode>0.00%</c:formatCode>
                <c:ptCount val="9"/>
                <c:pt idx="0">
                  <c:v>8.0011237463823187E-2</c:v>
                </c:pt>
                <c:pt idx="1">
                  <c:v>5.5240292908400192E-2</c:v>
                </c:pt>
                <c:pt idx="2">
                  <c:v>4.4928255766201415E-2</c:v>
                </c:pt>
                <c:pt idx="3">
                  <c:v>3.9185782000112294E-2</c:v>
                </c:pt>
                <c:pt idx="4">
                  <c:v>3.5866642204624988E-2</c:v>
                </c:pt>
                <c:pt idx="5">
                  <c:v>3.6711146369399206E-2</c:v>
                </c:pt>
                <c:pt idx="6">
                  <c:v>3.4673071419178726E-2</c:v>
                </c:pt>
                <c:pt idx="7">
                  <c:v>3.412651075585367E-2</c:v>
                </c:pt>
                <c:pt idx="8">
                  <c:v>2.9918707975072942E-2</c:v>
                </c:pt>
              </c:numCache>
            </c:numRef>
          </c:val>
        </c:ser>
        <c:dLbls>
          <c:showLegendKey val="0"/>
          <c:showVal val="0"/>
          <c:showCatName val="0"/>
          <c:showSerName val="0"/>
          <c:showPercent val="0"/>
          <c:showBubbleSize val="0"/>
        </c:dLbls>
        <c:gapWidth val="150"/>
        <c:axId val="138424320"/>
        <c:axId val="138425856"/>
      </c:barChart>
      <c:catAx>
        <c:axId val="138424320"/>
        <c:scaling>
          <c:orientation val="minMax"/>
        </c:scaling>
        <c:delete val="0"/>
        <c:axPos val="b"/>
        <c:majorTickMark val="out"/>
        <c:minorTickMark val="none"/>
        <c:tickLblPos val="nextTo"/>
        <c:crossAx val="138425856"/>
        <c:crosses val="autoZero"/>
        <c:auto val="1"/>
        <c:lblAlgn val="ctr"/>
        <c:lblOffset val="100"/>
        <c:noMultiLvlLbl val="0"/>
      </c:catAx>
      <c:valAx>
        <c:axId val="138425856"/>
        <c:scaling>
          <c:orientation val="minMax"/>
        </c:scaling>
        <c:delete val="0"/>
        <c:axPos val="l"/>
        <c:majorGridlines/>
        <c:numFmt formatCode="0.00%" sourceLinked="1"/>
        <c:majorTickMark val="out"/>
        <c:minorTickMark val="none"/>
        <c:tickLblPos val="nextTo"/>
        <c:crossAx val="138424320"/>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barChart>
        <c:barDir val="col"/>
        <c:grouping val="clustered"/>
        <c:varyColors val="0"/>
        <c:ser>
          <c:idx val="0"/>
          <c:order val="0"/>
          <c:tx>
            <c:strRef>
              <c:f>Sheet4!$C$30</c:f>
              <c:strCache>
                <c:ptCount val="1"/>
                <c:pt idx="0">
                  <c:v>Polišu gadi</c:v>
                </c:pt>
              </c:strCache>
            </c:strRef>
          </c:tx>
          <c:invertIfNegative val="0"/>
          <c:val>
            <c:numRef>
              <c:f>Sheet4!$C$31:$C$47</c:f>
              <c:numCache>
                <c:formatCode>0.00</c:formatCode>
                <c:ptCount val="17"/>
                <c:pt idx="0">
                  <c:v>10.570000000000002</c:v>
                </c:pt>
                <c:pt idx="1">
                  <c:v>23.489999999999963</c:v>
                </c:pt>
                <c:pt idx="2">
                  <c:v>87.98</c:v>
                </c:pt>
                <c:pt idx="3">
                  <c:v>916.98999999999978</c:v>
                </c:pt>
                <c:pt idx="4">
                  <c:v>3115.7200000000007</c:v>
                </c:pt>
                <c:pt idx="5">
                  <c:v>27356.070000000014</c:v>
                </c:pt>
                <c:pt idx="6">
                  <c:v>32835.999999999993</c:v>
                </c:pt>
                <c:pt idx="7">
                  <c:v>41367.789999999994</c:v>
                </c:pt>
                <c:pt idx="8">
                  <c:v>38907.270000000004</c:v>
                </c:pt>
                <c:pt idx="9">
                  <c:v>33566.950000000012</c:v>
                </c:pt>
                <c:pt idx="10">
                  <c:v>31486.790000000026</c:v>
                </c:pt>
                <c:pt idx="11">
                  <c:v>30912.76000000002</c:v>
                </c:pt>
                <c:pt idx="12">
                  <c:v>29583.750000000004</c:v>
                </c:pt>
                <c:pt idx="13">
                  <c:v>25961.880000000019</c:v>
                </c:pt>
                <c:pt idx="14">
                  <c:v>23262.849999999944</c:v>
                </c:pt>
                <c:pt idx="15">
                  <c:v>29784.759999999951</c:v>
                </c:pt>
                <c:pt idx="16">
                  <c:v>37706.930000000008</c:v>
                </c:pt>
              </c:numCache>
            </c:numRef>
          </c:val>
        </c:ser>
        <c:dLbls>
          <c:showLegendKey val="0"/>
          <c:showVal val="0"/>
          <c:showCatName val="0"/>
          <c:showSerName val="0"/>
          <c:showPercent val="0"/>
          <c:showBubbleSize val="0"/>
        </c:dLbls>
        <c:gapWidth val="150"/>
        <c:axId val="117236480"/>
        <c:axId val="117238016"/>
      </c:barChart>
      <c:catAx>
        <c:axId val="117236480"/>
        <c:scaling>
          <c:orientation val="minMax"/>
        </c:scaling>
        <c:delete val="0"/>
        <c:axPos val="b"/>
        <c:majorTickMark val="out"/>
        <c:minorTickMark val="none"/>
        <c:tickLblPos val="nextTo"/>
        <c:crossAx val="117238016"/>
        <c:crosses val="autoZero"/>
        <c:auto val="1"/>
        <c:lblAlgn val="ctr"/>
        <c:lblOffset val="100"/>
        <c:noMultiLvlLbl val="0"/>
      </c:catAx>
      <c:valAx>
        <c:axId val="117238016"/>
        <c:scaling>
          <c:orientation val="minMax"/>
        </c:scaling>
        <c:delete val="0"/>
        <c:axPos val="l"/>
        <c:majorGridlines/>
        <c:numFmt formatCode="0.00" sourceLinked="1"/>
        <c:majorTickMark val="out"/>
        <c:minorTickMark val="none"/>
        <c:tickLblPos val="nextTo"/>
        <c:crossAx val="117236480"/>
        <c:crosses val="autoZero"/>
        <c:crossBetween val="between"/>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barChart>
        <c:barDir val="col"/>
        <c:grouping val="clustered"/>
        <c:varyColors val="0"/>
        <c:ser>
          <c:idx val="0"/>
          <c:order val="0"/>
          <c:tx>
            <c:strRef>
              <c:f>Sheet4!$B$30</c:f>
              <c:strCache>
                <c:ptCount val="1"/>
                <c:pt idx="0">
                  <c:v>Negadījumu biežums</c:v>
                </c:pt>
              </c:strCache>
            </c:strRef>
          </c:tx>
          <c:invertIfNegative val="0"/>
          <c:dLbls>
            <c:showLegendKey val="0"/>
            <c:showVal val="1"/>
            <c:showCatName val="0"/>
            <c:showSerName val="0"/>
            <c:showPercent val="0"/>
            <c:showBubbleSize val="0"/>
            <c:showLeaderLines val="0"/>
          </c:dLbls>
          <c:val>
            <c:numRef>
              <c:f>Sheet4!$B$31:$B$47</c:f>
              <c:numCache>
                <c:formatCode>0.00%</c:formatCode>
                <c:ptCount val="17"/>
                <c:pt idx="0">
                  <c:v>0.18921475875118299</c:v>
                </c:pt>
                <c:pt idx="1">
                  <c:v>0.17028522775649249</c:v>
                </c:pt>
                <c:pt idx="2">
                  <c:v>0.2273243919072517</c:v>
                </c:pt>
                <c:pt idx="3">
                  <c:v>0.10250929672079305</c:v>
                </c:pt>
                <c:pt idx="4">
                  <c:v>8.1201134890169682E-2</c:v>
                </c:pt>
                <c:pt idx="5">
                  <c:v>6.1814434602631259E-2</c:v>
                </c:pt>
                <c:pt idx="6">
                  <c:v>5.5914240467779285E-2</c:v>
                </c:pt>
                <c:pt idx="7">
                  <c:v>4.9120342179265433E-2</c:v>
                </c:pt>
                <c:pt idx="8">
                  <c:v>4.2716952384477307E-2</c:v>
                </c:pt>
                <c:pt idx="9">
                  <c:v>3.9890427935811858E-2</c:v>
                </c:pt>
                <c:pt idx="10">
                  <c:v>3.8809926321482731E-2</c:v>
                </c:pt>
                <c:pt idx="11">
                  <c:v>3.38371598006778E-2</c:v>
                </c:pt>
                <c:pt idx="12">
                  <c:v>3.1638991000126813E-2</c:v>
                </c:pt>
                <c:pt idx="13">
                  <c:v>2.8849990832713217E-2</c:v>
                </c:pt>
                <c:pt idx="14">
                  <c:v>2.6651936456625166E-2</c:v>
                </c:pt>
                <c:pt idx="15">
                  <c:v>2.4912069125284209E-2</c:v>
                </c:pt>
                <c:pt idx="16">
                  <c:v>2.0420649466822191E-2</c:v>
                </c:pt>
              </c:numCache>
            </c:numRef>
          </c:val>
        </c:ser>
        <c:dLbls>
          <c:showLegendKey val="0"/>
          <c:showVal val="0"/>
          <c:showCatName val="0"/>
          <c:showSerName val="0"/>
          <c:showPercent val="0"/>
          <c:showBubbleSize val="0"/>
        </c:dLbls>
        <c:gapWidth val="150"/>
        <c:axId val="119741824"/>
        <c:axId val="119772288"/>
      </c:barChart>
      <c:catAx>
        <c:axId val="119741824"/>
        <c:scaling>
          <c:orientation val="minMax"/>
        </c:scaling>
        <c:delete val="0"/>
        <c:axPos val="b"/>
        <c:majorTickMark val="out"/>
        <c:minorTickMark val="none"/>
        <c:tickLblPos val="nextTo"/>
        <c:crossAx val="119772288"/>
        <c:crosses val="autoZero"/>
        <c:auto val="1"/>
        <c:lblAlgn val="ctr"/>
        <c:lblOffset val="100"/>
        <c:noMultiLvlLbl val="0"/>
      </c:catAx>
      <c:valAx>
        <c:axId val="119772288"/>
        <c:scaling>
          <c:orientation val="minMax"/>
        </c:scaling>
        <c:delete val="0"/>
        <c:axPos val="l"/>
        <c:majorGridlines/>
        <c:numFmt formatCode="0.00%" sourceLinked="1"/>
        <c:majorTickMark val="out"/>
        <c:minorTickMark val="none"/>
        <c:tickLblPos val="nextTo"/>
        <c:crossAx val="119741824"/>
        <c:crosses val="autoZero"/>
        <c:crossBetween val="between"/>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barChart>
        <c:barDir val="col"/>
        <c:grouping val="clustered"/>
        <c:varyColors val="0"/>
        <c:ser>
          <c:idx val="0"/>
          <c:order val="0"/>
          <c:tx>
            <c:strRef>
              <c:f>Sheet4!$C$30</c:f>
              <c:strCache>
                <c:ptCount val="1"/>
                <c:pt idx="0">
                  <c:v>Polišu gadi</c:v>
                </c:pt>
              </c:strCache>
            </c:strRef>
          </c:tx>
          <c:invertIfNegative val="0"/>
          <c:dLbls>
            <c:showLegendKey val="0"/>
            <c:showVal val="1"/>
            <c:showCatName val="0"/>
            <c:showSerName val="0"/>
            <c:showPercent val="0"/>
            <c:showBubbleSize val="0"/>
            <c:showLeaderLines val="0"/>
          </c:dLbls>
          <c:cat>
            <c:strRef>
              <c:f>Sheet4!$A$31:$A$41</c:f>
              <c:strCache>
                <c:ptCount val="11"/>
                <c:pt idx="0">
                  <c:v>Rīga/Rīgas raj./Jūrmala</c:v>
                </c:pt>
                <c:pt idx="1">
                  <c:v>Daugavpils rajons</c:v>
                </c:pt>
                <c:pt idx="2">
                  <c:v>Ventspils rajons</c:v>
                </c:pt>
                <c:pt idx="3">
                  <c:v>Jelgavas rajons</c:v>
                </c:pt>
                <c:pt idx="4">
                  <c:v>Liepājas rajons</c:v>
                </c:pt>
                <c:pt idx="5">
                  <c:v>Ogres rajons</c:v>
                </c:pt>
                <c:pt idx="6">
                  <c:v>nav zināms</c:v>
                </c:pt>
                <c:pt idx="7">
                  <c:v>Valmiera</c:v>
                </c:pt>
                <c:pt idx="8">
                  <c:v>TER7</c:v>
                </c:pt>
                <c:pt idx="9">
                  <c:v>Jēkabpils</c:v>
                </c:pt>
                <c:pt idx="10">
                  <c:v>TER8</c:v>
                </c:pt>
              </c:strCache>
            </c:strRef>
          </c:cat>
          <c:val>
            <c:numRef>
              <c:f>Sheet4!$C$31:$C$41</c:f>
              <c:numCache>
                <c:formatCode>0</c:formatCode>
                <c:ptCount val="11"/>
                <c:pt idx="0">
                  <c:v>177141.45999999964</c:v>
                </c:pt>
                <c:pt idx="1">
                  <c:v>22919.849999999969</c:v>
                </c:pt>
                <c:pt idx="2">
                  <c:v>11598.65999999998</c:v>
                </c:pt>
                <c:pt idx="3">
                  <c:v>19828.890000000018</c:v>
                </c:pt>
                <c:pt idx="4">
                  <c:v>22232.869999999952</c:v>
                </c:pt>
                <c:pt idx="5">
                  <c:v>13529.63000000001</c:v>
                </c:pt>
                <c:pt idx="6">
                  <c:v>32228.639999999952</c:v>
                </c:pt>
                <c:pt idx="7">
                  <c:v>4430.3999999999933</c:v>
                </c:pt>
                <c:pt idx="8">
                  <c:v>72204.829999999987</c:v>
                </c:pt>
                <c:pt idx="9">
                  <c:v>3332.8700000000022</c:v>
                </c:pt>
                <c:pt idx="10">
                  <c:v>62949.82</c:v>
                </c:pt>
              </c:numCache>
            </c:numRef>
          </c:val>
        </c:ser>
        <c:dLbls>
          <c:showLegendKey val="0"/>
          <c:showVal val="0"/>
          <c:showCatName val="0"/>
          <c:showSerName val="0"/>
          <c:showPercent val="0"/>
          <c:showBubbleSize val="0"/>
        </c:dLbls>
        <c:gapWidth val="150"/>
        <c:axId val="119794304"/>
        <c:axId val="119996800"/>
      </c:barChart>
      <c:catAx>
        <c:axId val="119794304"/>
        <c:scaling>
          <c:orientation val="minMax"/>
        </c:scaling>
        <c:delete val="0"/>
        <c:axPos val="b"/>
        <c:majorTickMark val="out"/>
        <c:minorTickMark val="none"/>
        <c:tickLblPos val="nextTo"/>
        <c:crossAx val="119996800"/>
        <c:crosses val="autoZero"/>
        <c:auto val="1"/>
        <c:lblAlgn val="ctr"/>
        <c:lblOffset val="100"/>
        <c:noMultiLvlLbl val="0"/>
      </c:catAx>
      <c:valAx>
        <c:axId val="119996800"/>
        <c:scaling>
          <c:orientation val="minMax"/>
          <c:max val="180000"/>
        </c:scaling>
        <c:delete val="0"/>
        <c:axPos val="l"/>
        <c:majorGridlines/>
        <c:numFmt formatCode="0" sourceLinked="1"/>
        <c:majorTickMark val="out"/>
        <c:minorTickMark val="none"/>
        <c:tickLblPos val="nextTo"/>
        <c:crossAx val="119794304"/>
        <c:crosses val="autoZero"/>
        <c:crossBetween val="between"/>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barChart>
        <c:barDir val="col"/>
        <c:grouping val="clustered"/>
        <c:varyColors val="0"/>
        <c:ser>
          <c:idx val="0"/>
          <c:order val="0"/>
          <c:tx>
            <c:strRef>
              <c:f>Sheet4!$C$18</c:f>
              <c:strCache>
                <c:ptCount val="1"/>
                <c:pt idx="0">
                  <c:v>Negadījumu biežums</c:v>
                </c:pt>
              </c:strCache>
            </c:strRef>
          </c:tx>
          <c:invertIfNegative val="0"/>
          <c:dLbls>
            <c:showLegendKey val="0"/>
            <c:showVal val="1"/>
            <c:showCatName val="0"/>
            <c:showSerName val="0"/>
            <c:showPercent val="0"/>
            <c:showBubbleSize val="0"/>
            <c:showLeaderLines val="0"/>
          </c:dLbls>
          <c:cat>
            <c:strRef>
              <c:f>Sheet4!$A$31:$A$41</c:f>
              <c:strCache>
                <c:ptCount val="11"/>
                <c:pt idx="0">
                  <c:v>Rīga/Rīgas raj./Jūrmala</c:v>
                </c:pt>
                <c:pt idx="1">
                  <c:v>Daugavpils rajons</c:v>
                </c:pt>
                <c:pt idx="2">
                  <c:v>Ventspils rajons</c:v>
                </c:pt>
                <c:pt idx="3">
                  <c:v>Jelgavas rajons</c:v>
                </c:pt>
                <c:pt idx="4">
                  <c:v>Liepājas rajons</c:v>
                </c:pt>
                <c:pt idx="5">
                  <c:v>Ogres rajons</c:v>
                </c:pt>
                <c:pt idx="6">
                  <c:v>nav zināms</c:v>
                </c:pt>
                <c:pt idx="7">
                  <c:v>Valmiera</c:v>
                </c:pt>
                <c:pt idx="8">
                  <c:v>TER7</c:v>
                </c:pt>
                <c:pt idx="9">
                  <c:v>Jēkabpils</c:v>
                </c:pt>
                <c:pt idx="10">
                  <c:v>TER8</c:v>
                </c:pt>
              </c:strCache>
            </c:strRef>
          </c:cat>
          <c:val>
            <c:numRef>
              <c:f>Sheet4!$B$31:$B$41</c:f>
              <c:numCache>
                <c:formatCode>0.00%</c:formatCode>
                <c:ptCount val="11"/>
                <c:pt idx="0">
                  <c:v>5.2235089402560005E-2</c:v>
                </c:pt>
                <c:pt idx="1">
                  <c:v>3.9747206024472292E-2</c:v>
                </c:pt>
                <c:pt idx="2">
                  <c:v>3.965975379914579E-2</c:v>
                </c:pt>
                <c:pt idx="3">
                  <c:v>3.9033955002019824E-2</c:v>
                </c:pt>
                <c:pt idx="4">
                  <c:v>3.6072715758244535E-2</c:v>
                </c:pt>
                <c:pt idx="5">
                  <c:v>3.3703804169071858E-2</c:v>
                </c:pt>
                <c:pt idx="6">
                  <c:v>3.1059331079437442E-2</c:v>
                </c:pt>
                <c:pt idx="7">
                  <c:v>2.821415673528354E-2</c:v>
                </c:pt>
                <c:pt idx="8">
                  <c:v>2.7712827521372232E-2</c:v>
                </c:pt>
                <c:pt idx="9">
                  <c:v>2.7603836933333778E-2</c:v>
                </c:pt>
                <c:pt idx="10">
                  <c:v>2.4940500227006213E-2</c:v>
                </c:pt>
              </c:numCache>
            </c:numRef>
          </c:val>
        </c:ser>
        <c:dLbls>
          <c:showLegendKey val="0"/>
          <c:showVal val="0"/>
          <c:showCatName val="0"/>
          <c:showSerName val="0"/>
          <c:showPercent val="0"/>
          <c:showBubbleSize val="0"/>
        </c:dLbls>
        <c:gapWidth val="150"/>
        <c:axId val="121374976"/>
        <c:axId val="122757120"/>
      </c:barChart>
      <c:catAx>
        <c:axId val="121374976"/>
        <c:scaling>
          <c:orientation val="minMax"/>
        </c:scaling>
        <c:delete val="0"/>
        <c:axPos val="b"/>
        <c:majorTickMark val="out"/>
        <c:minorTickMark val="none"/>
        <c:tickLblPos val="nextTo"/>
        <c:crossAx val="122757120"/>
        <c:crosses val="autoZero"/>
        <c:auto val="1"/>
        <c:lblAlgn val="ctr"/>
        <c:lblOffset val="100"/>
        <c:noMultiLvlLbl val="0"/>
      </c:catAx>
      <c:valAx>
        <c:axId val="122757120"/>
        <c:scaling>
          <c:orientation val="minMax"/>
        </c:scaling>
        <c:delete val="0"/>
        <c:axPos val="l"/>
        <c:majorGridlines/>
        <c:numFmt formatCode="0.00%" sourceLinked="1"/>
        <c:majorTickMark val="out"/>
        <c:minorTickMark val="none"/>
        <c:tickLblPos val="nextTo"/>
        <c:crossAx val="121374976"/>
        <c:crosses val="autoZero"/>
        <c:crossBetween val="between"/>
      </c:valAx>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barChart>
        <c:barDir val="col"/>
        <c:grouping val="clustered"/>
        <c:varyColors val="0"/>
        <c:ser>
          <c:idx val="0"/>
          <c:order val="0"/>
          <c:tx>
            <c:strRef>
              <c:f>Sheet4!$C$44</c:f>
              <c:strCache>
                <c:ptCount val="1"/>
                <c:pt idx="0">
                  <c:v>Polišu gadi</c:v>
                </c:pt>
              </c:strCache>
            </c:strRef>
          </c:tx>
          <c:invertIfNegative val="0"/>
          <c:dLbls>
            <c:showLegendKey val="0"/>
            <c:showVal val="1"/>
            <c:showCatName val="0"/>
            <c:showSerName val="0"/>
            <c:showPercent val="0"/>
            <c:showBubbleSize val="0"/>
            <c:showLeaderLines val="0"/>
          </c:dLbls>
          <c:cat>
            <c:strRef>
              <c:f>Sheet4!$A$45:$A$49</c:f>
              <c:strCache>
                <c:ptCount val="5"/>
                <c:pt idx="0">
                  <c:v>V1-V2</c:v>
                </c:pt>
                <c:pt idx="1">
                  <c:v>V3</c:v>
                </c:pt>
                <c:pt idx="2">
                  <c:v>V4</c:v>
                </c:pt>
                <c:pt idx="3">
                  <c:v>V5</c:v>
                </c:pt>
                <c:pt idx="4">
                  <c:v>V6</c:v>
                </c:pt>
              </c:strCache>
            </c:strRef>
          </c:cat>
          <c:val>
            <c:numRef>
              <c:f>Sheet4!$C$45:$C$49</c:f>
              <c:numCache>
                <c:formatCode>0</c:formatCode>
                <c:ptCount val="5"/>
                <c:pt idx="0">
                  <c:v>53375.42</c:v>
                </c:pt>
                <c:pt idx="1">
                  <c:v>184207.36999999976</c:v>
                </c:pt>
                <c:pt idx="2">
                  <c:v>130944.2900000001</c:v>
                </c:pt>
                <c:pt idx="3">
                  <c:v>59619.800000000032</c:v>
                </c:pt>
                <c:pt idx="4">
                  <c:v>14251.039999999985</c:v>
                </c:pt>
              </c:numCache>
            </c:numRef>
          </c:val>
        </c:ser>
        <c:dLbls>
          <c:showLegendKey val="0"/>
          <c:showVal val="0"/>
          <c:showCatName val="0"/>
          <c:showSerName val="0"/>
          <c:showPercent val="0"/>
          <c:showBubbleSize val="0"/>
        </c:dLbls>
        <c:gapWidth val="150"/>
        <c:axId val="124613760"/>
        <c:axId val="124615296"/>
      </c:barChart>
      <c:catAx>
        <c:axId val="124613760"/>
        <c:scaling>
          <c:orientation val="minMax"/>
        </c:scaling>
        <c:delete val="0"/>
        <c:axPos val="b"/>
        <c:majorTickMark val="out"/>
        <c:minorTickMark val="none"/>
        <c:tickLblPos val="nextTo"/>
        <c:crossAx val="124615296"/>
        <c:crosses val="autoZero"/>
        <c:auto val="1"/>
        <c:lblAlgn val="ctr"/>
        <c:lblOffset val="100"/>
        <c:noMultiLvlLbl val="0"/>
      </c:catAx>
      <c:valAx>
        <c:axId val="124615296"/>
        <c:scaling>
          <c:orientation val="minMax"/>
        </c:scaling>
        <c:delete val="0"/>
        <c:axPos val="l"/>
        <c:majorGridlines/>
        <c:numFmt formatCode="0" sourceLinked="1"/>
        <c:majorTickMark val="out"/>
        <c:minorTickMark val="none"/>
        <c:tickLblPos val="nextTo"/>
        <c:crossAx val="124613760"/>
        <c:crosses val="autoZero"/>
        <c:crossBetween val="between"/>
      </c:valAx>
    </c:plotArea>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barChart>
        <c:barDir val="col"/>
        <c:grouping val="clustered"/>
        <c:varyColors val="0"/>
        <c:ser>
          <c:idx val="0"/>
          <c:order val="0"/>
          <c:tx>
            <c:strRef>
              <c:f>Sheet4!$B$44</c:f>
              <c:strCache>
                <c:ptCount val="1"/>
                <c:pt idx="0">
                  <c:v>Negadījumu biežums</c:v>
                </c:pt>
              </c:strCache>
            </c:strRef>
          </c:tx>
          <c:invertIfNegative val="0"/>
          <c:dLbls>
            <c:showLegendKey val="0"/>
            <c:showVal val="1"/>
            <c:showCatName val="0"/>
            <c:showSerName val="0"/>
            <c:showPercent val="0"/>
            <c:showBubbleSize val="0"/>
            <c:showLeaderLines val="0"/>
          </c:dLbls>
          <c:cat>
            <c:strRef>
              <c:f>Sheet4!$A$45:$A$49</c:f>
              <c:strCache>
                <c:ptCount val="5"/>
                <c:pt idx="0">
                  <c:v>V1-V2</c:v>
                </c:pt>
                <c:pt idx="1">
                  <c:v>V3</c:v>
                </c:pt>
                <c:pt idx="2">
                  <c:v>V4</c:v>
                </c:pt>
                <c:pt idx="3">
                  <c:v>V5</c:v>
                </c:pt>
                <c:pt idx="4">
                  <c:v>V6</c:v>
                </c:pt>
              </c:strCache>
            </c:strRef>
          </c:cat>
          <c:val>
            <c:numRef>
              <c:f>Sheet4!$B$45:$B$49</c:f>
              <c:numCache>
                <c:formatCode>0.00%</c:formatCode>
                <c:ptCount val="5"/>
                <c:pt idx="0">
                  <c:v>3.0688283108591945E-2</c:v>
                </c:pt>
                <c:pt idx="1">
                  <c:v>3.8033223100682675E-2</c:v>
                </c:pt>
                <c:pt idx="2">
                  <c:v>4.2162968694549392E-2</c:v>
                </c:pt>
                <c:pt idx="3">
                  <c:v>4.2049788828543523E-2</c:v>
                </c:pt>
                <c:pt idx="4">
                  <c:v>5.4241655345855469E-2</c:v>
                </c:pt>
              </c:numCache>
            </c:numRef>
          </c:val>
        </c:ser>
        <c:dLbls>
          <c:showLegendKey val="0"/>
          <c:showVal val="0"/>
          <c:showCatName val="0"/>
          <c:showSerName val="0"/>
          <c:showPercent val="0"/>
          <c:showBubbleSize val="0"/>
        </c:dLbls>
        <c:gapWidth val="150"/>
        <c:axId val="124637568"/>
        <c:axId val="124639104"/>
      </c:barChart>
      <c:catAx>
        <c:axId val="124637568"/>
        <c:scaling>
          <c:orientation val="minMax"/>
        </c:scaling>
        <c:delete val="0"/>
        <c:axPos val="b"/>
        <c:majorTickMark val="out"/>
        <c:minorTickMark val="none"/>
        <c:tickLblPos val="nextTo"/>
        <c:crossAx val="124639104"/>
        <c:crosses val="autoZero"/>
        <c:auto val="1"/>
        <c:lblAlgn val="ctr"/>
        <c:lblOffset val="100"/>
        <c:noMultiLvlLbl val="0"/>
      </c:catAx>
      <c:valAx>
        <c:axId val="124639104"/>
        <c:scaling>
          <c:orientation val="minMax"/>
        </c:scaling>
        <c:delete val="0"/>
        <c:axPos val="l"/>
        <c:majorGridlines/>
        <c:numFmt formatCode="0.00%" sourceLinked="1"/>
        <c:majorTickMark val="out"/>
        <c:minorTickMark val="none"/>
        <c:tickLblPos val="nextTo"/>
        <c:crossAx val="124637568"/>
        <c:crosses val="autoZero"/>
        <c:crossBetween val="between"/>
      </c:valAx>
    </c:plotArea>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lv-LV"/>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lv-LV"/>
          </a:p>
        </p:txBody>
      </p:sp>
      <p:sp>
        <p:nvSpPr>
          <p:cNvPr id="4" name="Date Placeholder 3"/>
          <p:cNvSpPr>
            <a:spLocks noGrp="1"/>
          </p:cNvSpPr>
          <p:nvPr>
            <p:ph type="dt" sz="half" idx="10"/>
          </p:nvPr>
        </p:nvSpPr>
        <p:spPr/>
        <p:txBody>
          <a:bodyPr/>
          <a:lstStyle>
            <a:lvl1pPr>
              <a:defRPr/>
            </a:lvl1pPr>
          </a:lstStyle>
          <a:p>
            <a:pPr>
              <a:defRPr/>
            </a:pPr>
            <a:fld id="{0AA72E9F-06B8-43B9-B01E-415A0754B225}" type="datetimeFigureOut">
              <a:rPr lang="lv-LV"/>
              <a:pPr>
                <a:defRPr/>
              </a:pPr>
              <a:t>2012.01.05.</a:t>
            </a:fld>
            <a:endParaRPr lang="lv-LV"/>
          </a:p>
        </p:txBody>
      </p:sp>
      <p:sp>
        <p:nvSpPr>
          <p:cNvPr id="5" name="Footer Placeholder 4"/>
          <p:cNvSpPr>
            <a:spLocks noGrp="1"/>
          </p:cNvSpPr>
          <p:nvPr>
            <p:ph type="ftr" sz="quarter" idx="11"/>
          </p:nvPr>
        </p:nvSpPr>
        <p:spPr/>
        <p:txBody>
          <a:bodyPr/>
          <a:lstStyle>
            <a:lvl1pPr>
              <a:defRPr/>
            </a:lvl1pPr>
          </a:lstStyle>
          <a:p>
            <a:pPr>
              <a:defRPr/>
            </a:pPr>
            <a:endParaRPr lang="lv-LV"/>
          </a:p>
        </p:txBody>
      </p:sp>
      <p:sp>
        <p:nvSpPr>
          <p:cNvPr id="6" name="Slide Number Placeholder 5"/>
          <p:cNvSpPr>
            <a:spLocks noGrp="1"/>
          </p:cNvSpPr>
          <p:nvPr>
            <p:ph type="sldNum" sz="quarter" idx="12"/>
          </p:nvPr>
        </p:nvSpPr>
        <p:spPr/>
        <p:txBody>
          <a:bodyPr/>
          <a:lstStyle>
            <a:lvl1pPr>
              <a:defRPr/>
            </a:lvl1pPr>
          </a:lstStyle>
          <a:p>
            <a:pPr>
              <a:defRPr/>
            </a:pPr>
            <a:fld id="{03B679E0-93AD-4AA0-9DD1-1FD5A5439A89}" type="slidenum">
              <a:rPr lang="lv-LV"/>
              <a:pPr>
                <a:defRPr/>
              </a:pPr>
              <a:t>‹#›</a:t>
            </a:fld>
            <a:endParaRPr lang="lv-L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lvl1pPr>
              <a:defRPr/>
            </a:lvl1pPr>
          </a:lstStyle>
          <a:p>
            <a:pPr>
              <a:defRPr/>
            </a:pPr>
            <a:fld id="{B2A1B0F1-CF5F-4E47-A43A-61C1836FB360}" type="datetimeFigureOut">
              <a:rPr lang="lv-LV"/>
              <a:pPr>
                <a:defRPr/>
              </a:pPr>
              <a:t>2012.01.05.</a:t>
            </a:fld>
            <a:endParaRPr lang="lv-LV"/>
          </a:p>
        </p:txBody>
      </p:sp>
      <p:sp>
        <p:nvSpPr>
          <p:cNvPr id="5" name="Footer Placeholder 4"/>
          <p:cNvSpPr>
            <a:spLocks noGrp="1"/>
          </p:cNvSpPr>
          <p:nvPr>
            <p:ph type="ftr" sz="quarter" idx="11"/>
          </p:nvPr>
        </p:nvSpPr>
        <p:spPr/>
        <p:txBody>
          <a:bodyPr/>
          <a:lstStyle>
            <a:lvl1pPr>
              <a:defRPr/>
            </a:lvl1pPr>
          </a:lstStyle>
          <a:p>
            <a:pPr>
              <a:defRPr/>
            </a:pPr>
            <a:endParaRPr lang="lv-LV"/>
          </a:p>
        </p:txBody>
      </p:sp>
      <p:sp>
        <p:nvSpPr>
          <p:cNvPr id="6" name="Slide Number Placeholder 5"/>
          <p:cNvSpPr>
            <a:spLocks noGrp="1"/>
          </p:cNvSpPr>
          <p:nvPr>
            <p:ph type="sldNum" sz="quarter" idx="12"/>
          </p:nvPr>
        </p:nvSpPr>
        <p:spPr/>
        <p:txBody>
          <a:bodyPr/>
          <a:lstStyle>
            <a:lvl1pPr>
              <a:defRPr/>
            </a:lvl1pPr>
          </a:lstStyle>
          <a:p>
            <a:pPr>
              <a:defRPr/>
            </a:pPr>
            <a:fld id="{970AA04C-6C80-4E71-B7B0-6E14E742BF40}" type="slidenum">
              <a:rPr lang="lv-LV"/>
              <a:pPr>
                <a:defRPr/>
              </a:pPr>
              <a:t>‹#›</a:t>
            </a:fld>
            <a:endParaRPr lang="lv-L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lv-LV"/>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lvl1pPr>
              <a:defRPr/>
            </a:lvl1pPr>
          </a:lstStyle>
          <a:p>
            <a:pPr>
              <a:defRPr/>
            </a:pPr>
            <a:fld id="{D792B7E4-D1F4-449F-810B-C1411FE13C70}" type="datetimeFigureOut">
              <a:rPr lang="lv-LV"/>
              <a:pPr>
                <a:defRPr/>
              </a:pPr>
              <a:t>2012.01.05.</a:t>
            </a:fld>
            <a:endParaRPr lang="lv-LV"/>
          </a:p>
        </p:txBody>
      </p:sp>
      <p:sp>
        <p:nvSpPr>
          <p:cNvPr id="5" name="Footer Placeholder 4"/>
          <p:cNvSpPr>
            <a:spLocks noGrp="1"/>
          </p:cNvSpPr>
          <p:nvPr>
            <p:ph type="ftr" sz="quarter" idx="11"/>
          </p:nvPr>
        </p:nvSpPr>
        <p:spPr/>
        <p:txBody>
          <a:bodyPr/>
          <a:lstStyle>
            <a:lvl1pPr>
              <a:defRPr/>
            </a:lvl1pPr>
          </a:lstStyle>
          <a:p>
            <a:pPr>
              <a:defRPr/>
            </a:pPr>
            <a:endParaRPr lang="lv-LV"/>
          </a:p>
        </p:txBody>
      </p:sp>
      <p:sp>
        <p:nvSpPr>
          <p:cNvPr id="6" name="Slide Number Placeholder 5"/>
          <p:cNvSpPr>
            <a:spLocks noGrp="1"/>
          </p:cNvSpPr>
          <p:nvPr>
            <p:ph type="sldNum" sz="quarter" idx="12"/>
          </p:nvPr>
        </p:nvSpPr>
        <p:spPr/>
        <p:txBody>
          <a:bodyPr/>
          <a:lstStyle>
            <a:lvl1pPr>
              <a:defRPr/>
            </a:lvl1pPr>
          </a:lstStyle>
          <a:p>
            <a:pPr>
              <a:defRPr/>
            </a:pPr>
            <a:fld id="{02BE120F-5401-4808-A15F-D3B2C9E16719}" type="slidenum">
              <a:rPr lang="lv-LV"/>
              <a:pPr>
                <a:defRPr/>
              </a:pPr>
              <a:t>‹#›</a:t>
            </a:fld>
            <a:endParaRPr lang="lv-L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lvl1pPr>
              <a:defRPr/>
            </a:lvl1pPr>
          </a:lstStyle>
          <a:p>
            <a:pPr>
              <a:defRPr/>
            </a:pPr>
            <a:fld id="{82E05712-67DB-416C-B7FD-ABA34B55AB24}" type="datetimeFigureOut">
              <a:rPr lang="lv-LV"/>
              <a:pPr>
                <a:defRPr/>
              </a:pPr>
              <a:t>2012.01.05.</a:t>
            </a:fld>
            <a:endParaRPr lang="lv-LV"/>
          </a:p>
        </p:txBody>
      </p:sp>
      <p:sp>
        <p:nvSpPr>
          <p:cNvPr id="5" name="Footer Placeholder 4"/>
          <p:cNvSpPr>
            <a:spLocks noGrp="1"/>
          </p:cNvSpPr>
          <p:nvPr>
            <p:ph type="ftr" sz="quarter" idx="11"/>
          </p:nvPr>
        </p:nvSpPr>
        <p:spPr/>
        <p:txBody>
          <a:bodyPr/>
          <a:lstStyle>
            <a:lvl1pPr>
              <a:defRPr/>
            </a:lvl1pPr>
          </a:lstStyle>
          <a:p>
            <a:pPr>
              <a:defRPr/>
            </a:pPr>
            <a:endParaRPr lang="lv-LV"/>
          </a:p>
        </p:txBody>
      </p:sp>
      <p:sp>
        <p:nvSpPr>
          <p:cNvPr id="6" name="Slide Number Placeholder 5"/>
          <p:cNvSpPr>
            <a:spLocks noGrp="1"/>
          </p:cNvSpPr>
          <p:nvPr>
            <p:ph type="sldNum" sz="quarter" idx="12"/>
          </p:nvPr>
        </p:nvSpPr>
        <p:spPr/>
        <p:txBody>
          <a:bodyPr/>
          <a:lstStyle>
            <a:lvl1pPr>
              <a:defRPr/>
            </a:lvl1pPr>
          </a:lstStyle>
          <a:p>
            <a:pPr>
              <a:defRPr/>
            </a:pPr>
            <a:fld id="{2F2CB355-52B0-43FD-8D94-7ED2E44CFE4D}" type="slidenum">
              <a:rPr lang="lv-LV"/>
              <a:pPr>
                <a:defRPr/>
              </a:pPr>
              <a:t>‹#›</a:t>
            </a:fld>
            <a:endParaRPr 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5162161-2314-4C3A-869F-1A424092EAB7}" type="datetimeFigureOut">
              <a:rPr lang="lv-LV"/>
              <a:pPr>
                <a:defRPr/>
              </a:pPr>
              <a:t>2012.01.05.</a:t>
            </a:fld>
            <a:endParaRPr lang="lv-LV"/>
          </a:p>
        </p:txBody>
      </p:sp>
      <p:sp>
        <p:nvSpPr>
          <p:cNvPr id="5" name="Footer Placeholder 4"/>
          <p:cNvSpPr>
            <a:spLocks noGrp="1"/>
          </p:cNvSpPr>
          <p:nvPr>
            <p:ph type="ftr" sz="quarter" idx="11"/>
          </p:nvPr>
        </p:nvSpPr>
        <p:spPr/>
        <p:txBody>
          <a:bodyPr/>
          <a:lstStyle>
            <a:lvl1pPr>
              <a:defRPr/>
            </a:lvl1pPr>
          </a:lstStyle>
          <a:p>
            <a:pPr>
              <a:defRPr/>
            </a:pPr>
            <a:endParaRPr lang="lv-LV"/>
          </a:p>
        </p:txBody>
      </p:sp>
      <p:sp>
        <p:nvSpPr>
          <p:cNvPr id="6" name="Slide Number Placeholder 5"/>
          <p:cNvSpPr>
            <a:spLocks noGrp="1"/>
          </p:cNvSpPr>
          <p:nvPr>
            <p:ph type="sldNum" sz="quarter" idx="12"/>
          </p:nvPr>
        </p:nvSpPr>
        <p:spPr/>
        <p:txBody>
          <a:bodyPr/>
          <a:lstStyle>
            <a:lvl1pPr>
              <a:defRPr/>
            </a:lvl1pPr>
          </a:lstStyle>
          <a:p>
            <a:pPr>
              <a:defRPr/>
            </a:pPr>
            <a:fld id="{C28A01BB-7A5D-47EC-BA6F-74F2CC1AE351}" type="slidenum">
              <a:rPr lang="lv-LV"/>
              <a:pPr>
                <a:defRPr/>
              </a:pPr>
              <a:t>‹#›</a:t>
            </a:fld>
            <a:endParaRPr lang="lv-L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Date Placeholder 3"/>
          <p:cNvSpPr>
            <a:spLocks noGrp="1"/>
          </p:cNvSpPr>
          <p:nvPr>
            <p:ph type="dt" sz="half" idx="10"/>
          </p:nvPr>
        </p:nvSpPr>
        <p:spPr/>
        <p:txBody>
          <a:bodyPr/>
          <a:lstStyle>
            <a:lvl1pPr>
              <a:defRPr/>
            </a:lvl1pPr>
          </a:lstStyle>
          <a:p>
            <a:pPr>
              <a:defRPr/>
            </a:pPr>
            <a:fld id="{8649D70A-B070-4319-80FE-D2C832B842D6}" type="datetimeFigureOut">
              <a:rPr lang="lv-LV"/>
              <a:pPr>
                <a:defRPr/>
              </a:pPr>
              <a:t>2012.01.05.</a:t>
            </a:fld>
            <a:endParaRPr lang="lv-LV"/>
          </a:p>
        </p:txBody>
      </p:sp>
      <p:sp>
        <p:nvSpPr>
          <p:cNvPr id="6" name="Footer Placeholder 4"/>
          <p:cNvSpPr>
            <a:spLocks noGrp="1"/>
          </p:cNvSpPr>
          <p:nvPr>
            <p:ph type="ftr" sz="quarter" idx="11"/>
          </p:nvPr>
        </p:nvSpPr>
        <p:spPr/>
        <p:txBody>
          <a:bodyPr/>
          <a:lstStyle>
            <a:lvl1pPr>
              <a:defRPr/>
            </a:lvl1pPr>
          </a:lstStyle>
          <a:p>
            <a:pPr>
              <a:defRPr/>
            </a:pPr>
            <a:endParaRPr lang="lv-LV"/>
          </a:p>
        </p:txBody>
      </p:sp>
      <p:sp>
        <p:nvSpPr>
          <p:cNvPr id="7" name="Slide Number Placeholder 5"/>
          <p:cNvSpPr>
            <a:spLocks noGrp="1"/>
          </p:cNvSpPr>
          <p:nvPr>
            <p:ph type="sldNum" sz="quarter" idx="12"/>
          </p:nvPr>
        </p:nvSpPr>
        <p:spPr/>
        <p:txBody>
          <a:bodyPr/>
          <a:lstStyle>
            <a:lvl1pPr>
              <a:defRPr/>
            </a:lvl1pPr>
          </a:lstStyle>
          <a:p>
            <a:pPr>
              <a:defRPr/>
            </a:pPr>
            <a:fld id="{B24AA5BE-083A-4008-8916-875CAB3AA4F5}" type="slidenum">
              <a:rPr lang="lv-LV"/>
              <a:pPr>
                <a:defRPr/>
              </a:pPr>
              <a:t>‹#›</a:t>
            </a:fld>
            <a:endParaRPr 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7" name="Date Placeholder 3"/>
          <p:cNvSpPr>
            <a:spLocks noGrp="1"/>
          </p:cNvSpPr>
          <p:nvPr>
            <p:ph type="dt" sz="half" idx="10"/>
          </p:nvPr>
        </p:nvSpPr>
        <p:spPr/>
        <p:txBody>
          <a:bodyPr/>
          <a:lstStyle>
            <a:lvl1pPr>
              <a:defRPr/>
            </a:lvl1pPr>
          </a:lstStyle>
          <a:p>
            <a:pPr>
              <a:defRPr/>
            </a:pPr>
            <a:fld id="{37644E28-718B-4C0F-B82B-87EBF1189F84}" type="datetimeFigureOut">
              <a:rPr lang="lv-LV"/>
              <a:pPr>
                <a:defRPr/>
              </a:pPr>
              <a:t>2012.01.05.</a:t>
            </a:fld>
            <a:endParaRPr lang="lv-LV"/>
          </a:p>
        </p:txBody>
      </p:sp>
      <p:sp>
        <p:nvSpPr>
          <p:cNvPr id="8" name="Footer Placeholder 4"/>
          <p:cNvSpPr>
            <a:spLocks noGrp="1"/>
          </p:cNvSpPr>
          <p:nvPr>
            <p:ph type="ftr" sz="quarter" idx="11"/>
          </p:nvPr>
        </p:nvSpPr>
        <p:spPr/>
        <p:txBody>
          <a:bodyPr/>
          <a:lstStyle>
            <a:lvl1pPr>
              <a:defRPr/>
            </a:lvl1pPr>
          </a:lstStyle>
          <a:p>
            <a:pPr>
              <a:defRPr/>
            </a:pPr>
            <a:endParaRPr lang="lv-LV"/>
          </a:p>
        </p:txBody>
      </p:sp>
      <p:sp>
        <p:nvSpPr>
          <p:cNvPr id="9" name="Slide Number Placeholder 5"/>
          <p:cNvSpPr>
            <a:spLocks noGrp="1"/>
          </p:cNvSpPr>
          <p:nvPr>
            <p:ph type="sldNum" sz="quarter" idx="12"/>
          </p:nvPr>
        </p:nvSpPr>
        <p:spPr/>
        <p:txBody>
          <a:bodyPr/>
          <a:lstStyle>
            <a:lvl1pPr>
              <a:defRPr/>
            </a:lvl1pPr>
          </a:lstStyle>
          <a:p>
            <a:pPr>
              <a:defRPr/>
            </a:pPr>
            <a:fld id="{41EC73F6-6139-4120-9139-64A5D1264691}" type="slidenum">
              <a:rPr lang="lv-LV"/>
              <a:pPr>
                <a:defRPr/>
              </a:pPr>
              <a:t>‹#›</a:t>
            </a:fld>
            <a:endParaRPr lang="lv-L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Date Placeholder 3"/>
          <p:cNvSpPr>
            <a:spLocks noGrp="1"/>
          </p:cNvSpPr>
          <p:nvPr>
            <p:ph type="dt" sz="half" idx="10"/>
          </p:nvPr>
        </p:nvSpPr>
        <p:spPr/>
        <p:txBody>
          <a:bodyPr/>
          <a:lstStyle>
            <a:lvl1pPr>
              <a:defRPr/>
            </a:lvl1pPr>
          </a:lstStyle>
          <a:p>
            <a:pPr>
              <a:defRPr/>
            </a:pPr>
            <a:fld id="{E252184D-AAF8-4638-BC97-80B85CBE4236}" type="datetimeFigureOut">
              <a:rPr lang="lv-LV"/>
              <a:pPr>
                <a:defRPr/>
              </a:pPr>
              <a:t>2012.01.05.</a:t>
            </a:fld>
            <a:endParaRPr lang="lv-LV"/>
          </a:p>
        </p:txBody>
      </p:sp>
      <p:sp>
        <p:nvSpPr>
          <p:cNvPr id="4" name="Footer Placeholder 4"/>
          <p:cNvSpPr>
            <a:spLocks noGrp="1"/>
          </p:cNvSpPr>
          <p:nvPr>
            <p:ph type="ftr" sz="quarter" idx="11"/>
          </p:nvPr>
        </p:nvSpPr>
        <p:spPr/>
        <p:txBody>
          <a:bodyPr/>
          <a:lstStyle>
            <a:lvl1pPr>
              <a:defRPr/>
            </a:lvl1pPr>
          </a:lstStyle>
          <a:p>
            <a:pPr>
              <a:defRPr/>
            </a:pPr>
            <a:endParaRPr lang="lv-LV"/>
          </a:p>
        </p:txBody>
      </p:sp>
      <p:sp>
        <p:nvSpPr>
          <p:cNvPr id="5" name="Slide Number Placeholder 5"/>
          <p:cNvSpPr>
            <a:spLocks noGrp="1"/>
          </p:cNvSpPr>
          <p:nvPr>
            <p:ph type="sldNum" sz="quarter" idx="12"/>
          </p:nvPr>
        </p:nvSpPr>
        <p:spPr/>
        <p:txBody>
          <a:bodyPr/>
          <a:lstStyle>
            <a:lvl1pPr>
              <a:defRPr/>
            </a:lvl1pPr>
          </a:lstStyle>
          <a:p>
            <a:pPr>
              <a:defRPr/>
            </a:pPr>
            <a:fld id="{21386407-1F96-4911-AE77-8B8EC3E4840E}" type="slidenum">
              <a:rPr lang="lv-LV"/>
              <a:pPr>
                <a:defRPr/>
              </a:pPr>
              <a:t>‹#›</a:t>
            </a:fld>
            <a:endParaRPr lang="lv-L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45905CF-D6CA-4C06-916E-B541754751E1}" type="datetimeFigureOut">
              <a:rPr lang="lv-LV"/>
              <a:pPr>
                <a:defRPr/>
              </a:pPr>
              <a:t>2012.01.05.</a:t>
            </a:fld>
            <a:endParaRPr lang="lv-LV"/>
          </a:p>
        </p:txBody>
      </p:sp>
      <p:sp>
        <p:nvSpPr>
          <p:cNvPr id="3" name="Footer Placeholder 4"/>
          <p:cNvSpPr>
            <a:spLocks noGrp="1"/>
          </p:cNvSpPr>
          <p:nvPr>
            <p:ph type="ftr" sz="quarter" idx="11"/>
          </p:nvPr>
        </p:nvSpPr>
        <p:spPr/>
        <p:txBody>
          <a:bodyPr/>
          <a:lstStyle>
            <a:lvl1pPr>
              <a:defRPr/>
            </a:lvl1pPr>
          </a:lstStyle>
          <a:p>
            <a:pPr>
              <a:defRPr/>
            </a:pPr>
            <a:endParaRPr lang="lv-LV"/>
          </a:p>
        </p:txBody>
      </p:sp>
      <p:sp>
        <p:nvSpPr>
          <p:cNvPr id="4" name="Slide Number Placeholder 5"/>
          <p:cNvSpPr>
            <a:spLocks noGrp="1"/>
          </p:cNvSpPr>
          <p:nvPr>
            <p:ph type="sldNum" sz="quarter" idx="12"/>
          </p:nvPr>
        </p:nvSpPr>
        <p:spPr/>
        <p:txBody>
          <a:bodyPr/>
          <a:lstStyle>
            <a:lvl1pPr>
              <a:defRPr/>
            </a:lvl1pPr>
          </a:lstStyle>
          <a:p>
            <a:pPr>
              <a:defRPr/>
            </a:pPr>
            <a:fld id="{E7DB9922-FB0A-473D-AD11-2B38E68A7C34}" type="slidenum">
              <a:rPr lang="lv-LV"/>
              <a:pPr>
                <a:defRPr/>
              </a:pPr>
              <a:t>‹#›</a:t>
            </a:fld>
            <a:endParaRPr lang="lv-L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3DCC1A7-02FD-4689-9E99-0D9AF45A8869}" type="datetimeFigureOut">
              <a:rPr lang="lv-LV"/>
              <a:pPr>
                <a:defRPr/>
              </a:pPr>
              <a:t>2012.01.05.</a:t>
            </a:fld>
            <a:endParaRPr lang="lv-LV"/>
          </a:p>
        </p:txBody>
      </p:sp>
      <p:sp>
        <p:nvSpPr>
          <p:cNvPr id="6" name="Footer Placeholder 4"/>
          <p:cNvSpPr>
            <a:spLocks noGrp="1"/>
          </p:cNvSpPr>
          <p:nvPr>
            <p:ph type="ftr" sz="quarter" idx="11"/>
          </p:nvPr>
        </p:nvSpPr>
        <p:spPr/>
        <p:txBody>
          <a:bodyPr/>
          <a:lstStyle>
            <a:lvl1pPr>
              <a:defRPr/>
            </a:lvl1pPr>
          </a:lstStyle>
          <a:p>
            <a:pPr>
              <a:defRPr/>
            </a:pPr>
            <a:endParaRPr lang="lv-LV"/>
          </a:p>
        </p:txBody>
      </p:sp>
      <p:sp>
        <p:nvSpPr>
          <p:cNvPr id="7" name="Slide Number Placeholder 5"/>
          <p:cNvSpPr>
            <a:spLocks noGrp="1"/>
          </p:cNvSpPr>
          <p:nvPr>
            <p:ph type="sldNum" sz="quarter" idx="12"/>
          </p:nvPr>
        </p:nvSpPr>
        <p:spPr/>
        <p:txBody>
          <a:bodyPr/>
          <a:lstStyle>
            <a:lvl1pPr>
              <a:defRPr/>
            </a:lvl1pPr>
          </a:lstStyle>
          <a:p>
            <a:pPr>
              <a:defRPr/>
            </a:pPr>
            <a:fld id="{3D56D3BD-D05A-41FA-9041-34F763F62206}" type="slidenum">
              <a:rPr lang="lv-LV"/>
              <a:pPr>
                <a:defRPr/>
              </a:pPr>
              <a:t>‹#›</a:t>
            </a:fld>
            <a:endParaRPr lang="lv-L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v-LV"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DF86A8C-621E-4D70-AAB7-DE84C9C9FB29}" type="datetimeFigureOut">
              <a:rPr lang="lv-LV"/>
              <a:pPr>
                <a:defRPr/>
              </a:pPr>
              <a:t>2012.01.05.</a:t>
            </a:fld>
            <a:endParaRPr lang="lv-LV"/>
          </a:p>
        </p:txBody>
      </p:sp>
      <p:sp>
        <p:nvSpPr>
          <p:cNvPr id="6" name="Footer Placeholder 4"/>
          <p:cNvSpPr>
            <a:spLocks noGrp="1"/>
          </p:cNvSpPr>
          <p:nvPr>
            <p:ph type="ftr" sz="quarter" idx="11"/>
          </p:nvPr>
        </p:nvSpPr>
        <p:spPr/>
        <p:txBody>
          <a:bodyPr/>
          <a:lstStyle>
            <a:lvl1pPr>
              <a:defRPr/>
            </a:lvl1pPr>
          </a:lstStyle>
          <a:p>
            <a:pPr>
              <a:defRPr/>
            </a:pPr>
            <a:endParaRPr lang="lv-LV"/>
          </a:p>
        </p:txBody>
      </p:sp>
      <p:sp>
        <p:nvSpPr>
          <p:cNvPr id="7" name="Slide Number Placeholder 5"/>
          <p:cNvSpPr>
            <a:spLocks noGrp="1"/>
          </p:cNvSpPr>
          <p:nvPr>
            <p:ph type="sldNum" sz="quarter" idx="12"/>
          </p:nvPr>
        </p:nvSpPr>
        <p:spPr/>
        <p:txBody>
          <a:bodyPr/>
          <a:lstStyle>
            <a:lvl1pPr>
              <a:defRPr/>
            </a:lvl1pPr>
          </a:lstStyle>
          <a:p>
            <a:pPr>
              <a:defRPr/>
            </a:pPr>
            <a:fld id="{DC103342-53C5-4967-963F-17F8C5314346}" type="slidenum">
              <a:rPr lang="lv-LV"/>
              <a:pPr>
                <a:defRPr/>
              </a:pPr>
              <a:t>‹#›</a:t>
            </a:fld>
            <a:endParaRPr lang="lv-L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lv-LV"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9368810-38D5-45A7-9FE3-08FD3C295370}" type="datetimeFigureOut">
              <a:rPr lang="lv-LV"/>
              <a:pPr>
                <a:defRPr/>
              </a:pPr>
              <a:t>2012.01.05.</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55D69133-7B74-4114-BDAD-0EA12AF55C4D}" type="slidenum">
              <a:rPr lang="lv-LV"/>
              <a:pPr>
                <a:defRPr/>
              </a:pPr>
              <a:t>‹#›</a:t>
            </a:fld>
            <a:endParaRPr lang="lv-LV"/>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hyperlink" Target="http://www.ltab.lv/lv/bonus-malus" TargetMode="Externa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slide" Target="slide32.xml"/><Relationship Id="rId13" Type="http://schemas.openxmlformats.org/officeDocument/2006/relationships/slide" Target="slide37.xml"/><Relationship Id="rId3" Type="http://schemas.openxmlformats.org/officeDocument/2006/relationships/slide" Target="slide24.xml"/><Relationship Id="rId7" Type="http://schemas.openxmlformats.org/officeDocument/2006/relationships/slide" Target="slide35.xml"/><Relationship Id="rId12" Type="http://schemas.openxmlformats.org/officeDocument/2006/relationships/slide" Target="slide36.xml"/><Relationship Id="rId2" Type="http://schemas.openxmlformats.org/officeDocument/2006/relationships/slide" Target="slide26.xml"/><Relationship Id="rId16" Type="http://schemas.openxmlformats.org/officeDocument/2006/relationships/slide" Target="slide31.xml"/><Relationship Id="rId1" Type="http://schemas.openxmlformats.org/officeDocument/2006/relationships/slideLayout" Target="../slideLayouts/slideLayout1.xml"/><Relationship Id="rId6" Type="http://schemas.openxmlformats.org/officeDocument/2006/relationships/slide" Target="slide34.xml"/><Relationship Id="rId11" Type="http://schemas.openxmlformats.org/officeDocument/2006/relationships/slide" Target="slide33.xml"/><Relationship Id="rId5" Type="http://schemas.openxmlformats.org/officeDocument/2006/relationships/slide" Target="slide28.xml"/><Relationship Id="rId15" Type="http://schemas.openxmlformats.org/officeDocument/2006/relationships/slide" Target="slide38.xml"/><Relationship Id="rId10" Type="http://schemas.openxmlformats.org/officeDocument/2006/relationships/slide" Target="slide27.xml"/><Relationship Id="rId4" Type="http://schemas.openxmlformats.org/officeDocument/2006/relationships/slide" Target="slide25.xml"/><Relationship Id="rId9" Type="http://schemas.openxmlformats.org/officeDocument/2006/relationships/slide" Target="slide29.xml"/><Relationship Id="rId14" Type="http://schemas.openxmlformats.org/officeDocument/2006/relationships/slide" Target="slide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ctrTitle"/>
          </p:nvPr>
        </p:nvSpPr>
        <p:spPr/>
        <p:txBody>
          <a:bodyPr/>
          <a:lstStyle/>
          <a:p>
            <a:pPr eaLnBrk="1" hangingPunct="1"/>
            <a:r>
              <a:rPr lang="lv-LV" smtClean="0"/>
              <a:t>Automašīnu apdrošināšanas būtība</a:t>
            </a:r>
          </a:p>
        </p:txBody>
      </p:sp>
      <p:sp>
        <p:nvSpPr>
          <p:cNvPr id="13314" name="Subtitle 2"/>
          <p:cNvSpPr>
            <a:spLocks noGrp="1"/>
          </p:cNvSpPr>
          <p:nvPr>
            <p:ph type="subTitle" idx="1"/>
          </p:nvPr>
        </p:nvSpPr>
        <p:spPr>
          <a:xfrm>
            <a:off x="1371600" y="4941888"/>
            <a:ext cx="6400800" cy="696912"/>
          </a:xfrm>
        </p:spPr>
        <p:txBody>
          <a:bodyPr/>
          <a:lstStyle/>
          <a:p>
            <a:pPr eaLnBrk="1" hangingPunct="1"/>
            <a:endParaRPr lang="lv-LV" smtClean="0">
              <a:solidFill>
                <a:srgbClr val="898989"/>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828500"/>
          </a:xfrm>
          <a:prstGeom prst="rect">
            <a:avLst/>
          </a:prstGeom>
        </p:spPr>
      </p:pic>
      <p:sp>
        <p:nvSpPr>
          <p:cNvPr id="6" name="TextBox 5"/>
          <p:cNvSpPr txBox="1"/>
          <p:nvPr/>
        </p:nvSpPr>
        <p:spPr>
          <a:xfrm>
            <a:off x="0" y="6021288"/>
            <a:ext cx="9144000" cy="923330"/>
          </a:xfrm>
          <a:prstGeom prst="rect">
            <a:avLst/>
          </a:prstGeom>
          <a:solidFill>
            <a:schemeClr val="bg1"/>
          </a:solidFill>
        </p:spPr>
        <p:txBody>
          <a:bodyPr wrap="square" rtlCol="0">
            <a:spAutoFit/>
          </a:bodyPr>
          <a:lstStyle/>
          <a:p>
            <a:pPr algn="ctr"/>
            <a:r>
              <a:rPr lang="en-US" dirty="0" smtClean="0"/>
              <a:t>ESF </a:t>
            </a:r>
            <a:r>
              <a:rPr lang="en-US" dirty="0" err="1" smtClean="0"/>
              <a:t>projekts</a:t>
            </a:r>
            <a:r>
              <a:rPr lang="en-US" dirty="0" smtClean="0"/>
              <a:t> „</a:t>
            </a:r>
            <a:r>
              <a:rPr lang="en-US" dirty="0" err="1" smtClean="0"/>
              <a:t>Profesionālajā</a:t>
            </a:r>
            <a:r>
              <a:rPr lang="en-US" dirty="0" smtClean="0"/>
              <a:t> </a:t>
            </a:r>
            <a:r>
              <a:rPr lang="en-US" dirty="0" err="1" smtClean="0"/>
              <a:t>izglītībā</a:t>
            </a:r>
            <a:r>
              <a:rPr lang="en-US" dirty="0" smtClean="0"/>
              <a:t> </a:t>
            </a:r>
            <a:r>
              <a:rPr lang="en-US" dirty="0" err="1" smtClean="0"/>
              <a:t>iesaistīto</a:t>
            </a:r>
            <a:r>
              <a:rPr lang="en-US" dirty="0" smtClean="0"/>
              <a:t> </a:t>
            </a:r>
            <a:r>
              <a:rPr lang="en-US" dirty="0" err="1" smtClean="0"/>
              <a:t>vispārizglītojošo</a:t>
            </a:r>
            <a:r>
              <a:rPr lang="en-US" dirty="0" smtClean="0"/>
              <a:t> </a:t>
            </a:r>
            <a:r>
              <a:rPr lang="en-US" dirty="0" err="1" smtClean="0"/>
              <a:t>mācību</a:t>
            </a:r>
            <a:r>
              <a:rPr lang="en-US" dirty="0" smtClean="0"/>
              <a:t> </a:t>
            </a:r>
            <a:r>
              <a:rPr lang="en-US" dirty="0" err="1" smtClean="0"/>
              <a:t>priekšmetu</a:t>
            </a:r>
            <a:r>
              <a:rPr lang="en-US" dirty="0" smtClean="0"/>
              <a:t> </a:t>
            </a:r>
            <a:r>
              <a:rPr lang="en-US" dirty="0" err="1" smtClean="0"/>
              <a:t>pedagogu</a:t>
            </a:r>
            <a:r>
              <a:rPr lang="en-US" dirty="0" smtClean="0"/>
              <a:t> </a:t>
            </a:r>
            <a:r>
              <a:rPr lang="en-US" dirty="0" err="1" smtClean="0"/>
              <a:t>kompetences</a:t>
            </a:r>
            <a:r>
              <a:rPr lang="en-US" dirty="0" smtClean="0"/>
              <a:t> </a:t>
            </a:r>
            <a:r>
              <a:rPr lang="en-US" dirty="0" err="1" smtClean="0"/>
              <a:t>paaugstināšana</a:t>
            </a:r>
            <a:r>
              <a:rPr lang="en-US" dirty="0" smtClean="0"/>
              <a:t>” (</a:t>
            </a:r>
            <a:r>
              <a:rPr lang="en-US" dirty="0" err="1" smtClean="0"/>
              <a:t>vienošanās</a:t>
            </a:r>
            <a:r>
              <a:rPr lang="en-US" dirty="0" smtClean="0"/>
              <a:t> Nr. 2009/0274/1DP/1.2.1.1.2/09/IPIA/VIAA/003)</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ctrTitle"/>
          </p:nvPr>
        </p:nvSpPr>
        <p:spPr>
          <a:xfrm>
            <a:off x="684213" y="0"/>
            <a:ext cx="7845425" cy="1011238"/>
          </a:xfrm>
        </p:spPr>
        <p:txBody>
          <a:bodyPr/>
          <a:lstStyle/>
          <a:p>
            <a:pPr eaLnBrk="1" hangingPunct="1"/>
            <a:r>
              <a:rPr lang="lv-LV" smtClean="0"/>
              <a:t>Vecums</a:t>
            </a:r>
          </a:p>
        </p:txBody>
      </p:sp>
      <p:sp>
        <p:nvSpPr>
          <p:cNvPr id="22530" name="TextBox 4"/>
          <p:cNvSpPr txBox="1">
            <a:spLocks noChangeArrowheads="1"/>
          </p:cNvSpPr>
          <p:nvPr/>
        </p:nvSpPr>
        <p:spPr bwMode="auto">
          <a:xfrm>
            <a:off x="755650" y="908050"/>
            <a:ext cx="7848600" cy="923925"/>
          </a:xfrm>
          <a:prstGeom prst="rect">
            <a:avLst/>
          </a:prstGeom>
          <a:noFill/>
          <a:ln w="9525">
            <a:noFill/>
            <a:miter lim="800000"/>
            <a:headEnd/>
            <a:tailEnd/>
          </a:ln>
        </p:spPr>
        <p:txBody>
          <a:bodyPr>
            <a:spAutoFit/>
          </a:bodyPr>
          <a:lstStyle/>
          <a:p>
            <a:r>
              <a:rPr lang="lv-LV">
                <a:latin typeface="Calibri" pitchFamily="34" charset="0"/>
              </a:rPr>
              <a:t>Vecums tiek sadalīts  9 grupās. Pirmās 8 ir ar piecu gadu intervālu, bet pēdējā ir apvienotas personas vecumā no 58 gadiem. Līdz ar to mēs iegūstam šādu polišu gadu sadalījumu:</a:t>
            </a:r>
          </a:p>
        </p:txBody>
      </p:sp>
      <p:graphicFrame>
        <p:nvGraphicFramePr>
          <p:cNvPr id="6" name="Chart 5"/>
          <p:cNvGraphicFramePr/>
          <p:nvPr/>
        </p:nvGraphicFramePr>
        <p:xfrm>
          <a:off x="899592" y="1844824"/>
          <a:ext cx="7416824" cy="3096344"/>
        </p:xfrm>
        <a:graphic>
          <a:graphicData uri="http://schemas.openxmlformats.org/drawingml/2006/chart">
            <c:chart xmlns:c="http://schemas.openxmlformats.org/drawingml/2006/chart" xmlns:r="http://schemas.openxmlformats.org/officeDocument/2006/relationships" r:id="rId2"/>
          </a:graphicData>
        </a:graphic>
      </p:graphicFrame>
      <p:sp>
        <p:nvSpPr>
          <p:cNvPr id="22532" name="TextBox 6"/>
          <p:cNvSpPr txBox="1">
            <a:spLocks noChangeArrowheads="1"/>
          </p:cNvSpPr>
          <p:nvPr/>
        </p:nvSpPr>
        <p:spPr bwMode="auto">
          <a:xfrm>
            <a:off x="900113" y="4941888"/>
            <a:ext cx="7848600" cy="646112"/>
          </a:xfrm>
          <a:prstGeom prst="rect">
            <a:avLst/>
          </a:prstGeom>
          <a:noFill/>
          <a:ln w="9525">
            <a:noFill/>
            <a:miter lim="800000"/>
            <a:headEnd/>
            <a:tailEnd/>
          </a:ln>
        </p:spPr>
        <p:txBody>
          <a:bodyPr>
            <a:spAutoFit/>
          </a:bodyPr>
          <a:lstStyle/>
          <a:p>
            <a:r>
              <a:rPr lang="lv-LV">
                <a:latin typeface="Calibri" pitchFamily="34" charset="0"/>
              </a:rPr>
              <a:t>Redzams, ka visvairāk polišu gadu ir  personām vecumā no 33 līdz 52 gadiem. Tomēr, redzams, ka 2010 gadā 16160 polišu gadi ir jauniešiem no 18-22 gadiem.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ctrTitle"/>
          </p:nvPr>
        </p:nvSpPr>
        <p:spPr>
          <a:xfrm>
            <a:off x="684213" y="0"/>
            <a:ext cx="7845425" cy="1011238"/>
          </a:xfrm>
        </p:spPr>
        <p:txBody>
          <a:bodyPr/>
          <a:lstStyle/>
          <a:p>
            <a:pPr eaLnBrk="1" hangingPunct="1"/>
            <a:r>
              <a:rPr lang="lv-LV" smtClean="0"/>
              <a:t>Vecums</a:t>
            </a:r>
          </a:p>
        </p:txBody>
      </p:sp>
      <p:sp>
        <p:nvSpPr>
          <p:cNvPr id="23554" name="TextBox 4"/>
          <p:cNvSpPr txBox="1">
            <a:spLocks noChangeArrowheads="1"/>
          </p:cNvSpPr>
          <p:nvPr/>
        </p:nvSpPr>
        <p:spPr bwMode="auto">
          <a:xfrm>
            <a:off x="755650" y="908050"/>
            <a:ext cx="7848600" cy="369888"/>
          </a:xfrm>
          <a:prstGeom prst="rect">
            <a:avLst/>
          </a:prstGeom>
          <a:noFill/>
          <a:ln w="9525">
            <a:noFill/>
            <a:miter lim="800000"/>
            <a:headEnd/>
            <a:tailEnd/>
          </a:ln>
        </p:spPr>
        <p:txBody>
          <a:bodyPr>
            <a:spAutoFit/>
          </a:bodyPr>
          <a:lstStyle/>
          <a:p>
            <a:r>
              <a:rPr lang="lv-LV">
                <a:latin typeface="Calibri" pitchFamily="34" charset="0"/>
              </a:rPr>
              <a:t>Apskatīšu negadījumu biežumu pa vecuma grupām</a:t>
            </a:r>
          </a:p>
        </p:txBody>
      </p:sp>
      <p:sp>
        <p:nvSpPr>
          <p:cNvPr id="23555" name="TextBox 6"/>
          <p:cNvSpPr txBox="1">
            <a:spLocks noChangeArrowheads="1"/>
          </p:cNvSpPr>
          <p:nvPr/>
        </p:nvSpPr>
        <p:spPr bwMode="auto">
          <a:xfrm>
            <a:off x="900113" y="4941888"/>
            <a:ext cx="7848600" cy="922337"/>
          </a:xfrm>
          <a:prstGeom prst="rect">
            <a:avLst/>
          </a:prstGeom>
          <a:noFill/>
          <a:ln w="9525">
            <a:noFill/>
            <a:miter lim="800000"/>
            <a:headEnd/>
            <a:tailEnd/>
          </a:ln>
        </p:spPr>
        <p:txBody>
          <a:bodyPr>
            <a:spAutoFit/>
          </a:bodyPr>
          <a:lstStyle/>
          <a:p>
            <a:r>
              <a:rPr lang="lv-LV">
                <a:latin typeface="Calibri" pitchFamily="34" charset="0"/>
              </a:rPr>
              <a:t>Redzams, ka vislielākais  negadījumu biežums ir tieši jauniešiem, bet vismazākais gados veciem cilvēkiem.  Ko gan tas varētu nozīmēt?</a:t>
            </a:r>
          </a:p>
          <a:p>
            <a:r>
              <a:rPr lang="lv-LV">
                <a:latin typeface="Calibri" pitchFamily="34" charset="0"/>
              </a:rPr>
              <a:t>Iespējams, jaunieši brauc neuzmanīgāk un neprātīgāk.</a:t>
            </a:r>
          </a:p>
        </p:txBody>
      </p:sp>
      <p:graphicFrame>
        <p:nvGraphicFramePr>
          <p:cNvPr id="8" name="Chart 7"/>
          <p:cNvGraphicFramePr/>
          <p:nvPr/>
        </p:nvGraphicFramePr>
        <p:xfrm>
          <a:off x="899592" y="1412776"/>
          <a:ext cx="7200800" cy="345638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ctrTitle"/>
          </p:nvPr>
        </p:nvSpPr>
        <p:spPr>
          <a:xfrm>
            <a:off x="684213" y="0"/>
            <a:ext cx="7845425" cy="1011238"/>
          </a:xfrm>
        </p:spPr>
        <p:txBody>
          <a:bodyPr/>
          <a:lstStyle/>
          <a:p>
            <a:pPr eaLnBrk="1" hangingPunct="1"/>
            <a:r>
              <a:rPr lang="lv-LV" smtClean="0"/>
              <a:t>BM klase</a:t>
            </a:r>
          </a:p>
        </p:txBody>
      </p:sp>
      <p:sp>
        <p:nvSpPr>
          <p:cNvPr id="24578" name="TextBox 4"/>
          <p:cNvSpPr txBox="1">
            <a:spLocks noChangeArrowheads="1"/>
          </p:cNvSpPr>
          <p:nvPr/>
        </p:nvSpPr>
        <p:spPr bwMode="auto">
          <a:xfrm>
            <a:off x="755650" y="908050"/>
            <a:ext cx="7848600" cy="923925"/>
          </a:xfrm>
          <a:prstGeom prst="rect">
            <a:avLst/>
          </a:prstGeom>
          <a:noFill/>
          <a:ln w="9525">
            <a:noFill/>
            <a:miter lim="800000"/>
            <a:headEnd/>
            <a:tailEnd/>
          </a:ln>
        </p:spPr>
        <p:txBody>
          <a:bodyPr>
            <a:spAutoFit/>
          </a:bodyPr>
          <a:lstStyle/>
          <a:p>
            <a:r>
              <a:rPr lang="lv-LV">
                <a:latin typeface="Calibri" pitchFamily="34" charset="0"/>
              </a:rPr>
              <a:t>Redzam, ka lielākā daļa Latvijas iedzīvotāju atrodas bonus klasēs, bet ļoti maz  iedzīvotāju atrodas malus klasēs. Mūsdienās, pieredzējušam autovadītājam ir grūti nokļūt Malus klasēs.</a:t>
            </a:r>
          </a:p>
        </p:txBody>
      </p:sp>
      <p:sp>
        <p:nvSpPr>
          <p:cNvPr id="24579" name="TextBox 6"/>
          <p:cNvSpPr txBox="1">
            <a:spLocks noChangeArrowheads="1"/>
          </p:cNvSpPr>
          <p:nvPr/>
        </p:nvSpPr>
        <p:spPr bwMode="auto">
          <a:xfrm>
            <a:off x="900113" y="4941888"/>
            <a:ext cx="7848600" cy="1476375"/>
          </a:xfrm>
          <a:prstGeom prst="rect">
            <a:avLst/>
          </a:prstGeom>
          <a:noFill/>
          <a:ln w="9525">
            <a:noFill/>
            <a:miter lim="800000"/>
            <a:headEnd/>
            <a:tailEnd/>
          </a:ln>
        </p:spPr>
        <p:txBody>
          <a:bodyPr>
            <a:spAutoFit/>
          </a:bodyPr>
          <a:lstStyle/>
          <a:p>
            <a:r>
              <a:rPr lang="lv-LV">
                <a:latin typeface="Calibri" pitchFamily="34" charset="0"/>
              </a:rPr>
              <a:t>Redzams, ka liela daļa iedzīvotāju atrodas  vidējās BM klasēs, bet 17 BM klasē, lēnām uzkrājas labie braucēji, kas ļoti interesē apdrošinātājus. Lai nokļūtu 17 BM klasē, nepieciešams 11 gadus pēc kārtas braukt bez  CSNg un visu laiku pirkt OCTA polises. Lieki piebilst, ka 17 BM klasē esošās personas maksā vismazāko prēmiju par OCTA  polisi</a:t>
            </a:r>
          </a:p>
        </p:txBody>
      </p:sp>
      <p:graphicFrame>
        <p:nvGraphicFramePr>
          <p:cNvPr id="10" name="Chart 9"/>
          <p:cNvGraphicFramePr/>
          <p:nvPr/>
        </p:nvGraphicFramePr>
        <p:xfrm>
          <a:off x="827584" y="1844824"/>
          <a:ext cx="7704856" cy="302433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ctrTitle"/>
          </p:nvPr>
        </p:nvSpPr>
        <p:spPr>
          <a:xfrm>
            <a:off x="684213" y="0"/>
            <a:ext cx="7845425" cy="1011238"/>
          </a:xfrm>
        </p:spPr>
        <p:txBody>
          <a:bodyPr/>
          <a:lstStyle/>
          <a:p>
            <a:pPr eaLnBrk="1" hangingPunct="1"/>
            <a:r>
              <a:rPr lang="lv-LV" smtClean="0"/>
              <a:t>BM klase</a:t>
            </a:r>
          </a:p>
        </p:txBody>
      </p:sp>
      <p:sp>
        <p:nvSpPr>
          <p:cNvPr id="25602" name="TextBox 4"/>
          <p:cNvSpPr txBox="1">
            <a:spLocks noChangeArrowheads="1"/>
          </p:cNvSpPr>
          <p:nvPr/>
        </p:nvSpPr>
        <p:spPr bwMode="auto">
          <a:xfrm>
            <a:off x="755650" y="908050"/>
            <a:ext cx="7848600" cy="369888"/>
          </a:xfrm>
          <a:prstGeom prst="rect">
            <a:avLst/>
          </a:prstGeom>
          <a:noFill/>
          <a:ln w="9525">
            <a:noFill/>
            <a:miter lim="800000"/>
            <a:headEnd/>
            <a:tailEnd/>
          </a:ln>
        </p:spPr>
        <p:txBody>
          <a:bodyPr>
            <a:spAutoFit/>
          </a:bodyPr>
          <a:lstStyle/>
          <a:p>
            <a:r>
              <a:rPr lang="lv-LV">
                <a:latin typeface="Calibri" pitchFamily="34" charset="0"/>
              </a:rPr>
              <a:t>Apskatīšu negadījumu biežumu pa BM klasēm</a:t>
            </a:r>
          </a:p>
        </p:txBody>
      </p:sp>
      <p:sp>
        <p:nvSpPr>
          <p:cNvPr id="25603" name="TextBox 6"/>
          <p:cNvSpPr txBox="1">
            <a:spLocks noChangeArrowheads="1"/>
          </p:cNvSpPr>
          <p:nvPr/>
        </p:nvSpPr>
        <p:spPr bwMode="auto">
          <a:xfrm>
            <a:off x="900113" y="5445125"/>
            <a:ext cx="7848600" cy="923925"/>
          </a:xfrm>
          <a:prstGeom prst="rect">
            <a:avLst/>
          </a:prstGeom>
          <a:noFill/>
          <a:ln w="9525">
            <a:noFill/>
            <a:miter lim="800000"/>
            <a:headEnd/>
            <a:tailEnd/>
          </a:ln>
        </p:spPr>
        <p:txBody>
          <a:bodyPr>
            <a:spAutoFit/>
          </a:bodyPr>
          <a:lstStyle/>
          <a:p>
            <a:r>
              <a:rPr lang="lv-LV">
                <a:latin typeface="Calibri" pitchFamily="34" charset="0"/>
              </a:rPr>
              <a:t>Redzams, ka pieaugot BM klasei, samazinās arī negadījumu biežums, kas nozīmē, ka jo labāk Tu brauc, jo mazāka varbūtība, ka Tu izraisīsi negadījumu.  Toties, ja Tu atrodies zemā BM klasē,  varbūtība, ka Tu izraisīsi CSNg ir daudz lielāka.</a:t>
            </a:r>
          </a:p>
        </p:txBody>
      </p:sp>
      <p:graphicFrame>
        <p:nvGraphicFramePr>
          <p:cNvPr id="9" name="Chart 8"/>
          <p:cNvGraphicFramePr/>
          <p:nvPr/>
        </p:nvGraphicFramePr>
        <p:xfrm>
          <a:off x="971600" y="1412776"/>
          <a:ext cx="7560840" cy="381642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ctrTitle"/>
          </p:nvPr>
        </p:nvSpPr>
        <p:spPr>
          <a:xfrm>
            <a:off x="684213" y="0"/>
            <a:ext cx="7845425" cy="1011238"/>
          </a:xfrm>
        </p:spPr>
        <p:txBody>
          <a:bodyPr/>
          <a:lstStyle/>
          <a:p>
            <a:pPr eaLnBrk="1" hangingPunct="1"/>
            <a:r>
              <a:rPr lang="lv-LV" smtClean="0"/>
              <a:t>Teritorija</a:t>
            </a:r>
          </a:p>
        </p:txBody>
      </p:sp>
      <p:sp>
        <p:nvSpPr>
          <p:cNvPr id="26626" name="TextBox 4"/>
          <p:cNvSpPr txBox="1">
            <a:spLocks noChangeArrowheads="1"/>
          </p:cNvSpPr>
          <p:nvPr/>
        </p:nvSpPr>
        <p:spPr bwMode="auto">
          <a:xfrm>
            <a:off x="755650" y="908050"/>
            <a:ext cx="7848600" cy="923925"/>
          </a:xfrm>
          <a:prstGeom prst="rect">
            <a:avLst/>
          </a:prstGeom>
          <a:noFill/>
          <a:ln w="9525">
            <a:noFill/>
            <a:miter lim="800000"/>
            <a:headEnd/>
            <a:tailEnd/>
          </a:ln>
        </p:spPr>
        <p:txBody>
          <a:bodyPr>
            <a:spAutoFit/>
          </a:bodyPr>
          <a:lstStyle/>
          <a:p>
            <a:r>
              <a:rPr lang="lv-LV">
                <a:latin typeface="Calibri" pitchFamily="34" charset="0"/>
              </a:rPr>
              <a:t>Teritorija parāda, kur koncentrējas lielākās privātpersonu masas. Sadalījums veikts izceļot lielākās Latvijas pilsētas, zem TER 7 un TER 8  apvienojot līdzīgas teritoriālās vienības Latvijā</a:t>
            </a:r>
          </a:p>
        </p:txBody>
      </p:sp>
      <p:sp>
        <p:nvSpPr>
          <p:cNvPr id="26627" name="TextBox 6"/>
          <p:cNvSpPr txBox="1">
            <a:spLocks noChangeArrowheads="1"/>
          </p:cNvSpPr>
          <p:nvPr/>
        </p:nvSpPr>
        <p:spPr bwMode="auto">
          <a:xfrm>
            <a:off x="900113" y="4941888"/>
            <a:ext cx="7848600" cy="1200150"/>
          </a:xfrm>
          <a:prstGeom prst="rect">
            <a:avLst/>
          </a:prstGeom>
          <a:noFill/>
          <a:ln w="9525">
            <a:noFill/>
            <a:miter lim="800000"/>
            <a:headEnd/>
            <a:tailEnd/>
          </a:ln>
        </p:spPr>
        <p:txBody>
          <a:bodyPr>
            <a:spAutoFit/>
          </a:bodyPr>
          <a:lstStyle/>
          <a:p>
            <a:r>
              <a:rPr lang="lv-LV">
                <a:latin typeface="Calibri" pitchFamily="34" charset="0"/>
              </a:rPr>
              <a:t>Redzams, ka nedaudz vairāk, kā trešā daļa personu dzīvo Rīgā, Rīgas rajonā un Jūrmalā.  NeRīga veido  gandrīz divas trešdaļas no visām personām. Tomēr, no NeRīgas izdalot lielākās pilsētas, mēs iegūstam, ka nevienā no sadalītajām teritorijām nav vairāk kā 72 205 polišu gadi. </a:t>
            </a:r>
          </a:p>
        </p:txBody>
      </p:sp>
      <p:graphicFrame>
        <p:nvGraphicFramePr>
          <p:cNvPr id="8" name="Chart 7"/>
          <p:cNvGraphicFramePr/>
          <p:nvPr/>
        </p:nvGraphicFramePr>
        <p:xfrm>
          <a:off x="755576" y="1772816"/>
          <a:ext cx="7632848" cy="338437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ctrTitle"/>
          </p:nvPr>
        </p:nvSpPr>
        <p:spPr>
          <a:xfrm>
            <a:off x="684213" y="0"/>
            <a:ext cx="7845425" cy="1011238"/>
          </a:xfrm>
        </p:spPr>
        <p:txBody>
          <a:bodyPr/>
          <a:lstStyle/>
          <a:p>
            <a:pPr eaLnBrk="1" hangingPunct="1"/>
            <a:r>
              <a:rPr lang="lv-LV" smtClean="0"/>
              <a:t>Teritorija</a:t>
            </a:r>
          </a:p>
        </p:txBody>
      </p:sp>
      <p:sp>
        <p:nvSpPr>
          <p:cNvPr id="27650" name="TextBox 4"/>
          <p:cNvSpPr txBox="1">
            <a:spLocks noChangeArrowheads="1"/>
          </p:cNvSpPr>
          <p:nvPr/>
        </p:nvSpPr>
        <p:spPr bwMode="auto">
          <a:xfrm>
            <a:off x="755650" y="908050"/>
            <a:ext cx="7848600" cy="369888"/>
          </a:xfrm>
          <a:prstGeom prst="rect">
            <a:avLst/>
          </a:prstGeom>
          <a:noFill/>
          <a:ln w="9525">
            <a:noFill/>
            <a:miter lim="800000"/>
            <a:headEnd/>
            <a:tailEnd/>
          </a:ln>
        </p:spPr>
        <p:txBody>
          <a:bodyPr>
            <a:spAutoFit/>
          </a:bodyPr>
          <a:lstStyle/>
          <a:p>
            <a:r>
              <a:rPr lang="lv-LV">
                <a:latin typeface="Calibri" pitchFamily="34" charset="0"/>
              </a:rPr>
              <a:t>Negadījumu biežumu sadalām pa teritorijām, sakārtojot secīgi no lielākā biežuma.</a:t>
            </a:r>
          </a:p>
        </p:txBody>
      </p:sp>
      <p:sp>
        <p:nvSpPr>
          <p:cNvPr id="27651" name="TextBox 6"/>
          <p:cNvSpPr txBox="1">
            <a:spLocks noChangeArrowheads="1"/>
          </p:cNvSpPr>
          <p:nvPr/>
        </p:nvSpPr>
        <p:spPr bwMode="auto">
          <a:xfrm>
            <a:off x="900113" y="4941888"/>
            <a:ext cx="7848600" cy="1200150"/>
          </a:xfrm>
          <a:prstGeom prst="rect">
            <a:avLst/>
          </a:prstGeom>
          <a:noFill/>
          <a:ln w="9525">
            <a:noFill/>
            <a:miter lim="800000"/>
            <a:headEnd/>
            <a:tailEnd/>
          </a:ln>
        </p:spPr>
        <p:txBody>
          <a:bodyPr>
            <a:spAutoFit/>
          </a:bodyPr>
          <a:lstStyle/>
          <a:p>
            <a:r>
              <a:rPr lang="lv-LV">
                <a:latin typeface="Calibri" pitchFamily="34" charset="0"/>
              </a:rPr>
              <a:t>Izteikti, lielākais negadījumu biežums ir Rīgā, jo Rīgā ir lielāka satiksmes intensitāte. </a:t>
            </a:r>
          </a:p>
          <a:p>
            <a:r>
              <a:rPr lang="lv-LV">
                <a:latin typeface="Calibri" pitchFamily="34" charset="0"/>
              </a:rPr>
              <a:t>Šis rādītājs parāda, ka Rīgā polisēm būtu jāmaksā dārgāk, bet laukos lētāk. Vismazākais negadījumu biežums ir zem TER 8, kas apstiprina aizdomas, ka vainīga ir satiksmes intensitāte.</a:t>
            </a:r>
          </a:p>
        </p:txBody>
      </p:sp>
      <p:graphicFrame>
        <p:nvGraphicFramePr>
          <p:cNvPr id="6" name="Chart 5"/>
          <p:cNvGraphicFramePr/>
          <p:nvPr/>
        </p:nvGraphicFramePr>
        <p:xfrm>
          <a:off x="683568" y="1196752"/>
          <a:ext cx="7776864" cy="381642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ctrTitle"/>
          </p:nvPr>
        </p:nvSpPr>
        <p:spPr>
          <a:xfrm>
            <a:off x="684213" y="0"/>
            <a:ext cx="7845425" cy="1011238"/>
          </a:xfrm>
        </p:spPr>
        <p:txBody>
          <a:bodyPr/>
          <a:lstStyle/>
          <a:p>
            <a:pPr eaLnBrk="1" hangingPunct="1"/>
            <a:r>
              <a:rPr lang="lv-LV" smtClean="0"/>
              <a:t>TRL masa</a:t>
            </a:r>
          </a:p>
        </p:txBody>
      </p:sp>
      <p:sp>
        <p:nvSpPr>
          <p:cNvPr id="28674" name="TextBox 4"/>
          <p:cNvSpPr txBox="1">
            <a:spLocks noChangeArrowheads="1"/>
          </p:cNvSpPr>
          <p:nvPr/>
        </p:nvSpPr>
        <p:spPr bwMode="auto">
          <a:xfrm>
            <a:off x="755650" y="908050"/>
            <a:ext cx="7848600" cy="647700"/>
          </a:xfrm>
          <a:prstGeom prst="rect">
            <a:avLst/>
          </a:prstGeom>
          <a:noFill/>
          <a:ln w="9525">
            <a:noFill/>
            <a:miter lim="800000"/>
            <a:headEnd/>
            <a:tailEnd/>
          </a:ln>
        </p:spPr>
        <p:txBody>
          <a:bodyPr>
            <a:spAutoFit/>
          </a:bodyPr>
          <a:lstStyle/>
          <a:p>
            <a:r>
              <a:rPr lang="lv-LV">
                <a:latin typeface="Calibri" pitchFamily="34" charset="0"/>
              </a:rPr>
              <a:t>TRL masa tiek sadalīta sešās kategorijās pēc CSDD klasifikatora. Savā piemērā es apvienoju V1 un V2, jo iegūtie rezultāti bija identiski.</a:t>
            </a:r>
          </a:p>
        </p:txBody>
      </p:sp>
      <p:sp>
        <p:nvSpPr>
          <p:cNvPr id="28675" name="TextBox 6"/>
          <p:cNvSpPr txBox="1">
            <a:spLocks noChangeArrowheads="1"/>
          </p:cNvSpPr>
          <p:nvPr/>
        </p:nvSpPr>
        <p:spPr bwMode="auto">
          <a:xfrm>
            <a:off x="900113" y="4868863"/>
            <a:ext cx="7848600" cy="923925"/>
          </a:xfrm>
          <a:prstGeom prst="rect">
            <a:avLst/>
          </a:prstGeom>
          <a:noFill/>
          <a:ln w="9525">
            <a:noFill/>
            <a:miter lim="800000"/>
            <a:headEnd/>
            <a:tailEnd/>
          </a:ln>
        </p:spPr>
        <p:txBody>
          <a:bodyPr>
            <a:spAutoFit/>
          </a:bodyPr>
          <a:lstStyle/>
          <a:p>
            <a:r>
              <a:rPr lang="lv-LV">
                <a:latin typeface="Calibri" pitchFamily="34" charset="0"/>
              </a:rPr>
              <a:t>Redzams, ka visvairāk polišu gadu ir  a/m V3 un V4 kategorijās. Tās aptver vairāk, kā divas trešdaļas no Latvijas privātpersonu a/m.  V1-V2 ietver mazās a/m, bet V6 ir pazīstams ar to, ka šeit tiek iekļauti džipi un lielās ģimenes a/m.</a:t>
            </a:r>
          </a:p>
        </p:txBody>
      </p:sp>
      <p:graphicFrame>
        <p:nvGraphicFramePr>
          <p:cNvPr id="8" name="Chart 7"/>
          <p:cNvGraphicFramePr/>
          <p:nvPr/>
        </p:nvGraphicFramePr>
        <p:xfrm>
          <a:off x="755576" y="1556792"/>
          <a:ext cx="7560840" cy="331236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ctrTitle"/>
          </p:nvPr>
        </p:nvSpPr>
        <p:spPr>
          <a:xfrm>
            <a:off x="684213" y="0"/>
            <a:ext cx="7845425" cy="1011238"/>
          </a:xfrm>
        </p:spPr>
        <p:txBody>
          <a:bodyPr/>
          <a:lstStyle/>
          <a:p>
            <a:pPr eaLnBrk="1" hangingPunct="1"/>
            <a:r>
              <a:rPr lang="lv-LV" smtClean="0"/>
              <a:t>TRL masa</a:t>
            </a:r>
          </a:p>
        </p:txBody>
      </p:sp>
      <p:sp>
        <p:nvSpPr>
          <p:cNvPr id="29698" name="TextBox 4"/>
          <p:cNvSpPr txBox="1">
            <a:spLocks noChangeArrowheads="1"/>
          </p:cNvSpPr>
          <p:nvPr/>
        </p:nvSpPr>
        <p:spPr bwMode="auto">
          <a:xfrm>
            <a:off x="755650" y="908050"/>
            <a:ext cx="7848600" cy="369888"/>
          </a:xfrm>
          <a:prstGeom prst="rect">
            <a:avLst/>
          </a:prstGeom>
          <a:noFill/>
          <a:ln w="9525">
            <a:noFill/>
            <a:miter lim="800000"/>
            <a:headEnd/>
            <a:tailEnd/>
          </a:ln>
        </p:spPr>
        <p:txBody>
          <a:bodyPr>
            <a:spAutoFit/>
          </a:bodyPr>
          <a:lstStyle/>
          <a:p>
            <a:r>
              <a:rPr lang="lv-LV">
                <a:latin typeface="Calibri" pitchFamily="34" charset="0"/>
              </a:rPr>
              <a:t>Apskatīšu negadījumu biežumu pēc TRL masas:</a:t>
            </a:r>
          </a:p>
        </p:txBody>
      </p:sp>
      <p:sp>
        <p:nvSpPr>
          <p:cNvPr id="29699" name="TextBox 6"/>
          <p:cNvSpPr txBox="1">
            <a:spLocks noChangeArrowheads="1"/>
          </p:cNvSpPr>
          <p:nvPr/>
        </p:nvSpPr>
        <p:spPr bwMode="auto">
          <a:xfrm>
            <a:off x="900113" y="4941888"/>
            <a:ext cx="7848600" cy="1476375"/>
          </a:xfrm>
          <a:prstGeom prst="rect">
            <a:avLst/>
          </a:prstGeom>
          <a:noFill/>
          <a:ln w="9525">
            <a:noFill/>
            <a:miter lim="800000"/>
            <a:headEnd/>
            <a:tailEnd/>
          </a:ln>
        </p:spPr>
        <p:txBody>
          <a:bodyPr>
            <a:spAutoFit/>
          </a:bodyPr>
          <a:lstStyle/>
          <a:p>
            <a:r>
              <a:rPr lang="lv-LV">
                <a:latin typeface="Calibri" pitchFamily="34" charset="0"/>
              </a:rPr>
              <a:t>Redzama tendence,  ka pieaugot masai palielinās negadījumu biežums, kas izskaidrojams ar to, ka  jo lielāka a/m , jo lielāka a/m jauda, kā arī masa, kas nozīmē, ka lielākas a/m ,salīdzinājumā ar vieglākām a/m, pēc inerces apstājas vēlāk. Līdz ar to ir nepieciešams garāks bremzēšanas ceļš, kas pamato  to, ka jāievēro lielāks intervāls starp a/m.</a:t>
            </a:r>
          </a:p>
        </p:txBody>
      </p:sp>
      <p:graphicFrame>
        <p:nvGraphicFramePr>
          <p:cNvPr id="6" name="Chart 5"/>
          <p:cNvGraphicFramePr/>
          <p:nvPr/>
        </p:nvGraphicFramePr>
        <p:xfrm>
          <a:off x="827584" y="1268760"/>
          <a:ext cx="7704856" cy="374441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ctrTitle"/>
          </p:nvPr>
        </p:nvSpPr>
        <p:spPr>
          <a:xfrm>
            <a:off x="684213" y="333375"/>
            <a:ext cx="7845425" cy="1009650"/>
          </a:xfrm>
        </p:spPr>
        <p:txBody>
          <a:bodyPr/>
          <a:lstStyle/>
          <a:p>
            <a:pPr eaLnBrk="1" hangingPunct="1"/>
            <a:r>
              <a:rPr lang="lv-LV" smtClean="0"/>
              <a:t>Prēmijas aprēķina modelis</a:t>
            </a:r>
          </a:p>
        </p:txBody>
      </p:sp>
      <p:sp>
        <p:nvSpPr>
          <p:cNvPr id="30722" name="TextBox 5"/>
          <p:cNvSpPr txBox="1">
            <a:spLocks noChangeArrowheads="1"/>
          </p:cNvSpPr>
          <p:nvPr/>
        </p:nvSpPr>
        <p:spPr bwMode="auto">
          <a:xfrm>
            <a:off x="755650" y="1341438"/>
            <a:ext cx="7848600" cy="5262562"/>
          </a:xfrm>
          <a:prstGeom prst="rect">
            <a:avLst/>
          </a:prstGeom>
          <a:noFill/>
          <a:ln w="9525">
            <a:noFill/>
            <a:miter lim="800000"/>
            <a:headEnd/>
            <a:tailEnd/>
          </a:ln>
        </p:spPr>
        <p:txBody>
          <a:bodyPr>
            <a:spAutoFit/>
          </a:bodyPr>
          <a:lstStyle/>
          <a:p>
            <a:r>
              <a:rPr lang="lv-LV" sz="2800">
                <a:latin typeface="Calibri" pitchFamily="34" charset="0"/>
              </a:rPr>
              <a:t>Prēmijas aprēķina modelis sastāvēs no visu četru faktoru savstarpējā reizinājuma, kam pieskaitīsim administratīvos izdevumus un plānoto peļņu. </a:t>
            </a:r>
          </a:p>
          <a:p>
            <a:r>
              <a:rPr lang="lv-LV" sz="2800">
                <a:latin typeface="Calibri" pitchFamily="34" charset="0"/>
              </a:rPr>
              <a:t>Tātad mēs iegūstam šādu modeli:</a:t>
            </a:r>
          </a:p>
          <a:p>
            <a:endParaRPr lang="lv-LV" sz="2800">
              <a:latin typeface="Calibri" pitchFamily="34" charset="0"/>
            </a:endParaRPr>
          </a:p>
          <a:p>
            <a:r>
              <a:rPr lang="lv-LV" sz="2800">
                <a:latin typeface="Calibri" pitchFamily="34" charset="0"/>
              </a:rPr>
              <a:t>Prēmija = Teritorija x Vecums x TRL kods x BM klase x biežums x vidējā atlīdzība + administratīvie izdevumi + peļņa</a:t>
            </a:r>
          </a:p>
          <a:p>
            <a:endParaRPr lang="lv-LV" sz="2800">
              <a:latin typeface="Calibri" pitchFamily="34" charset="0"/>
            </a:endParaRPr>
          </a:p>
          <a:p>
            <a:r>
              <a:rPr lang="lv-LV" sz="2800">
                <a:latin typeface="Calibri" pitchFamily="34" charset="0"/>
              </a:rPr>
              <a:t>Pieņemsim, ka negadījumu biežums ir 3.94%, vidējā atlīdzība ir 478 lati, peļņa 8% no parakstītās prēmijas, bet administratīvie izdevumi 25%.</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ctrTitle"/>
          </p:nvPr>
        </p:nvSpPr>
        <p:spPr>
          <a:xfrm>
            <a:off x="684213" y="333375"/>
            <a:ext cx="7845425" cy="1009650"/>
          </a:xfrm>
        </p:spPr>
        <p:txBody>
          <a:bodyPr/>
          <a:lstStyle/>
          <a:p>
            <a:pPr eaLnBrk="1" hangingPunct="1"/>
            <a:r>
              <a:rPr lang="lv-LV" smtClean="0"/>
              <a:t>Prēmijas aprēķina modelis</a:t>
            </a:r>
          </a:p>
        </p:txBody>
      </p:sp>
      <p:sp>
        <p:nvSpPr>
          <p:cNvPr id="31746" name="TextBox 5"/>
          <p:cNvSpPr txBox="1">
            <a:spLocks noChangeArrowheads="1"/>
          </p:cNvSpPr>
          <p:nvPr/>
        </p:nvSpPr>
        <p:spPr bwMode="auto">
          <a:xfrm>
            <a:off x="755650" y="1341438"/>
            <a:ext cx="7848600" cy="4830762"/>
          </a:xfrm>
          <a:prstGeom prst="rect">
            <a:avLst/>
          </a:prstGeom>
          <a:noFill/>
          <a:ln w="9525">
            <a:noFill/>
            <a:miter lim="800000"/>
            <a:headEnd/>
            <a:tailEnd/>
          </a:ln>
        </p:spPr>
        <p:txBody>
          <a:bodyPr>
            <a:spAutoFit/>
          </a:bodyPr>
          <a:lstStyle/>
          <a:p>
            <a:r>
              <a:rPr lang="lv-LV" sz="2800">
                <a:latin typeface="Calibri" pitchFamily="34" charset="0"/>
              </a:rPr>
              <a:t>Tas nozīmē, ka mēs modeli izsākām šādi:</a:t>
            </a:r>
          </a:p>
          <a:p>
            <a:endParaRPr lang="lv-LV" sz="2800">
              <a:latin typeface="Calibri" pitchFamily="34" charset="0"/>
            </a:endParaRPr>
          </a:p>
          <a:p>
            <a:r>
              <a:rPr lang="lv-LV" sz="2800">
                <a:latin typeface="Calibri" pitchFamily="34" charset="0"/>
              </a:rPr>
              <a:t>Prēmija= (Teritorija x Vecums x TRL kods x BM klase x biežums x vidējā atlīdzība)/(1-0.25-0.08)=</a:t>
            </a:r>
          </a:p>
          <a:p>
            <a:r>
              <a:rPr lang="lv-LV" sz="2800">
                <a:latin typeface="Calibri" pitchFamily="34" charset="0"/>
              </a:rPr>
              <a:t>= Teritorija x Vecums x TRL kods x BM klase x biežums x vidējā atlīdzība x 1.493</a:t>
            </a:r>
          </a:p>
          <a:p>
            <a:endParaRPr lang="lv-LV" sz="2800">
              <a:latin typeface="Calibri" pitchFamily="34" charset="0"/>
            </a:endParaRPr>
          </a:p>
          <a:p>
            <a:r>
              <a:rPr lang="lv-LV" sz="2800">
                <a:latin typeface="Calibri" pitchFamily="34" charset="0"/>
              </a:rPr>
              <a:t>Atliek tikai uzzināt vērtības visiem četriem faktoriem.</a:t>
            </a:r>
          </a:p>
          <a:p>
            <a:r>
              <a:rPr lang="lv-LV" sz="2800">
                <a:latin typeface="Calibri" pitchFamily="34" charset="0"/>
              </a:rPr>
              <a:t>Vērtības iegūstam dalot katra faktora sadalītos negadījumu biežumus ar vidējo negadījumu biežumu.</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p:nvPr>
        </p:nvSpPr>
        <p:spPr>
          <a:xfrm>
            <a:off x="684213" y="549275"/>
            <a:ext cx="7845425" cy="1009650"/>
          </a:xfrm>
        </p:spPr>
        <p:txBody>
          <a:bodyPr/>
          <a:lstStyle/>
          <a:p>
            <a:pPr eaLnBrk="1" hangingPunct="1"/>
            <a:r>
              <a:rPr lang="lv-LV" smtClean="0"/>
              <a:t>Ideja</a:t>
            </a:r>
          </a:p>
        </p:txBody>
      </p:sp>
      <p:sp>
        <p:nvSpPr>
          <p:cNvPr id="14338" name="TextBox 4"/>
          <p:cNvSpPr txBox="1">
            <a:spLocks noChangeArrowheads="1"/>
          </p:cNvSpPr>
          <p:nvPr/>
        </p:nvSpPr>
        <p:spPr bwMode="auto">
          <a:xfrm>
            <a:off x="684213" y="1916113"/>
            <a:ext cx="7848600" cy="1373187"/>
          </a:xfrm>
          <a:prstGeom prst="rect">
            <a:avLst/>
          </a:prstGeom>
          <a:noFill/>
          <a:ln w="9525">
            <a:noFill/>
            <a:miter lim="800000"/>
            <a:headEnd/>
            <a:tailEnd/>
          </a:ln>
        </p:spPr>
        <p:txBody>
          <a:bodyPr>
            <a:spAutoFit/>
          </a:bodyPr>
          <a:lstStyle/>
          <a:p>
            <a:r>
              <a:rPr lang="lv-LV" sz="2800">
                <a:latin typeface="Calibri" pitchFamily="34" charset="0"/>
              </a:rPr>
              <a:t>Iepazīstināt </a:t>
            </a:r>
            <a:r>
              <a:rPr lang="lv-LV" sz="2800"/>
              <a:t>lasītāju</a:t>
            </a:r>
            <a:r>
              <a:rPr lang="lv-LV" sz="2800">
                <a:latin typeface="Calibri" pitchFamily="34" charset="0"/>
              </a:rPr>
              <a:t> ar apdrošināšanu, parādot, kā tiek aprēķināta apdrošināšanas prēmija</a:t>
            </a:r>
            <a:r>
              <a:rPr lang="lv-LV" sz="2800"/>
              <a:t>,</a:t>
            </a:r>
            <a:r>
              <a:rPr lang="lv-LV" sz="2800">
                <a:latin typeface="Calibri" pitchFamily="34" charset="0"/>
              </a:rPr>
              <a:t>izskaidrojot pamatjēdzienus.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ctrTitle"/>
          </p:nvPr>
        </p:nvSpPr>
        <p:spPr>
          <a:xfrm>
            <a:off x="684213" y="333375"/>
            <a:ext cx="7845425" cy="1009650"/>
          </a:xfrm>
        </p:spPr>
        <p:txBody>
          <a:bodyPr/>
          <a:lstStyle/>
          <a:p>
            <a:pPr eaLnBrk="1" hangingPunct="1"/>
            <a:r>
              <a:rPr lang="lv-LV" smtClean="0"/>
              <a:t>Prēmijas aprēķina modelis</a:t>
            </a:r>
          </a:p>
        </p:txBody>
      </p:sp>
      <p:sp>
        <p:nvSpPr>
          <p:cNvPr id="32770" name="TextBox 5"/>
          <p:cNvSpPr txBox="1">
            <a:spLocks noChangeArrowheads="1"/>
          </p:cNvSpPr>
          <p:nvPr/>
        </p:nvSpPr>
        <p:spPr bwMode="auto">
          <a:xfrm>
            <a:off x="755650" y="1341438"/>
            <a:ext cx="7848600" cy="522287"/>
          </a:xfrm>
          <a:prstGeom prst="rect">
            <a:avLst/>
          </a:prstGeom>
          <a:noFill/>
          <a:ln w="9525">
            <a:noFill/>
            <a:miter lim="800000"/>
            <a:headEnd/>
            <a:tailEnd/>
          </a:ln>
        </p:spPr>
        <p:txBody>
          <a:bodyPr>
            <a:spAutoFit/>
          </a:bodyPr>
          <a:lstStyle/>
          <a:p>
            <a:r>
              <a:rPr lang="lv-LV" sz="2800">
                <a:latin typeface="Calibri" pitchFamily="34" charset="0"/>
              </a:rPr>
              <a:t>Rezultātā iegūstam šādas vērtības:</a:t>
            </a:r>
          </a:p>
        </p:txBody>
      </p:sp>
      <p:graphicFrame>
        <p:nvGraphicFramePr>
          <p:cNvPr id="4" name="Table 3"/>
          <p:cNvGraphicFramePr>
            <a:graphicFrameLocks noGrp="1"/>
          </p:cNvGraphicFramePr>
          <p:nvPr/>
        </p:nvGraphicFramePr>
        <p:xfrm>
          <a:off x="900113" y="1844675"/>
          <a:ext cx="7488237" cy="4032250"/>
        </p:xfrm>
        <a:graphic>
          <a:graphicData uri="http://schemas.openxmlformats.org/drawingml/2006/table">
            <a:tbl>
              <a:tblPr/>
              <a:tblGrid>
                <a:gridCol w="609951"/>
                <a:gridCol w="650614"/>
                <a:gridCol w="786158"/>
                <a:gridCol w="230427"/>
                <a:gridCol w="609951"/>
                <a:gridCol w="599783"/>
                <a:gridCol w="786158"/>
                <a:gridCol w="274478"/>
                <a:gridCol w="1504543"/>
                <a:gridCol w="650614"/>
                <a:gridCol w="786158"/>
              </a:tblGrid>
              <a:tr h="220353">
                <a:tc>
                  <a:txBody>
                    <a:bodyPr/>
                    <a:lstStyle/>
                    <a:p>
                      <a:pPr algn="ctr" fontAlgn="b"/>
                      <a:r>
                        <a:rPr lang="lv-LV" sz="1200" b="0" i="0" u="none" strike="noStrike">
                          <a:solidFill>
                            <a:srgbClr val="000000"/>
                          </a:solidFill>
                          <a:latin typeface="Calibri"/>
                        </a:rPr>
                        <a:t>Vecums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Biežums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Koeficients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BM</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Biežums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Koeficients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Teritorija</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Biežums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Koeficients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353">
                <a:tc>
                  <a:txBody>
                    <a:bodyPr/>
                    <a:lstStyle/>
                    <a:p>
                      <a:pPr algn="ctr" fontAlgn="b"/>
                      <a:r>
                        <a:rPr lang="lv-LV" sz="1200" b="0" i="0" u="none" strike="noStrike">
                          <a:solidFill>
                            <a:srgbClr val="000000"/>
                          </a:solidFill>
                          <a:latin typeface="Calibri"/>
                        </a:rPr>
                        <a:t>18-22</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2.03</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1</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18.92%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4.80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Rīga/Rīgas raj./Jūrmala</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5.22%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1.32</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353">
                <a:tc>
                  <a:txBody>
                    <a:bodyPr/>
                    <a:lstStyle/>
                    <a:p>
                      <a:pPr algn="ctr" fontAlgn="b"/>
                      <a:r>
                        <a:rPr lang="lv-LV" sz="1200" b="0" i="0" u="none" strike="noStrike">
                          <a:solidFill>
                            <a:srgbClr val="000000"/>
                          </a:solidFill>
                          <a:latin typeface="Calibri"/>
                        </a:rPr>
                        <a:t>23-27</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5.52%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1.40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2</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17.03%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4.32</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Daugavpils rajons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3.97%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1.01</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353">
                <a:tc>
                  <a:txBody>
                    <a:bodyPr/>
                    <a:lstStyle/>
                    <a:p>
                      <a:pPr algn="ctr" fontAlgn="b"/>
                      <a:r>
                        <a:rPr lang="lv-LV" sz="1200" b="0" i="0" u="none" strike="noStrike">
                          <a:solidFill>
                            <a:srgbClr val="000000"/>
                          </a:solidFill>
                          <a:latin typeface="Calibri"/>
                        </a:rPr>
                        <a:t>28-32</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4.49%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1.14</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3</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22.73%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5.76</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Ventspils rajons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3.97%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1.01</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353">
                <a:tc>
                  <a:txBody>
                    <a:bodyPr/>
                    <a:lstStyle/>
                    <a:p>
                      <a:pPr algn="ctr" fontAlgn="b"/>
                      <a:r>
                        <a:rPr lang="lv-LV" sz="1200" b="0" i="0" u="none" strike="noStrike">
                          <a:solidFill>
                            <a:srgbClr val="000000"/>
                          </a:solidFill>
                          <a:latin typeface="Calibri"/>
                        </a:rPr>
                        <a:t>33-37</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3.92%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0.99</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4</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10.25%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2.60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Jelgavas rajons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3.90%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0.99</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353">
                <a:tc>
                  <a:txBody>
                    <a:bodyPr/>
                    <a:lstStyle/>
                    <a:p>
                      <a:pPr algn="ctr" fontAlgn="b"/>
                      <a:r>
                        <a:rPr lang="lv-LV" sz="1200" b="0" i="0" u="none" strike="noStrike">
                          <a:solidFill>
                            <a:srgbClr val="000000"/>
                          </a:solidFill>
                          <a:latin typeface="Calibri"/>
                        </a:rPr>
                        <a:t>38-42</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3.59%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0.91</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5</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8.12%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2.06</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Liepājas rajons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3.61%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0.91</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353">
                <a:tc>
                  <a:txBody>
                    <a:bodyPr/>
                    <a:lstStyle/>
                    <a:p>
                      <a:pPr algn="ctr" fontAlgn="b"/>
                      <a:r>
                        <a:rPr lang="lv-LV" sz="1200" b="0" i="0" u="none" strike="noStrike">
                          <a:solidFill>
                            <a:srgbClr val="000000"/>
                          </a:solidFill>
                          <a:latin typeface="Calibri"/>
                        </a:rPr>
                        <a:t>43-47</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3.67%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0.93</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6</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6.18%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1.57</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Ogres rajons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3.37%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0.85</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353">
                <a:tc>
                  <a:txBody>
                    <a:bodyPr/>
                    <a:lstStyle/>
                    <a:p>
                      <a:pPr algn="ctr" fontAlgn="b"/>
                      <a:r>
                        <a:rPr lang="lv-LV" sz="1200" b="0" i="0" u="none" strike="noStrike">
                          <a:solidFill>
                            <a:srgbClr val="000000"/>
                          </a:solidFill>
                          <a:latin typeface="Calibri"/>
                        </a:rPr>
                        <a:t>48-52</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3.47%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0.88</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7</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5.59%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1.42</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nav zināms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3.11%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0.79</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353">
                <a:tc>
                  <a:txBody>
                    <a:bodyPr/>
                    <a:lstStyle/>
                    <a:p>
                      <a:pPr algn="ctr" fontAlgn="b"/>
                      <a:r>
                        <a:rPr lang="lv-LV" sz="1200" b="0" i="0" u="none" strike="noStrike">
                          <a:solidFill>
                            <a:srgbClr val="000000"/>
                          </a:solidFill>
                          <a:latin typeface="Calibri"/>
                        </a:rPr>
                        <a:t>53-57</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3.41%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0.87</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8</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4.91%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1.25</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Valmiera</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2.82%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0.72</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369">
                <a:tc>
                  <a:txBody>
                    <a:bodyPr/>
                    <a:lstStyle/>
                    <a:p>
                      <a:pPr algn="ctr" fontAlgn="b"/>
                      <a:r>
                        <a:rPr lang="lv-LV" sz="1200" b="0" i="0" u="none" strike="noStrike">
                          <a:solidFill>
                            <a:srgbClr val="000000"/>
                          </a:solidFill>
                          <a:latin typeface="Calibri"/>
                        </a:rPr>
                        <a:t>58-100</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2.99%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0.76</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9</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4.27%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1.08</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TER7</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2.77%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0.70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353">
                <a:tc>
                  <a:txBody>
                    <a:bodyPr/>
                    <a:lstStyle/>
                    <a:p>
                      <a:pPr algn="ctr" fontAlgn="b"/>
                      <a:endParaRPr lang="lv-LV" sz="1200" b="0" i="0" u="none" strike="noStrike">
                        <a:solidFill>
                          <a:srgbClr val="000000"/>
                        </a:solidFill>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lv-LV" sz="1200" b="0" i="0" u="none" strike="noStrike">
                        <a:solidFill>
                          <a:srgbClr val="000000"/>
                        </a:solidFill>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lv-LV" sz="1200" b="0" i="0" u="none" strike="noStrike">
                        <a:solidFill>
                          <a:srgbClr val="000000"/>
                        </a:solidFill>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lv-LV" sz="1200" b="0" i="0" u="none" strike="noStrike">
                        <a:solidFill>
                          <a:srgbClr val="000000"/>
                        </a:solidFill>
                        <a:latin typeface="Calibri"/>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10</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3.99%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1.01</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Jēkabpils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2.76%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0.70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369">
                <a:tc>
                  <a:txBody>
                    <a:bodyPr/>
                    <a:lstStyle/>
                    <a:p>
                      <a:pPr algn="ctr" fontAlgn="b"/>
                      <a:endParaRPr lang="lv-LV" sz="1200" b="0" i="0" u="none" strike="noStrike">
                        <a:solidFill>
                          <a:srgbClr val="000000"/>
                        </a:solidFill>
                        <a:latin typeface="Calibri"/>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11</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3.88%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0.98</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TER8</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2.49%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0.63</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353">
                <a:tc>
                  <a:txBody>
                    <a:bodyPr/>
                    <a:lstStyle/>
                    <a:p>
                      <a:pPr algn="ctr" fontAlgn="b"/>
                      <a:r>
                        <a:rPr lang="lv-LV" sz="1200" b="0" i="0" u="none" strike="noStrike">
                          <a:solidFill>
                            <a:srgbClr val="000000"/>
                          </a:solidFill>
                          <a:latin typeface="Calibri"/>
                        </a:rPr>
                        <a:t>TRL kods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Biežums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Koeficients</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12</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3.38%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0.86</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endParaRPr lang="lv-LV" sz="1200" b="0" i="0" u="none" strike="noStrike">
                        <a:solidFill>
                          <a:srgbClr val="000000"/>
                        </a:solidFill>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lv-LV" sz="1200" b="0" i="0" u="none" strike="noStrike">
                        <a:solidFill>
                          <a:srgbClr val="000000"/>
                        </a:solidFill>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lv-LV" sz="1200" b="0" i="0" u="none" strike="noStrike">
                        <a:solidFill>
                          <a:srgbClr val="000000"/>
                        </a:solidFill>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r>
              <a:tr h="231369">
                <a:tc>
                  <a:txBody>
                    <a:bodyPr/>
                    <a:lstStyle/>
                    <a:p>
                      <a:pPr algn="ctr" fontAlgn="b"/>
                      <a:r>
                        <a:rPr lang="lv-LV" sz="1200" b="0" i="0" u="none" strike="noStrike">
                          <a:solidFill>
                            <a:srgbClr val="000000"/>
                          </a:solidFill>
                          <a:latin typeface="Calibri"/>
                        </a:rPr>
                        <a:t>V1-V2</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3.07%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0.78</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13</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3.16%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0.80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endParaRPr lang="lv-LV" sz="1200" b="0" i="0" u="none" strike="noStrike">
                        <a:solidFill>
                          <a:srgbClr val="000000"/>
                        </a:solidFill>
                        <a:latin typeface="Calibri"/>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r>
              <a:tr h="231369">
                <a:tc>
                  <a:txBody>
                    <a:bodyPr/>
                    <a:lstStyle/>
                    <a:p>
                      <a:pPr algn="ctr" fontAlgn="b"/>
                      <a:r>
                        <a:rPr lang="lv-LV" sz="1200" b="0" i="0" u="none" strike="noStrike">
                          <a:solidFill>
                            <a:srgbClr val="000000"/>
                          </a:solidFill>
                          <a:latin typeface="Calibri"/>
                        </a:rPr>
                        <a:t>V3</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3.80%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0.96</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14</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2.88%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0.73</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lv-LV" sz="1200" b="0" i="0" u="none" strike="noStrike">
                          <a:solidFill>
                            <a:srgbClr val="000000"/>
                          </a:solidFill>
                          <a:latin typeface="Calibri"/>
                        </a:rPr>
                        <a:t>Vidējais negadījumu biežums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lv-LV"/>
                    </a:p>
                  </a:txBody>
                  <a:tcPr/>
                </a:tc>
                <a:tc>
                  <a:txBody>
                    <a:bodyPr/>
                    <a:lstStyle/>
                    <a:p>
                      <a:pPr algn="ctr" fontAlgn="b"/>
                      <a:r>
                        <a:rPr lang="lv-LV" sz="1200" b="0" i="0" u="none" strike="noStrike">
                          <a:solidFill>
                            <a:srgbClr val="000000"/>
                          </a:solidFill>
                          <a:latin typeface="Calibri"/>
                        </a:rPr>
                        <a:t>3.94%</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353">
                <a:tc>
                  <a:txBody>
                    <a:bodyPr/>
                    <a:lstStyle/>
                    <a:p>
                      <a:pPr algn="ctr" fontAlgn="b"/>
                      <a:r>
                        <a:rPr lang="lv-LV" sz="1200" b="0" i="0" u="none" strike="noStrike">
                          <a:solidFill>
                            <a:srgbClr val="000000"/>
                          </a:solidFill>
                          <a:latin typeface="Calibri"/>
                        </a:rPr>
                        <a:t>V4</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4.22%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1.07</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15</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2.67%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0.68</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endParaRPr lang="lv-LV" sz="1200" b="0" i="0" u="none" strike="noStrike">
                        <a:solidFill>
                          <a:srgbClr val="000000"/>
                        </a:solidFill>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lv-LV" sz="1200" b="0" i="0" u="none" strike="noStrike">
                        <a:solidFill>
                          <a:srgbClr val="000000"/>
                        </a:solidFill>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lv-LV" sz="1200" b="0" i="0" u="none" strike="noStrike">
                        <a:solidFill>
                          <a:srgbClr val="000000"/>
                        </a:solidFill>
                        <a:latin typeface="Calibri"/>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r>
              <a:tr h="231369">
                <a:tc>
                  <a:txBody>
                    <a:bodyPr/>
                    <a:lstStyle/>
                    <a:p>
                      <a:pPr algn="ctr" fontAlgn="b"/>
                      <a:r>
                        <a:rPr lang="lv-LV" sz="1200" b="0" i="0" u="none" strike="noStrike" dirty="0">
                          <a:solidFill>
                            <a:srgbClr val="000000"/>
                          </a:solidFill>
                          <a:latin typeface="Calibri"/>
                        </a:rPr>
                        <a:t>V5</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4.20%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1.07</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16</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2.49%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0.63</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endParaRPr lang="lv-LV" sz="1200" b="0" i="0" u="none" strike="noStrike">
                        <a:solidFill>
                          <a:srgbClr val="000000"/>
                        </a:solidFill>
                        <a:latin typeface="Calibri"/>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r>
              <a:tr h="231369">
                <a:tc>
                  <a:txBody>
                    <a:bodyPr/>
                    <a:lstStyle/>
                    <a:p>
                      <a:pPr algn="ctr" fontAlgn="b"/>
                      <a:r>
                        <a:rPr lang="lv-LV" sz="1200" b="0" i="0" u="none" strike="noStrike">
                          <a:solidFill>
                            <a:srgbClr val="000000"/>
                          </a:solidFill>
                          <a:latin typeface="Calibri"/>
                        </a:rPr>
                        <a:t>V6</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5.42%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1.38</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lv-LV" sz="1200" b="0" i="0" u="none" strike="noStrike">
                          <a:solidFill>
                            <a:srgbClr val="000000"/>
                          </a:solidFill>
                          <a:latin typeface="Calibri"/>
                        </a:rPr>
                        <a:t>17</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2.04%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lv-LV" sz="1200" b="0" i="0" u="none" strike="noStrike">
                          <a:solidFill>
                            <a:srgbClr val="000000"/>
                          </a:solidFill>
                          <a:latin typeface="Calibri"/>
                        </a:rPr>
                        <a:t>0.52</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lv-LV" sz="1200" b="0" i="0" u="none" strike="noStrike">
                        <a:solidFill>
                          <a:srgbClr val="000000"/>
                        </a:solidFill>
                        <a:latin typeface="Calibri"/>
                      </a:endParaRP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lv-LV" sz="1200" b="0" i="0" u="none" strike="noStrike">
                          <a:solidFill>
                            <a:srgbClr val="000000"/>
                          </a:solidFill>
                          <a:latin typeface="Calibri"/>
                        </a:rPr>
                        <a:t>Vidējā atlīdzība</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lv-LV"/>
                    </a:p>
                  </a:txBody>
                  <a:tcPr/>
                </a:tc>
                <a:tc>
                  <a:txBody>
                    <a:bodyPr/>
                    <a:lstStyle/>
                    <a:p>
                      <a:pPr algn="ctr" fontAlgn="b"/>
                      <a:r>
                        <a:rPr lang="lv-LV" sz="1200" b="0" i="0" u="none" strike="noStrike" dirty="0">
                          <a:solidFill>
                            <a:srgbClr val="000000"/>
                          </a:solidFill>
                          <a:latin typeface="Calibri"/>
                        </a:rPr>
                        <a:t>478 lati</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ctrTitle"/>
          </p:nvPr>
        </p:nvSpPr>
        <p:spPr>
          <a:xfrm>
            <a:off x="684213" y="549275"/>
            <a:ext cx="7845425" cy="1009650"/>
          </a:xfrm>
        </p:spPr>
        <p:txBody>
          <a:bodyPr/>
          <a:lstStyle/>
          <a:p>
            <a:pPr eaLnBrk="1" hangingPunct="1"/>
            <a:r>
              <a:rPr lang="lv-LV" smtClean="0"/>
              <a:t>Iegūtie rezultāti.</a:t>
            </a:r>
          </a:p>
        </p:txBody>
      </p:sp>
      <p:sp>
        <p:nvSpPr>
          <p:cNvPr id="33794" name="TextBox 6"/>
          <p:cNvSpPr txBox="1">
            <a:spLocks noChangeArrowheads="1"/>
          </p:cNvSpPr>
          <p:nvPr/>
        </p:nvSpPr>
        <p:spPr bwMode="auto">
          <a:xfrm>
            <a:off x="755650" y="1484313"/>
            <a:ext cx="7848600" cy="3540125"/>
          </a:xfrm>
          <a:prstGeom prst="rect">
            <a:avLst/>
          </a:prstGeom>
          <a:noFill/>
          <a:ln w="9525">
            <a:noFill/>
            <a:miter lim="800000"/>
            <a:headEnd/>
            <a:tailEnd/>
          </a:ln>
        </p:spPr>
        <p:txBody>
          <a:bodyPr>
            <a:spAutoFit/>
          </a:bodyPr>
          <a:lstStyle/>
          <a:p>
            <a:r>
              <a:rPr lang="lv-LV" sz="2800">
                <a:latin typeface="Calibri" pitchFamily="34" charset="0"/>
              </a:rPr>
              <a:t>Rezultātā mēs esam ieguvuši mazu modeli, kurš parāda cenas atšķirības starp līdzīgiem cilvēkiem pēc četriem faktoriem. Lai parādītu modeli darbībā paņemšu divus 19 gadus vecus jauniešus, ar automašīnas masas kategoriju V3, kuri tikko iegādājušies a/m. Vien no viņiem dzīvo Rīgā, otrs – Daugavpilī.  Kā jūs domājat, kuram sanāks lētāk?</a:t>
            </a:r>
          </a:p>
          <a:p>
            <a:r>
              <a:rPr lang="lv-LV" sz="2800">
                <a:latin typeface="Calibri" pitchFamily="34" charset="0"/>
              </a:rPr>
              <a:t>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extBox 5"/>
          <p:cNvSpPr txBox="1">
            <a:spLocks noChangeArrowheads="1"/>
          </p:cNvSpPr>
          <p:nvPr/>
        </p:nvSpPr>
        <p:spPr bwMode="auto">
          <a:xfrm>
            <a:off x="755650" y="1773238"/>
            <a:ext cx="7848600" cy="954087"/>
          </a:xfrm>
          <a:prstGeom prst="rect">
            <a:avLst/>
          </a:prstGeom>
          <a:noFill/>
          <a:ln w="9525">
            <a:noFill/>
            <a:miter lim="800000"/>
            <a:headEnd/>
            <a:tailEnd/>
          </a:ln>
        </p:spPr>
        <p:txBody>
          <a:bodyPr>
            <a:spAutoFit/>
          </a:bodyPr>
          <a:lstStyle/>
          <a:p>
            <a:endParaRPr lang="lv-LV" sz="2800">
              <a:latin typeface="Calibri" pitchFamily="34" charset="0"/>
            </a:endParaRPr>
          </a:p>
          <a:p>
            <a:r>
              <a:rPr lang="lv-LV" sz="2800">
                <a:latin typeface="Calibri" pitchFamily="34" charset="0"/>
              </a:rPr>
              <a:t> </a:t>
            </a:r>
          </a:p>
        </p:txBody>
      </p:sp>
      <p:sp>
        <p:nvSpPr>
          <p:cNvPr id="34818" name="Rectangle 3"/>
          <p:cNvSpPr>
            <a:spLocks noChangeArrowheads="1"/>
          </p:cNvSpPr>
          <p:nvPr/>
        </p:nvSpPr>
        <p:spPr bwMode="auto">
          <a:xfrm>
            <a:off x="755650" y="1341438"/>
            <a:ext cx="7920038" cy="5262562"/>
          </a:xfrm>
          <a:prstGeom prst="rect">
            <a:avLst/>
          </a:prstGeom>
          <a:noFill/>
          <a:ln w="9525">
            <a:noFill/>
            <a:miter lim="800000"/>
            <a:headEnd/>
            <a:tailEnd/>
          </a:ln>
        </p:spPr>
        <p:txBody>
          <a:bodyPr>
            <a:spAutoFit/>
          </a:bodyPr>
          <a:lstStyle/>
          <a:p>
            <a:r>
              <a:rPr lang="lv-LV" sz="2800">
                <a:latin typeface="Calibri" pitchFamily="34" charset="0"/>
              </a:rPr>
              <a:t>Mums bija formula, ka </a:t>
            </a:r>
          </a:p>
          <a:p>
            <a:r>
              <a:rPr lang="lv-LV" sz="2800">
                <a:latin typeface="Calibri" pitchFamily="34" charset="0"/>
              </a:rPr>
              <a:t>Prēmija = Teritorija x Vecums x TRL kods x BM klase x biežums x vidējā atlīdzība x 1.493 ;</a:t>
            </a:r>
          </a:p>
          <a:p>
            <a:endParaRPr lang="lv-LV" sz="2800">
              <a:latin typeface="Calibri" pitchFamily="34" charset="0"/>
            </a:endParaRPr>
          </a:p>
          <a:p>
            <a:r>
              <a:rPr lang="lv-LV" sz="2800">
                <a:latin typeface="Calibri" pitchFamily="34" charset="0"/>
              </a:rPr>
              <a:t>Tātad mūsu gadījumā:</a:t>
            </a:r>
          </a:p>
          <a:p>
            <a:r>
              <a:rPr lang="lv-LV" sz="2800">
                <a:latin typeface="Calibri" pitchFamily="34" charset="0"/>
              </a:rPr>
              <a:t>Pirmā jaunieša prēmija =Rīga x 18-22 x V3 x6BM x 3.94% x 478 x1.493</a:t>
            </a:r>
          </a:p>
          <a:p>
            <a:endParaRPr lang="lv-LV" sz="2800">
              <a:latin typeface="Calibri" pitchFamily="34" charset="0"/>
            </a:endParaRPr>
          </a:p>
          <a:p>
            <a:r>
              <a:rPr lang="lv-LV" sz="2800">
                <a:latin typeface="Calibri" pitchFamily="34" charset="0"/>
              </a:rPr>
              <a:t>Otrā jaunieša prēmija =Daugavpils x 18-22 x V3 x 6BM x 3.94% x 478 x1.493</a:t>
            </a:r>
          </a:p>
          <a:p>
            <a:endParaRPr lang="lv-LV" sz="2800">
              <a:latin typeface="Calibri" pitchFamily="34" charset="0"/>
            </a:endParaRPr>
          </a:p>
          <a:p>
            <a:endParaRPr lang="lv-LV" sz="2800">
              <a:latin typeface="Calibri" pitchFamily="34" charset="0"/>
            </a:endParaRPr>
          </a:p>
        </p:txBody>
      </p:sp>
      <p:sp>
        <p:nvSpPr>
          <p:cNvPr id="7" name="Title 1"/>
          <p:cNvSpPr txBox="1">
            <a:spLocks/>
          </p:cNvSpPr>
          <p:nvPr/>
        </p:nvSpPr>
        <p:spPr>
          <a:xfrm>
            <a:off x="684213" y="188913"/>
            <a:ext cx="7845425" cy="1009650"/>
          </a:xfrm>
          <a:prstGeom prst="rect">
            <a:avLst/>
          </a:prstGeom>
        </p:spPr>
        <p:txBody>
          <a:bodyPr anchor="ctr">
            <a:normAutofit/>
          </a:bodyPr>
          <a:lstStyle/>
          <a:p>
            <a:pPr algn="ctr" fontAlgn="auto">
              <a:spcAft>
                <a:spcPts val="0"/>
              </a:spcAft>
              <a:defRPr/>
            </a:pPr>
            <a:r>
              <a:rPr lang="lv-LV" sz="4400">
                <a:latin typeface="+mj-lt"/>
                <a:ea typeface="+mj-ea"/>
                <a:cs typeface="+mj-cs"/>
              </a:rPr>
              <a:t>Piemērs</a:t>
            </a:r>
            <a:endParaRPr lang="lv-LV" sz="4400" dirty="0">
              <a:latin typeface="+mj-lt"/>
              <a:ea typeface="+mj-ea"/>
              <a:cs typeface="+mj-cs"/>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ctrTitle"/>
          </p:nvPr>
        </p:nvSpPr>
        <p:spPr>
          <a:xfrm>
            <a:off x="684213" y="188913"/>
            <a:ext cx="7845425" cy="1009650"/>
          </a:xfrm>
        </p:spPr>
        <p:txBody>
          <a:bodyPr/>
          <a:lstStyle/>
          <a:p>
            <a:pPr eaLnBrk="1" hangingPunct="1"/>
            <a:r>
              <a:rPr lang="lv-LV" smtClean="0"/>
              <a:t>Piemērs</a:t>
            </a:r>
          </a:p>
        </p:txBody>
      </p:sp>
      <p:sp>
        <p:nvSpPr>
          <p:cNvPr id="35842" name="TextBox 5"/>
          <p:cNvSpPr txBox="1">
            <a:spLocks noChangeArrowheads="1"/>
          </p:cNvSpPr>
          <p:nvPr/>
        </p:nvSpPr>
        <p:spPr bwMode="auto">
          <a:xfrm>
            <a:off x="755650" y="1773238"/>
            <a:ext cx="7848600" cy="954087"/>
          </a:xfrm>
          <a:prstGeom prst="rect">
            <a:avLst/>
          </a:prstGeom>
          <a:noFill/>
          <a:ln w="9525">
            <a:noFill/>
            <a:miter lim="800000"/>
            <a:headEnd/>
            <a:tailEnd/>
          </a:ln>
        </p:spPr>
        <p:txBody>
          <a:bodyPr>
            <a:spAutoFit/>
          </a:bodyPr>
          <a:lstStyle/>
          <a:p>
            <a:endParaRPr lang="lv-LV" sz="2800">
              <a:latin typeface="Calibri" pitchFamily="34" charset="0"/>
            </a:endParaRPr>
          </a:p>
          <a:p>
            <a:r>
              <a:rPr lang="lv-LV" sz="2800">
                <a:latin typeface="Calibri" pitchFamily="34" charset="0"/>
              </a:rPr>
              <a:t> </a:t>
            </a:r>
          </a:p>
        </p:txBody>
      </p:sp>
      <p:sp>
        <p:nvSpPr>
          <p:cNvPr id="35843" name="Rectangle 3"/>
          <p:cNvSpPr>
            <a:spLocks noChangeArrowheads="1"/>
          </p:cNvSpPr>
          <p:nvPr/>
        </p:nvSpPr>
        <p:spPr bwMode="auto">
          <a:xfrm>
            <a:off x="827088" y="981075"/>
            <a:ext cx="8066087" cy="5692775"/>
          </a:xfrm>
          <a:prstGeom prst="rect">
            <a:avLst/>
          </a:prstGeom>
          <a:noFill/>
          <a:ln w="9525">
            <a:noFill/>
            <a:miter lim="800000"/>
            <a:headEnd/>
            <a:tailEnd/>
          </a:ln>
        </p:spPr>
        <p:txBody>
          <a:bodyPr>
            <a:spAutoFit/>
          </a:bodyPr>
          <a:lstStyle/>
          <a:p>
            <a:r>
              <a:rPr lang="lv-LV" sz="2800">
                <a:latin typeface="Calibri" pitchFamily="34" charset="0"/>
              </a:rPr>
              <a:t>Ievietojam vērtības:</a:t>
            </a:r>
          </a:p>
          <a:p>
            <a:endParaRPr lang="lv-LV" sz="2800">
              <a:latin typeface="Calibri" pitchFamily="34" charset="0"/>
            </a:endParaRPr>
          </a:p>
          <a:p>
            <a:r>
              <a:rPr lang="lv-LV" sz="2800">
                <a:latin typeface="Calibri" pitchFamily="34" charset="0"/>
              </a:rPr>
              <a:t>Pirmā jaunieša prēmija =1.32 x 2.03 x 0.96 x 1.57 x 3.94% x 478 x1.493 = 113.56 lati</a:t>
            </a:r>
          </a:p>
          <a:p>
            <a:endParaRPr lang="lv-LV" sz="2800">
              <a:latin typeface="Calibri" pitchFamily="34" charset="0"/>
            </a:endParaRPr>
          </a:p>
          <a:p>
            <a:r>
              <a:rPr lang="lv-LV" sz="2800">
                <a:latin typeface="Calibri" pitchFamily="34" charset="0"/>
              </a:rPr>
              <a:t>Otrā jaunieša prēmija =1.01 x 2.03 x 0.96 x 1.57 x 3.94% x 478 x1.493 = 86.89 lati</a:t>
            </a:r>
          </a:p>
          <a:p>
            <a:endParaRPr lang="lv-LV" sz="2800">
              <a:latin typeface="Calibri" pitchFamily="34" charset="0"/>
            </a:endParaRPr>
          </a:p>
          <a:p>
            <a:r>
              <a:rPr lang="lv-LV" sz="2800">
                <a:latin typeface="Calibri" pitchFamily="34" charset="0"/>
              </a:rPr>
              <a:t>Redzam, ka jaunietis no Daugavpils par OCTA polisi uz gadu samaksās par 26.67 latiem mazāk kā jaunietis no Rīgas, kas pierāda, ka dzīvot ārpus Rīgas ir izdevīgāk.</a:t>
            </a:r>
          </a:p>
          <a:p>
            <a:r>
              <a:rPr lang="lv-LV" sz="2800">
                <a:latin typeface="Calibri" pitchFamily="34" charset="0"/>
              </a:rPr>
              <a:t>Izvēlaties piemērus un salīdziniet sevi ar pārējiem!!!!</a:t>
            </a:r>
          </a:p>
          <a:p>
            <a:endParaRPr lang="lv-LV" sz="2800">
              <a:latin typeface="Calibri"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ctrTitle"/>
          </p:nvPr>
        </p:nvSpPr>
        <p:spPr>
          <a:xfrm>
            <a:off x="755650" y="-171450"/>
            <a:ext cx="7847013" cy="1011238"/>
          </a:xfrm>
        </p:spPr>
        <p:txBody>
          <a:bodyPr/>
          <a:lstStyle/>
          <a:p>
            <a:pPr eaLnBrk="1" hangingPunct="1"/>
            <a:r>
              <a:rPr lang="lv-LV" smtClean="0"/>
              <a:t>Apdrošināšana</a:t>
            </a:r>
          </a:p>
        </p:txBody>
      </p:sp>
      <p:sp>
        <p:nvSpPr>
          <p:cNvPr id="36866" name="TextBox 5"/>
          <p:cNvSpPr txBox="1">
            <a:spLocks noChangeArrowheads="1"/>
          </p:cNvSpPr>
          <p:nvPr/>
        </p:nvSpPr>
        <p:spPr bwMode="auto">
          <a:xfrm>
            <a:off x="539750" y="620713"/>
            <a:ext cx="8280400" cy="5694362"/>
          </a:xfrm>
          <a:prstGeom prst="rect">
            <a:avLst/>
          </a:prstGeom>
          <a:noFill/>
          <a:ln w="9525">
            <a:noFill/>
            <a:miter lim="800000"/>
            <a:headEnd/>
            <a:tailEnd/>
          </a:ln>
        </p:spPr>
        <p:txBody>
          <a:bodyPr>
            <a:spAutoFit/>
          </a:bodyPr>
          <a:lstStyle/>
          <a:p>
            <a:r>
              <a:rPr lang="lv-LV" sz="2800">
                <a:latin typeface="Calibri" pitchFamily="34" charset="0"/>
              </a:rPr>
              <a:t>Apdrošināšana, saskaņā ar Latvijas likumdošanu, ir darbība, ko veic apdrošinātāji saskaņā ar noslēgto apdrošināšanas līgumu, lai, aizsargājot apdrošinātā intereses, izmaksātu apdrošināšanas atlīdzību par apdrošināšanas līgumā paredzēto gadījumu. Apdrošināšana tiek veikta brīvprātīgi, izņemot gadījumus, kad likumā ir noteikts citādi. Obligātās apdrošināšanas veidus, ievērojot to sociāli ekonomisko nepieciešamību, nosaka atsevišķs likums. Apdrošinātājs, kurš ir saņēmis speciālo atļauju (licenci) obligāto apdrošināšanas operāciju veikšanai, nevar atteikties noslēgt apdrošināšanas līgumu. Tarifa likmes brīvprātīgajā apdrošināšanā nosaka apdrošinātājs.</a:t>
            </a:r>
          </a:p>
        </p:txBody>
      </p:sp>
      <p:sp>
        <p:nvSpPr>
          <p:cNvPr id="36867" name="TextBox 6">
            <a:hlinkClick r:id="rId2" action="ppaction://hlinksldjump"/>
          </p:cNvPr>
          <p:cNvSpPr txBox="1">
            <a:spLocks noChangeArrowheads="1"/>
          </p:cNvSpPr>
          <p:nvPr/>
        </p:nvSpPr>
        <p:spPr bwMode="auto">
          <a:xfrm>
            <a:off x="539750" y="6308725"/>
            <a:ext cx="8064500" cy="369888"/>
          </a:xfrm>
          <a:prstGeom prst="rect">
            <a:avLst/>
          </a:prstGeom>
          <a:noFill/>
          <a:ln w="9525">
            <a:noFill/>
            <a:miter lim="800000"/>
            <a:headEnd/>
            <a:tailEnd/>
          </a:ln>
        </p:spPr>
        <p:txBody>
          <a:bodyPr>
            <a:spAutoFit/>
          </a:bodyPr>
          <a:lstStyle/>
          <a:p>
            <a:pPr algn="ctr"/>
            <a:r>
              <a:rPr lang="lv-LV">
                <a:latin typeface="Calibri" pitchFamily="34" charset="0"/>
              </a:rPr>
              <a:t>Lai turpinātu prezentāciju, lūdzu, uzspiediet šeit</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ctrTitle"/>
          </p:nvPr>
        </p:nvSpPr>
        <p:spPr>
          <a:xfrm>
            <a:off x="755650" y="0"/>
            <a:ext cx="7847013" cy="1011238"/>
          </a:xfrm>
        </p:spPr>
        <p:txBody>
          <a:bodyPr/>
          <a:lstStyle/>
          <a:p>
            <a:pPr eaLnBrk="1" hangingPunct="1"/>
            <a:r>
              <a:rPr lang="lv-LV" smtClean="0"/>
              <a:t>OCTA</a:t>
            </a:r>
          </a:p>
        </p:txBody>
      </p:sp>
      <p:sp>
        <p:nvSpPr>
          <p:cNvPr id="37890" name="TextBox 5"/>
          <p:cNvSpPr txBox="1">
            <a:spLocks noChangeArrowheads="1"/>
          </p:cNvSpPr>
          <p:nvPr/>
        </p:nvSpPr>
        <p:spPr bwMode="auto">
          <a:xfrm>
            <a:off x="539750" y="765175"/>
            <a:ext cx="8280400" cy="5262563"/>
          </a:xfrm>
          <a:prstGeom prst="rect">
            <a:avLst/>
          </a:prstGeom>
          <a:noFill/>
          <a:ln w="9525">
            <a:noFill/>
            <a:miter lim="800000"/>
            <a:headEnd/>
            <a:tailEnd/>
          </a:ln>
        </p:spPr>
        <p:txBody>
          <a:bodyPr>
            <a:spAutoFit/>
          </a:bodyPr>
          <a:lstStyle/>
          <a:p>
            <a:r>
              <a:rPr lang="lv-LV" sz="2800">
                <a:latin typeface="Calibri" pitchFamily="34" charset="0"/>
              </a:rPr>
              <a:t>	</a:t>
            </a:r>
          </a:p>
          <a:p>
            <a:r>
              <a:rPr lang="lv-LV" sz="2800">
                <a:latin typeface="Calibri" pitchFamily="34" charset="0"/>
              </a:rPr>
              <a:t>	OCTA – transportlīdzekļu īpašnieku civiltiesiskās atbildības obligātā apdrošināšana izstrādāta ar mērķi aizsargāt ceļu satiksmes negadījumos cietušo trešo personu intereses.</a:t>
            </a:r>
          </a:p>
          <a:p>
            <a:endParaRPr lang="lv-LV" sz="2800">
              <a:latin typeface="Calibri" pitchFamily="34" charset="0"/>
            </a:endParaRPr>
          </a:p>
          <a:p>
            <a:r>
              <a:rPr lang="lv-LV" sz="2800">
                <a:latin typeface="Calibri" pitchFamily="34" charset="0"/>
              </a:rPr>
              <a:t>	OCTA ir paredzēta visiem auto īpašniekiem un lietotājiem. Latvijā, tāpat kā daudzās citās pasaules valstīs, ar likumu noteikts, ka ikvienam transporta līdzekļa vadītājam jāapdrošina savu civiltiesisko atbildību pret zaudējumiem, ko viņš var nodarīt kādai citai personai vai svešai mantai.</a:t>
            </a:r>
          </a:p>
        </p:txBody>
      </p:sp>
      <p:sp>
        <p:nvSpPr>
          <p:cNvPr id="37891" name="TextBox 4">
            <a:hlinkClick r:id="rId2" action="ppaction://hlinksldjump"/>
          </p:cNvPr>
          <p:cNvSpPr txBox="1">
            <a:spLocks noChangeArrowheads="1"/>
          </p:cNvSpPr>
          <p:nvPr/>
        </p:nvSpPr>
        <p:spPr bwMode="auto">
          <a:xfrm>
            <a:off x="539750" y="6092825"/>
            <a:ext cx="8064500" cy="369888"/>
          </a:xfrm>
          <a:prstGeom prst="rect">
            <a:avLst/>
          </a:prstGeom>
          <a:noFill/>
          <a:ln w="9525">
            <a:noFill/>
            <a:miter lim="800000"/>
            <a:headEnd/>
            <a:tailEnd/>
          </a:ln>
        </p:spPr>
        <p:txBody>
          <a:bodyPr>
            <a:spAutoFit/>
          </a:bodyPr>
          <a:lstStyle/>
          <a:p>
            <a:pPr algn="ctr"/>
            <a:r>
              <a:rPr lang="lv-LV">
                <a:latin typeface="Calibri" pitchFamily="34" charset="0"/>
              </a:rPr>
              <a:t>Lai turpinātu prezentāciju, lūdzu, uzspiediet šeit</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ctrTitle"/>
          </p:nvPr>
        </p:nvSpPr>
        <p:spPr>
          <a:xfrm>
            <a:off x="755650" y="0"/>
            <a:ext cx="7847013" cy="1011238"/>
          </a:xfrm>
        </p:spPr>
        <p:txBody>
          <a:bodyPr/>
          <a:lstStyle/>
          <a:p>
            <a:pPr eaLnBrk="1" hangingPunct="1"/>
            <a:r>
              <a:rPr lang="lv-LV" smtClean="0"/>
              <a:t>Polise</a:t>
            </a:r>
          </a:p>
        </p:txBody>
      </p:sp>
      <p:sp>
        <p:nvSpPr>
          <p:cNvPr id="38914" name="TextBox 5"/>
          <p:cNvSpPr txBox="1">
            <a:spLocks noChangeArrowheads="1"/>
          </p:cNvSpPr>
          <p:nvPr/>
        </p:nvSpPr>
        <p:spPr bwMode="auto">
          <a:xfrm>
            <a:off x="539750" y="981075"/>
            <a:ext cx="8280400" cy="2246313"/>
          </a:xfrm>
          <a:prstGeom prst="rect">
            <a:avLst/>
          </a:prstGeom>
          <a:noFill/>
          <a:ln w="9525">
            <a:noFill/>
            <a:miter lim="800000"/>
            <a:headEnd/>
            <a:tailEnd/>
          </a:ln>
        </p:spPr>
        <p:txBody>
          <a:bodyPr>
            <a:spAutoFit/>
          </a:bodyPr>
          <a:lstStyle/>
          <a:p>
            <a:r>
              <a:rPr lang="lv-LV" sz="2800">
                <a:latin typeface="Calibri" pitchFamily="34" charset="0"/>
              </a:rPr>
              <a:t>	</a:t>
            </a:r>
          </a:p>
          <a:p>
            <a:r>
              <a:rPr lang="lv-LV" sz="2800">
                <a:latin typeface="Calibri" pitchFamily="34" charset="0"/>
              </a:rPr>
              <a:t>Apdrošināšanas polise –– apdrošinātāja izsniegts noteikta parauga dokuments, kas apliecina, ka transportlīdzekļa īpašnieks un apdrošinātājs ir noslēguši apdrošināšanas līgumu.</a:t>
            </a:r>
          </a:p>
        </p:txBody>
      </p:sp>
      <p:sp>
        <p:nvSpPr>
          <p:cNvPr id="38915" name="TextBox 3">
            <a:hlinkClick r:id="rId2" action="ppaction://hlinksldjump"/>
          </p:cNvPr>
          <p:cNvSpPr txBox="1">
            <a:spLocks noChangeArrowheads="1"/>
          </p:cNvSpPr>
          <p:nvPr/>
        </p:nvSpPr>
        <p:spPr bwMode="auto">
          <a:xfrm>
            <a:off x="539750" y="6092825"/>
            <a:ext cx="8064500" cy="369888"/>
          </a:xfrm>
          <a:prstGeom prst="rect">
            <a:avLst/>
          </a:prstGeom>
          <a:noFill/>
          <a:ln w="9525">
            <a:noFill/>
            <a:miter lim="800000"/>
            <a:headEnd/>
            <a:tailEnd/>
          </a:ln>
        </p:spPr>
        <p:txBody>
          <a:bodyPr>
            <a:spAutoFit/>
          </a:bodyPr>
          <a:lstStyle/>
          <a:p>
            <a:pPr algn="ctr"/>
            <a:r>
              <a:rPr lang="lv-LV">
                <a:latin typeface="Calibri" pitchFamily="34" charset="0"/>
              </a:rPr>
              <a:t>Lai turpinātu prezentāciju, lūdzu, uzspiediet šeit</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ctrTitle"/>
          </p:nvPr>
        </p:nvSpPr>
        <p:spPr>
          <a:xfrm>
            <a:off x="755650" y="0"/>
            <a:ext cx="7847013" cy="1011238"/>
          </a:xfrm>
        </p:spPr>
        <p:txBody>
          <a:bodyPr/>
          <a:lstStyle/>
          <a:p>
            <a:pPr eaLnBrk="1" hangingPunct="1"/>
            <a:r>
              <a:rPr lang="lv-LV" smtClean="0"/>
              <a:t>Prēmija</a:t>
            </a:r>
          </a:p>
        </p:txBody>
      </p:sp>
      <p:sp>
        <p:nvSpPr>
          <p:cNvPr id="39938" name="TextBox 5"/>
          <p:cNvSpPr txBox="1">
            <a:spLocks noChangeArrowheads="1"/>
          </p:cNvSpPr>
          <p:nvPr/>
        </p:nvSpPr>
        <p:spPr bwMode="auto">
          <a:xfrm>
            <a:off x="539750" y="981075"/>
            <a:ext cx="8280400" cy="1816100"/>
          </a:xfrm>
          <a:prstGeom prst="rect">
            <a:avLst/>
          </a:prstGeom>
          <a:noFill/>
          <a:ln w="9525">
            <a:noFill/>
            <a:miter lim="800000"/>
            <a:headEnd/>
            <a:tailEnd/>
          </a:ln>
        </p:spPr>
        <p:txBody>
          <a:bodyPr>
            <a:spAutoFit/>
          </a:bodyPr>
          <a:lstStyle/>
          <a:p>
            <a:r>
              <a:rPr lang="lv-LV" sz="2800">
                <a:latin typeface="Calibri" pitchFamily="34" charset="0"/>
              </a:rPr>
              <a:t>	</a:t>
            </a:r>
          </a:p>
          <a:p>
            <a:r>
              <a:rPr lang="lv-LV" sz="2800">
                <a:latin typeface="Calibri" pitchFamily="34" charset="0"/>
              </a:rPr>
              <a:t>apdrošināšanas prēmija – apdrošināšanas līgumā noteiktais maksājums par transportlīdzekļa īpašnieka vai tiesīgā lietotāja civiltiesiskās atbildības apdrošināšanu.</a:t>
            </a:r>
          </a:p>
        </p:txBody>
      </p:sp>
      <p:sp>
        <p:nvSpPr>
          <p:cNvPr id="39939" name="TextBox 3">
            <a:hlinkClick r:id="rId2" action="ppaction://hlinksldjump"/>
          </p:cNvPr>
          <p:cNvSpPr txBox="1">
            <a:spLocks noChangeArrowheads="1"/>
          </p:cNvSpPr>
          <p:nvPr/>
        </p:nvSpPr>
        <p:spPr bwMode="auto">
          <a:xfrm>
            <a:off x="539750" y="6092825"/>
            <a:ext cx="8064500" cy="369888"/>
          </a:xfrm>
          <a:prstGeom prst="rect">
            <a:avLst/>
          </a:prstGeom>
          <a:noFill/>
          <a:ln w="9525">
            <a:noFill/>
            <a:miter lim="800000"/>
            <a:headEnd/>
            <a:tailEnd/>
          </a:ln>
        </p:spPr>
        <p:txBody>
          <a:bodyPr>
            <a:spAutoFit/>
          </a:bodyPr>
          <a:lstStyle/>
          <a:p>
            <a:pPr algn="ctr"/>
            <a:r>
              <a:rPr lang="lv-LV">
                <a:latin typeface="Calibri" pitchFamily="34" charset="0"/>
              </a:rPr>
              <a:t>Lai turpinātu prezentāciju, lūdzu, uzspiediet šeit</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ctrTitle"/>
          </p:nvPr>
        </p:nvSpPr>
        <p:spPr>
          <a:xfrm>
            <a:off x="755650" y="0"/>
            <a:ext cx="7847013" cy="1011238"/>
          </a:xfrm>
        </p:spPr>
        <p:txBody>
          <a:bodyPr/>
          <a:lstStyle/>
          <a:p>
            <a:pPr eaLnBrk="1" hangingPunct="1"/>
            <a:r>
              <a:rPr lang="lv-LV" smtClean="0"/>
              <a:t>Riska prēmija</a:t>
            </a:r>
          </a:p>
        </p:txBody>
      </p:sp>
      <p:sp>
        <p:nvSpPr>
          <p:cNvPr id="40962" name="TextBox 5"/>
          <p:cNvSpPr txBox="1">
            <a:spLocks noChangeArrowheads="1"/>
          </p:cNvSpPr>
          <p:nvPr/>
        </p:nvSpPr>
        <p:spPr bwMode="auto">
          <a:xfrm>
            <a:off x="539750" y="981075"/>
            <a:ext cx="8280400" cy="3538538"/>
          </a:xfrm>
          <a:prstGeom prst="rect">
            <a:avLst/>
          </a:prstGeom>
          <a:noFill/>
          <a:ln w="9525">
            <a:noFill/>
            <a:miter lim="800000"/>
            <a:headEnd/>
            <a:tailEnd/>
          </a:ln>
        </p:spPr>
        <p:txBody>
          <a:bodyPr>
            <a:spAutoFit/>
          </a:bodyPr>
          <a:lstStyle/>
          <a:p>
            <a:r>
              <a:rPr lang="lv-LV" sz="2800">
                <a:latin typeface="Calibri" pitchFamily="34" charset="0"/>
              </a:rPr>
              <a:t>	</a:t>
            </a:r>
          </a:p>
          <a:p>
            <a:r>
              <a:rPr lang="lv-LV" sz="2800">
                <a:latin typeface="Calibri" pitchFamily="34" charset="0"/>
              </a:rPr>
              <a:t>Riska prēmija – apdrošinātāja novērtētā riska vērtība bez administratīvajiem izdevumiem un peļņas. Varētu teikt, ka tā ir Riska cena.</a:t>
            </a:r>
          </a:p>
          <a:p>
            <a:endParaRPr lang="lv-LV" sz="2800">
              <a:latin typeface="Calibri" pitchFamily="34" charset="0"/>
            </a:endParaRPr>
          </a:p>
          <a:p>
            <a:r>
              <a:rPr lang="lv-LV" sz="2800">
                <a:latin typeface="Calibri" pitchFamily="34" charset="0"/>
              </a:rPr>
              <a:t>Riska prēmiju aprēķina sareizinot negadījumu biežumu ar vidējo atlīdzību apskatāmajam subjektam vai personai. </a:t>
            </a:r>
          </a:p>
        </p:txBody>
      </p:sp>
      <p:sp>
        <p:nvSpPr>
          <p:cNvPr id="40963" name="TextBox 3">
            <a:hlinkClick r:id="rId2" action="ppaction://hlinksldjump"/>
          </p:cNvPr>
          <p:cNvSpPr txBox="1">
            <a:spLocks noChangeArrowheads="1"/>
          </p:cNvSpPr>
          <p:nvPr/>
        </p:nvSpPr>
        <p:spPr bwMode="auto">
          <a:xfrm>
            <a:off x="539750" y="6092825"/>
            <a:ext cx="8064500" cy="369888"/>
          </a:xfrm>
          <a:prstGeom prst="rect">
            <a:avLst/>
          </a:prstGeom>
          <a:noFill/>
          <a:ln w="9525">
            <a:noFill/>
            <a:miter lim="800000"/>
            <a:headEnd/>
            <a:tailEnd/>
          </a:ln>
        </p:spPr>
        <p:txBody>
          <a:bodyPr>
            <a:spAutoFit/>
          </a:bodyPr>
          <a:lstStyle/>
          <a:p>
            <a:pPr algn="ctr"/>
            <a:r>
              <a:rPr lang="lv-LV">
                <a:latin typeface="Calibri" pitchFamily="34" charset="0"/>
              </a:rPr>
              <a:t>Lai turpinātu prezentāciju, lūdzu, uzspiediet šeit</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ctrTitle"/>
          </p:nvPr>
        </p:nvSpPr>
        <p:spPr>
          <a:xfrm>
            <a:off x="755650" y="0"/>
            <a:ext cx="7847013" cy="1011238"/>
          </a:xfrm>
        </p:spPr>
        <p:txBody>
          <a:bodyPr/>
          <a:lstStyle/>
          <a:p>
            <a:pPr eaLnBrk="1" hangingPunct="1"/>
            <a:r>
              <a:rPr lang="lv-LV" smtClean="0"/>
              <a:t>Polises gads</a:t>
            </a:r>
          </a:p>
        </p:txBody>
      </p:sp>
      <p:sp>
        <p:nvSpPr>
          <p:cNvPr id="41986" name="TextBox 5"/>
          <p:cNvSpPr txBox="1">
            <a:spLocks noChangeArrowheads="1"/>
          </p:cNvSpPr>
          <p:nvPr/>
        </p:nvSpPr>
        <p:spPr bwMode="auto">
          <a:xfrm>
            <a:off x="539750" y="981075"/>
            <a:ext cx="8280400" cy="3108325"/>
          </a:xfrm>
          <a:prstGeom prst="rect">
            <a:avLst/>
          </a:prstGeom>
          <a:noFill/>
          <a:ln w="9525">
            <a:noFill/>
            <a:miter lim="800000"/>
            <a:headEnd/>
            <a:tailEnd/>
          </a:ln>
        </p:spPr>
        <p:txBody>
          <a:bodyPr>
            <a:spAutoFit/>
          </a:bodyPr>
          <a:lstStyle/>
          <a:p>
            <a:r>
              <a:rPr lang="lv-LV" sz="2800">
                <a:latin typeface="Calibri" pitchFamily="34" charset="0"/>
              </a:rPr>
              <a:t>	</a:t>
            </a:r>
          </a:p>
          <a:p>
            <a:r>
              <a:rPr lang="lv-LV" sz="2800">
                <a:latin typeface="Calibri" pitchFamily="34" charset="0"/>
              </a:rPr>
              <a:t>Polises gads –pilns periods gada garumā, kas sevī ietver 365 dienas, kad apdrošināta a/m.</a:t>
            </a:r>
          </a:p>
          <a:p>
            <a:endParaRPr lang="lv-LV" sz="2800">
              <a:latin typeface="Calibri" pitchFamily="34" charset="0"/>
            </a:endParaRPr>
          </a:p>
          <a:p>
            <a:r>
              <a:rPr lang="lv-LV" sz="2800">
                <a:latin typeface="Calibri" pitchFamily="34" charset="0"/>
              </a:rPr>
              <a:t>Tas nozīmē, ka ja jūs nopērkat polisi uz vienu gadu, tad tas ir 1 polises gads, ja uz 3 mēnešiem, tad tie ir 0.25 polišu gadi.</a:t>
            </a:r>
          </a:p>
        </p:txBody>
      </p:sp>
      <p:sp>
        <p:nvSpPr>
          <p:cNvPr id="41987" name="TextBox 3">
            <a:hlinkClick r:id="rId2" action="ppaction://hlinksldjump"/>
          </p:cNvPr>
          <p:cNvSpPr txBox="1">
            <a:spLocks noChangeArrowheads="1"/>
          </p:cNvSpPr>
          <p:nvPr/>
        </p:nvSpPr>
        <p:spPr bwMode="auto">
          <a:xfrm>
            <a:off x="539750" y="6092825"/>
            <a:ext cx="8064500" cy="369888"/>
          </a:xfrm>
          <a:prstGeom prst="rect">
            <a:avLst/>
          </a:prstGeom>
          <a:noFill/>
          <a:ln w="9525">
            <a:noFill/>
            <a:miter lim="800000"/>
            <a:headEnd/>
            <a:tailEnd/>
          </a:ln>
        </p:spPr>
        <p:txBody>
          <a:bodyPr>
            <a:spAutoFit/>
          </a:bodyPr>
          <a:lstStyle/>
          <a:p>
            <a:pPr algn="ctr"/>
            <a:r>
              <a:rPr lang="lv-LV">
                <a:latin typeface="Calibri" pitchFamily="34" charset="0"/>
              </a:rPr>
              <a:t>Lai turpinātu prezentāciju, lūdzu uzspiediet šeit</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ctrTitle"/>
          </p:nvPr>
        </p:nvSpPr>
        <p:spPr>
          <a:xfrm>
            <a:off x="684213" y="549275"/>
            <a:ext cx="7845425" cy="1009650"/>
          </a:xfrm>
        </p:spPr>
        <p:txBody>
          <a:bodyPr/>
          <a:lstStyle/>
          <a:p>
            <a:pPr eaLnBrk="1" hangingPunct="1"/>
            <a:r>
              <a:rPr lang="lv-LV" smtClean="0"/>
              <a:t>Mērķis</a:t>
            </a:r>
          </a:p>
        </p:txBody>
      </p:sp>
      <p:sp>
        <p:nvSpPr>
          <p:cNvPr id="15362" name="TextBox 4"/>
          <p:cNvSpPr txBox="1">
            <a:spLocks noChangeArrowheads="1"/>
          </p:cNvSpPr>
          <p:nvPr/>
        </p:nvSpPr>
        <p:spPr bwMode="auto">
          <a:xfrm>
            <a:off x="684213" y="1916113"/>
            <a:ext cx="7848600" cy="3081337"/>
          </a:xfrm>
          <a:prstGeom prst="rect">
            <a:avLst/>
          </a:prstGeom>
          <a:noFill/>
          <a:ln w="9525">
            <a:noFill/>
            <a:miter lim="800000"/>
            <a:headEnd/>
            <a:tailEnd/>
          </a:ln>
        </p:spPr>
        <p:txBody>
          <a:bodyPr>
            <a:spAutoFit/>
          </a:bodyPr>
          <a:lstStyle/>
          <a:p>
            <a:r>
              <a:rPr lang="lv-LV" sz="2800">
                <a:latin typeface="Calibri" pitchFamily="34" charset="0"/>
              </a:rPr>
              <a:t>Sniegt  ieskatu, kā veidojas</a:t>
            </a:r>
            <a:r>
              <a:rPr lang="lv-LV" sz="2800"/>
              <a:t> </a:t>
            </a:r>
            <a:r>
              <a:rPr lang="lv-LV" sz="2800">
                <a:latin typeface="Calibri" pitchFamily="34" charset="0"/>
              </a:rPr>
              <a:t>Obligātās civiltiesiskās transportlīdzekļu apdrošināšanas (OCTA)  polises cena</a:t>
            </a:r>
            <a:r>
              <a:rPr lang="lv-LV" sz="2800"/>
              <a:t>,</a:t>
            </a:r>
            <a:r>
              <a:rPr lang="lv-LV" sz="2800">
                <a:latin typeface="Calibri" pitchFamily="34" charset="0"/>
              </a:rPr>
              <a:t> pielietojot zināšanas statistikā. </a:t>
            </a:r>
          </a:p>
          <a:p>
            <a:r>
              <a:rPr lang="lv-LV" sz="2800">
                <a:latin typeface="Calibri" pitchFamily="34" charset="0"/>
              </a:rPr>
              <a:t>Izvēlētais apdrošināšanas veids ir interesants </a:t>
            </a:r>
            <a:r>
              <a:rPr lang="lv-LV" sz="2800"/>
              <a:t>jauniešiem</a:t>
            </a:r>
            <a:r>
              <a:rPr lang="lv-LV" sz="2800">
                <a:latin typeface="Calibri" pitchFamily="34" charset="0"/>
              </a:rPr>
              <a:t>, jo viņi ir tuvu vecumam, kad tiek iegūta autovadītāja apliecība un iegādāta pirmā automašīna. Līdz ar to nepieciešama OCTA polise.</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ctrTitle"/>
          </p:nvPr>
        </p:nvSpPr>
        <p:spPr>
          <a:xfrm>
            <a:off x="755650" y="0"/>
            <a:ext cx="7847013" cy="1011238"/>
          </a:xfrm>
        </p:spPr>
        <p:txBody>
          <a:bodyPr/>
          <a:lstStyle/>
          <a:p>
            <a:pPr eaLnBrk="1" hangingPunct="1"/>
            <a:r>
              <a:rPr lang="lv-LV" smtClean="0"/>
              <a:t>Bonus Malus</a:t>
            </a:r>
          </a:p>
        </p:txBody>
      </p:sp>
      <p:sp>
        <p:nvSpPr>
          <p:cNvPr id="43010" name="TextBox 5"/>
          <p:cNvSpPr txBox="1">
            <a:spLocks noChangeArrowheads="1"/>
          </p:cNvSpPr>
          <p:nvPr/>
        </p:nvSpPr>
        <p:spPr bwMode="auto">
          <a:xfrm>
            <a:off x="468313" y="836613"/>
            <a:ext cx="8351837" cy="5262562"/>
          </a:xfrm>
          <a:prstGeom prst="rect">
            <a:avLst/>
          </a:prstGeom>
          <a:noFill/>
          <a:ln w="9525">
            <a:noFill/>
            <a:miter lim="800000"/>
            <a:headEnd/>
            <a:tailEnd/>
          </a:ln>
        </p:spPr>
        <p:txBody>
          <a:bodyPr>
            <a:spAutoFit/>
          </a:bodyPr>
          <a:lstStyle/>
          <a:p>
            <a:r>
              <a:rPr lang="lv-LV" sz="2800">
                <a:latin typeface="Calibri" pitchFamily="34" charset="0"/>
              </a:rPr>
              <a:t> BM sistēma ir viena no apdrošināšanas informācijas sistēmas sastāvdaļām un Latvijā pilda šādas funkcijas</a:t>
            </a:r>
            <a:r>
              <a:rPr lang="lv-LV" sz="2800" b="1">
                <a:latin typeface="Calibri" pitchFamily="34" charset="0"/>
              </a:rPr>
              <a:t>:</a:t>
            </a:r>
            <a:endParaRPr lang="lv-LV" sz="2800">
              <a:latin typeface="Calibri" pitchFamily="34" charset="0"/>
            </a:endParaRPr>
          </a:p>
          <a:p>
            <a:r>
              <a:rPr lang="lv-LV" sz="2800">
                <a:latin typeface="Calibri" pitchFamily="34" charset="0"/>
              </a:rPr>
              <a:t>a)       nodrošina vienotu BM klašu noteikšanu apdrošināšanā;</a:t>
            </a:r>
          </a:p>
          <a:p>
            <a:r>
              <a:rPr lang="lv-LV" sz="2800">
                <a:latin typeface="Calibri" pitchFamily="34" charset="0"/>
              </a:rPr>
              <a:t>b)       nodrošina apdrošināšanas vēstures datu par pēdējiem 11 gadiem uzskaiti par katru BM subjektu;</a:t>
            </a:r>
          </a:p>
          <a:p>
            <a:r>
              <a:rPr lang="lv-LV" sz="2800">
                <a:latin typeface="Calibri" pitchFamily="34" charset="0"/>
              </a:rPr>
              <a:t>c)       veic BM klases aprēķinu katram BM subjektam.</a:t>
            </a:r>
          </a:p>
          <a:p>
            <a:endParaRPr lang="lv-LV" sz="2800">
              <a:latin typeface="Calibri" pitchFamily="34" charset="0"/>
            </a:endParaRPr>
          </a:p>
          <a:p>
            <a:r>
              <a:rPr lang="lv-LV" sz="2800">
                <a:latin typeface="Calibri" pitchFamily="34" charset="0"/>
              </a:rPr>
              <a:t>BM klase krītas, ja tiek izraisīts CSNg, bet pieaug, ja gada laikā nav izraisīts neviens negadījums.</a:t>
            </a:r>
          </a:p>
          <a:p>
            <a:r>
              <a:rPr lang="lv-LV" sz="2800">
                <a:latin typeface="Calibri" pitchFamily="34" charset="0"/>
              </a:rPr>
              <a:t>Sīkāka informācija pieejama: </a:t>
            </a:r>
            <a:r>
              <a:rPr lang="lv-LV" sz="2800">
                <a:latin typeface="Calibri" pitchFamily="34" charset="0"/>
                <a:hlinkClick r:id="rId2"/>
              </a:rPr>
              <a:t>http://www.ltab.lv/lv/bonus-malus</a:t>
            </a:r>
            <a:endParaRPr lang="lv-LV" sz="2800">
              <a:latin typeface="Calibri" pitchFamily="34" charset="0"/>
            </a:endParaRPr>
          </a:p>
        </p:txBody>
      </p:sp>
      <p:sp>
        <p:nvSpPr>
          <p:cNvPr id="43011" name="TextBox 3">
            <a:hlinkClick r:id="rId3" action="ppaction://hlinksldjump"/>
          </p:cNvPr>
          <p:cNvSpPr txBox="1">
            <a:spLocks noChangeArrowheads="1"/>
          </p:cNvSpPr>
          <p:nvPr/>
        </p:nvSpPr>
        <p:spPr bwMode="auto">
          <a:xfrm>
            <a:off x="539750" y="6165850"/>
            <a:ext cx="8064500" cy="368300"/>
          </a:xfrm>
          <a:prstGeom prst="rect">
            <a:avLst/>
          </a:prstGeom>
          <a:noFill/>
          <a:ln w="9525">
            <a:noFill/>
            <a:miter lim="800000"/>
            <a:headEnd/>
            <a:tailEnd/>
          </a:ln>
        </p:spPr>
        <p:txBody>
          <a:bodyPr>
            <a:spAutoFit/>
          </a:bodyPr>
          <a:lstStyle/>
          <a:p>
            <a:pPr algn="ctr"/>
            <a:r>
              <a:rPr lang="lv-LV">
                <a:latin typeface="Calibri" pitchFamily="34" charset="0"/>
              </a:rPr>
              <a:t>Lai turpinātu prezentāciju, lūdzu, uzspiediet šeit</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ctrTitle"/>
          </p:nvPr>
        </p:nvSpPr>
        <p:spPr>
          <a:xfrm>
            <a:off x="755650" y="0"/>
            <a:ext cx="7847013" cy="1011238"/>
          </a:xfrm>
        </p:spPr>
        <p:txBody>
          <a:bodyPr/>
          <a:lstStyle/>
          <a:p>
            <a:pPr eaLnBrk="1" hangingPunct="1"/>
            <a:r>
              <a:rPr lang="lv-LV" smtClean="0"/>
              <a:t>Teritorija</a:t>
            </a:r>
          </a:p>
        </p:txBody>
      </p:sp>
      <p:sp>
        <p:nvSpPr>
          <p:cNvPr id="44034" name="TextBox 5"/>
          <p:cNvSpPr txBox="1">
            <a:spLocks noChangeArrowheads="1"/>
          </p:cNvSpPr>
          <p:nvPr/>
        </p:nvSpPr>
        <p:spPr bwMode="auto">
          <a:xfrm>
            <a:off x="539750" y="981075"/>
            <a:ext cx="8280400" cy="3108325"/>
          </a:xfrm>
          <a:prstGeom prst="rect">
            <a:avLst/>
          </a:prstGeom>
          <a:noFill/>
          <a:ln w="9525">
            <a:noFill/>
            <a:miter lim="800000"/>
            <a:headEnd/>
            <a:tailEnd/>
          </a:ln>
        </p:spPr>
        <p:txBody>
          <a:bodyPr>
            <a:spAutoFit/>
          </a:bodyPr>
          <a:lstStyle/>
          <a:p>
            <a:r>
              <a:rPr lang="lv-LV" sz="2800">
                <a:latin typeface="Calibri" pitchFamily="34" charset="0"/>
              </a:rPr>
              <a:t>	</a:t>
            </a:r>
          </a:p>
          <a:p>
            <a:r>
              <a:rPr lang="lv-LV" sz="2800">
                <a:latin typeface="Calibri" pitchFamily="34" charset="0"/>
              </a:rPr>
              <a:t>Teritorija – katras apdrošināšanas kompānijas noteikts sadalījums, pēc kura katra kompānija tarificē savu produktu.</a:t>
            </a:r>
          </a:p>
          <a:p>
            <a:endParaRPr lang="lv-LV" sz="2800">
              <a:latin typeface="Calibri" pitchFamily="34" charset="0"/>
            </a:endParaRPr>
          </a:p>
          <a:p>
            <a:r>
              <a:rPr lang="lv-LV" sz="2800">
                <a:latin typeface="Calibri" pitchFamily="34" charset="0"/>
              </a:rPr>
              <a:t>Pašos pamatos teritorija balstās uz Latvijas teritoriālo sadalījumu, pilsētas, pagasti, novadi.</a:t>
            </a:r>
          </a:p>
        </p:txBody>
      </p:sp>
      <p:sp>
        <p:nvSpPr>
          <p:cNvPr id="44035" name="TextBox 3">
            <a:hlinkClick r:id="rId2" action="ppaction://hlinksldjump"/>
          </p:cNvPr>
          <p:cNvSpPr txBox="1">
            <a:spLocks noChangeArrowheads="1"/>
          </p:cNvSpPr>
          <p:nvPr/>
        </p:nvSpPr>
        <p:spPr bwMode="auto">
          <a:xfrm>
            <a:off x="539750" y="6092825"/>
            <a:ext cx="8064500" cy="369888"/>
          </a:xfrm>
          <a:prstGeom prst="rect">
            <a:avLst/>
          </a:prstGeom>
          <a:noFill/>
          <a:ln w="9525">
            <a:noFill/>
            <a:miter lim="800000"/>
            <a:headEnd/>
            <a:tailEnd/>
          </a:ln>
        </p:spPr>
        <p:txBody>
          <a:bodyPr>
            <a:spAutoFit/>
          </a:bodyPr>
          <a:lstStyle/>
          <a:p>
            <a:pPr algn="ctr"/>
            <a:r>
              <a:rPr lang="lv-LV">
                <a:latin typeface="Calibri" pitchFamily="34" charset="0"/>
              </a:rPr>
              <a:t>Lai turpinātu prezentāciju, lūdzu, uzspiediet šeit</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ctrTitle"/>
          </p:nvPr>
        </p:nvSpPr>
        <p:spPr>
          <a:xfrm>
            <a:off x="755650" y="0"/>
            <a:ext cx="7847013" cy="1011238"/>
          </a:xfrm>
        </p:spPr>
        <p:txBody>
          <a:bodyPr/>
          <a:lstStyle/>
          <a:p>
            <a:pPr eaLnBrk="1" hangingPunct="1"/>
            <a:r>
              <a:rPr lang="lv-LV" smtClean="0"/>
              <a:t>CSNg</a:t>
            </a:r>
          </a:p>
        </p:txBody>
      </p:sp>
      <p:sp>
        <p:nvSpPr>
          <p:cNvPr id="45058" name="TextBox 5"/>
          <p:cNvSpPr txBox="1">
            <a:spLocks noChangeArrowheads="1"/>
          </p:cNvSpPr>
          <p:nvPr/>
        </p:nvSpPr>
        <p:spPr bwMode="auto">
          <a:xfrm>
            <a:off x="539750" y="981075"/>
            <a:ext cx="8280400" cy="1384300"/>
          </a:xfrm>
          <a:prstGeom prst="rect">
            <a:avLst/>
          </a:prstGeom>
          <a:noFill/>
          <a:ln w="9525">
            <a:noFill/>
            <a:miter lim="800000"/>
            <a:headEnd/>
            <a:tailEnd/>
          </a:ln>
        </p:spPr>
        <p:txBody>
          <a:bodyPr>
            <a:spAutoFit/>
          </a:bodyPr>
          <a:lstStyle/>
          <a:p>
            <a:r>
              <a:rPr lang="lv-LV" sz="2800">
                <a:latin typeface="Calibri" pitchFamily="34" charset="0"/>
              </a:rPr>
              <a:t>	</a:t>
            </a:r>
          </a:p>
          <a:p>
            <a:r>
              <a:rPr lang="lv-LV" sz="2800">
                <a:latin typeface="Calibri" pitchFamily="34" charset="0"/>
              </a:rPr>
              <a:t>CSNg OCTA izpratnē ir Ceļu satiksmes negadījums, kurā iesaistīts vairāk kā viens ceļu satiksmes dalībnieks. </a:t>
            </a:r>
          </a:p>
        </p:txBody>
      </p:sp>
      <p:sp>
        <p:nvSpPr>
          <p:cNvPr id="45059" name="TextBox 3">
            <a:hlinkClick r:id="rId2" action="ppaction://hlinksldjump"/>
          </p:cNvPr>
          <p:cNvSpPr txBox="1">
            <a:spLocks noChangeArrowheads="1"/>
          </p:cNvSpPr>
          <p:nvPr/>
        </p:nvSpPr>
        <p:spPr bwMode="auto">
          <a:xfrm>
            <a:off x="539750" y="6092825"/>
            <a:ext cx="8064500" cy="369888"/>
          </a:xfrm>
          <a:prstGeom prst="rect">
            <a:avLst/>
          </a:prstGeom>
          <a:noFill/>
          <a:ln w="9525">
            <a:noFill/>
            <a:miter lim="800000"/>
            <a:headEnd/>
            <a:tailEnd/>
          </a:ln>
        </p:spPr>
        <p:txBody>
          <a:bodyPr>
            <a:spAutoFit/>
          </a:bodyPr>
          <a:lstStyle/>
          <a:p>
            <a:pPr algn="ctr"/>
            <a:r>
              <a:rPr lang="lv-LV">
                <a:latin typeface="Calibri" pitchFamily="34" charset="0"/>
              </a:rPr>
              <a:t>Lai turpinātu prezentāciju, lūdzu, uzspiediet šeit</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ctrTitle"/>
          </p:nvPr>
        </p:nvSpPr>
        <p:spPr>
          <a:xfrm>
            <a:off x="755650" y="0"/>
            <a:ext cx="7847013" cy="1011238"/>
          </a:xfrm>
        </p:spPr>
        <p:txBody>
          <a:bodyPr/>
          <a:lstStyle/>
          <a:p>
            <a:pPr eaLnBrk="1" hangingPunct="1"/>
            <a:r>
              <a:rPr lang="lv-LV" smtClean="0"/>
              <a:t>Atlīdzība</a:t>
            </a:r>
          </a:p>
        </p:txBody>
      </p:sp>
      <p:sp>
        <p:nvSpPr>
          <p:cNvPr id="46082" name="TextBox 5"/>
          <p:cNvSpPr txBox="1">
            <a:spLocks noChangeArrowheads="1"/>
          </p:cNvSpPr>
          <p:nvPr/>
        </p:nvSpPr>
        <p:spPr bwMode="auto">
          <a:xfrm>
            <a:off x="539750" y="981075"/>
            <a:ext cx="8280400" cy="1384300"/>
          </a:xfrm>
          <a:prstGeom prst="rect">
            <a:avLst/>
          </a:prstGeom>
          <a:noFill/>
          <a:ln w="9525">
            <a:noFill/>
            <a:miter lim="800000"/>
            <a:headEnd/>
            <a:tailEnd/>
          </a:ln>
        </p:spPr>
        <p:txBody>
          <a:bodyPr>
            <a:spAutoFit/>
          </a:bodyPr>
          <a:lstStyle/>
          <a:p>
            <a:r>
              <a:rPr lang="lv-LV" sz="2800">
                <a:latin typeface="Calibri" pitchFamily="34" charset="0"/>
              </a:rPr>
              <a:t>	</a:t>
            </a:r>
          </a:p>
          <a:p>
            <a:r>
              <a:rPr lang="lv-LV" sz="2800">
                <a:latin typeface="Calibri" pitchFamily="34" charset="0"/>
              </a:rPr>
              <a:t>Apdrošināšanas atlīdzība –– naudas summa, ko izmaksā, vai pakalpojums, ko sniedz zaudējumu atlīdzināšanai.</a:t>
            </a:r>
          </a:p>
        </p:txBody>
      </p:sp>
      <p:sp>
        <p:nvSpPr>
          <p:cNvPr id="46083" name="TextBox 3">
            <a:hlinkClick r:id="rId2" action="ppaction://hlinksldjump"/>
          </p:cNvPr>
          <p:cNvSpPr txBox="1">
            <a:spLocks noChangeArrowheads="1"/>
          </p:cNvSpPr>
          <p:nvPr/>
        </p:nvSpPr>
        <p:spPr bwMode="auto">
          <a:xfrm>
            <a:off x="539750" y="6092825"/>
            <a:ext cx="8064500" cy="369888"/>
          </a:xfrm>
          <a:prstGeom prst="rect">
            <a:avLst/>
          </a:prstGeom>
          <a:noFill/>
          <a:ln w="9525">
            <a:noFill/>
            <a:miter lim="800000"/>
            <a:headEnd/>
            <a:tailEnd/>
          </a:ln>
        </p:spPr>
        <p:txBody>
          <a:bodyPr>
            <a:spAutoFit/>
          </a:bodyPr>
          <a:lstStyle/>
          <a:p>
            <a:pPr algn="ctr"/>
            <a:r>
              <a:rPr lang="lv-LV">
                <a:latin typeface="Calibri" pitchFamily="34" charset="0"/>
              </a:rPr>
              <a:t>Lai turpinātu prezentāciju, lūdzu, uzspiediet šeit</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ctrTitle"/>
          </p:nvPr>
        </p:nvSpPr>
        <p:spPr>
          <a:xfrm>
            <a:off x="755650" y="0"/>
            <a:ext cx="7847013" cy="1011238"/>
          </a:xfrm>
        </p:spPr>
        <p:txBody>
          <a:bodyPr/>
          <a:lstStyle/>
          <a:p>
            <a:pPr eaLnBrk="1" hangingPunct="1"/>
            <a:r>
              <a:rPr lang="lv-LV" smtClean="0"/>
              <a:t>Vidējā atlīdzība</a:t>
            </a:r>
          </a:p>
        </p:txBody>
      </p:sp>
      <p:sp>
        <p:nvSpPr>
          <p:cNvPr id="47106" name="TextBox 5"/>
          <p:cNvSpPr txBox="1">
            <a:spLocks noChangeArrowheads="1"/>
          </p:cNvSpPr>
          <p:nvPr/>
        </p:nvSpPr>
        <p:spPr bwMode="auto">
          <a:xfrm>
            <a:off x="539750" y="981075"/>
            <a:ext cx="8280400" cy="1816100"/>
          </a:xfrm>
          <a:prstGeom prst="rect">
            <a:avLst/>
          </a:prstGeom>
          <a:noFill/>
          <a:ln w="9525">
            <a:noFill/>
            <a:miter lim="800000"/>
            <a:headEnd/>
            <a:tailEnd/>
          </a:ln>
        </p:spPr>
        <p:txBody>
          <a:bodyPr>
            <a:spAutoFit/>
          </a:bodyPr>
          <a:lstStyle/>
          <a:p>
            <a:r>
              <a:rPr lang="lv-LV" sz="2800">
                <a:latin typeface="Calibri" pitchFamily="34" charset="0"/>
              </a:rPr>
              <a:t>	</a:t>
            </a:r>
          </a:p>
          <a:p>
            <a:r>
              <a:rPr lang="lv-LV" sz="2800">
                <a:latin typeface="Calibri" pitchFamily="34" charset="0"/>
              </a:rPr>
              <a:t>Vidējā atlīdzība ir vidējā izmaksātā atlīdzība par 1 CSNg.</a:t>
            </a:r>
          </a:p>
          <a:p>
            <a:r>
              <a:rPr lang="lv-LV" sz="2800">
                <a:latin typeface="Calibri" pitchFamily="34" charset="0"/>
              </a:rPr>
              <a:t>Vidējo atlīdzību aprēķina saskaitot kopā visas izmaksātās atlīdzības un dalot ar CSNg kopsummu.</a:t>
            </a:r>
          </a:p>
        </p:txBody>
      </p:sp>
      <p:sp>
        <p:nvSpPr>
          <p:cNvPr id="47107" name="TextBox 3">
            <a:hlinkClick r:id="rId2" action="ppaction://hlinksldjump"/>
          </p:cNvPr>
          <p:cNvSpPr txBox="1">
            <a:spLocks noChangeArrowheads="1"/>
          </p:cNvSpPr>
          <p:nvPr/>
        </p:nvSpPr>
        <p:spPr bwMode="auto">
          <a:xfrm>
            <a:off x="539750" y="6092825"/>
            <a:ext cx="8064500" cy="369888"/>
          </a:xfrm>
          <a:prstGeom prst="rect">
            <a:avLst/>
          </a:prstGeom>
          <a:noFill/>
          <a:ln w="9525">
            <a:noFill/>
            <a:miter lim="800000"/>
            <a:headEnd/>
            <a:tailEnd/>
          </a:ln>
        </p:spPr>
        <p:txBody>
          <a:bodyPr>
            <a:spAutoFit/>
          </a:bodyPr>
          <a:lstStyle/>
          <a:p>
            <a:pPr algn="ctr"/>
            <a:r>
              <a:rPr lang="lv-LV">
                <a:latin typeface="Calibri" pitchFamily="34" charset="0"/>
              </a:rPr>
              <a:t>Lai turpinātu prezentāciju, lūdzu, uzspiediet šeit</a:t>
            </a: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ctrTitle"/>
          </p:nvPr>
        </p:nvSpPr>
        <p:spPr>
          <a:xfrm>
            <a:off x="755650" y="0"/>
            <a:ext cx="7847013" cy="1011238"/>
          </a:xfrm>
        </p:spPr>
        <p:txBody>
          <a:bodyPr/>
          <a:lstStyle/>
          <a:p>
            <a:pPr eaLnBrk="1" hangingPunct="1"/>
            <a:r>
              <a:rPr lang="lv-LV" smtClean="0"/>
              <a:t>Biežums</a:t>
            </a:r>
          </a:p>
        </p:txBody>
      </p:sp>
      <p:sp>
        <p:nvSpPr>
          <p:cNvPr id="48130" name="TextBox 5"/>
          <p:cNvSpPr txBox="1">
            <a:spLocks noChangeArrowheads="1"/>
          </p:cNvSpPr>
          <p:nvPr/>
        </p:nvSpPr>
        <p:spPr bwMode="auto">
          <a:xfrm>
            <a:off x="539750" y="981075"/>
            <a:ext cx="8280400" cy="1384300"/>
          </a:xfrm>
          <a:prstGeom prst="rect">
            <a:avLst/>
          </a:prstGeom>
          <a:noFill/>
          <a:ln w="9525">
            <a:noFill/>
            <a:miter lim="800000"/>
            <a:headEnd/>
            <a:tailEnd/>
          </a:ln>
        </p:spPr>
        <p:txBody>
          <a:bodyPr>
            <a:spAutoFit/>
          </a:bodyPr>
          <a:lstStyle/>
          <a:p>
            <a:r>
              <a:rPr lang="lv-LV" sz="2800">
                <a:latin typeface="Calibri" pitchFamily="34" charset="0"/>
              </a:rPr>
              <a:t>	</a:t>
            </a:r>
          </a:p>
          <a:p>
            <a:r>
              <a:rPr lang="lv-LV" sz="2800">
                <a:latin typeface="Calibri" pitchFamily="34" charset="0"/>
              </a:rPr>
              <a:t>Negadījumu biežums tiek aprēķināts, nosakot, cik CSNg notiek uz 100 polišu gadiem un izteikts procentuāli.</a:t>
            </a:r>
          </a:p>
        </p:txBody>
      </p:sp>
      <p:sp>
        <p:nvSpPr>
          <p:cNvPr id="48131" name="TextBox 3">
            <a:hlinkClick r:id="rId2" action="ppaction://hlinksldjump"/>
          </p:cNvPr>
          <p:cNvSpPr txBox="1">
            <a:spLocks noChangeArrowheads="1"/>
          </p:cNvSpPr>
          <p:nvPr/>
        </p:nvSpPr>
        <p:spPr bwMode="auto">
          <a:xfrm>
            <a:off x="539750" y="6092825"/>
            <a:ext cx="8064500" cy="369888"/>
          </a:xfrm>
          <a:prstGeom prst="rect">
            <a:avLst/>
          </a:prstGeom>
          <a:noFill/>
          <a:ln w="9525">
            <a:noFill/>
            <a:miter lim="800000"/>
            <a:headEnd/>
            <a:tailEnd/>
          </a:ln>
        </p:spPr>
        <p:txBody>
          <a:bodyPr>
            <a:spAutoFit/>
          </a:bodyPr>
          <a:lstStyle/>
          <a:p>
            <a:pPr algn="ctr"/>
            <a:r>
              <a:rPr lang="lv-LV">
                <a:latin typeface="Calibri" pitchFamily="34" charset="0"/>
              </a:rPr>
              <a:t>Lai turpinātu prezentāciju, lūdzu, uzspiediet šeit</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ctrTitle"/>
          </p:nvPr>
        </p:nvSpPr>
        <p:spPr>
          <a:xfrm>
            <a:off x="755650" y="0"/>
            <a:ext cx="7847013" cy="1011238"/>
          </a:xfrm>
        </p:spPr>
        <p:txBody>
          <a:bodyPr/>
          <a:lstStyle/>
          <a:p>
            <a:pPr eaLnBrk="1" hangingPunct="1"/>
            <a:r>
              <a:rPr lang="lv-LV" smtClean="0"/>
              <a:t>Administratīvie izdevumi</a:t>
            </a:r>
          </a:p>
        </p:txBody>
      </p:sp>
      <p:sp>
        <p:nvSpPr>
          <p:cNvPr id="49154" name="TextBox 5"/>
          <p:cNvSpPr txBox="1">
            <a:spLocks noChangeArrowheads="1"/>
          </p:cNvSpPr>
          <p:nvPr/>
        </p:nvSpPr>
        <p:spPr bwMode="auto">
          <a:xfrm>
            <a:off x="539750" y="981075"/>
            <a:ext cx="8280400" cy="1816100"/>
          </a:xfrm>
          <a:prstGeom prst="rect">
            <a:avLst/>
          </a:prstGeom>
          <a:noFill/>
          <a:ln w="9525">
            <a:noFill/>
            <a:miter lim="800000"/>
            <a:headEnd/>
            <a:tailEnd/>
          </a:ln>
        </p:spPr>
        <p:txBody>
          <a:bodyPr>
            <a:spAutoFit/>
          </a:bodyPr>
          <a:lstStyle/>
          <a:p>
            <a:r>
              <a:rPr lang="lv-LV" sz="2800">
                <a:latin typeface="Calibri" pitchFamily="34" charset="0"/>
              </a:rPr>
              <a:t>	</a:t>
            </a:r>
          </a:p>
          <a:p>
            <a:r>
              <a:rPr lang="lv-LV" sz="2800">
                <a:latin typeface="Calibri" pitchFamily="34" charset="0"/>
              </a:rPr>
              <a:t>Administratīvie izdevumi sevī ietver visus izdevumus, kas nepieciešami, lai izdotu apdrošināšanas polisi un nodrošinātu atlīdzību izmaksu, ja tas ir nepieciešams.</a:t>
            </a:r>
          </a:p>
        </p:txBody>
      </p:sp>
      <p:sp>
        <p:nvSpPr>
          <p:cNvPr id="49155" name="TextBox 3">
            <a:hlinkClick r:id="rId2" action="ppaction://hlinksldjump"/>
          </p:cNvPr>
          <p:cNvSpPr txBox="1">
            <a:spLocks noChangeArrowheads="1"/>
          </p:cNvSpPr>
          <p:nvPr/>
        </p:nvSpPr>
        <p:spPr bwMode="auto">
          <a:xfrm>
            <a:off x="539750" y="6092825"/>
            <a:ext cx="8064500" cy="369888"/>
          </a:xfrm>
          <a:prstGeom prst="rect">
            <a:avLst/>
          </a:prstGeom>
          <a:noFill/>
          <a:ln w="9525">
            <a:noFill/>
            <a:miter lim="800000"/>
            <a:headEnd/>
            <a:tailEnd/>
          </a:ln>
        </p:spPr>
        <p:txBody>
          <a:bodyPr>
            <a:spAutoFit/>
          </a:bodyPr>
          <a:lstStyle/>
          <a:p>
            <a:pPr algn="ctr"/>
            <a:r>
              <a:rPr lang="lv-LV">
                <a:latin typeface="Calibri" pitchFamily="34" charset="0"/>
              </a:rPr>
              <a:t>Lai turpinātu prezentāciju, lūdzu, uzspiediet šeit</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ctrTitle"/>
          </p:nvPr>
        </p:nvSpPr>
        <p:spPr>
          <a:xfrm>
            <a:off x="755650" y="0"/>
            <a:ext cx="7847013" cy="1011238"/>
          </a:xfrm>
        </p:spPr>
        <p:txBody>
          <a:bodyPr/>
          <a:lstStyle/>
          <a:p>
            <a:pPr eaLnBrk="1" hangingPunct="1"/>
            <a:r>
              <a:rPr lang="lv-LV" smtClean="0"/>
              <a:t>Peļņa</a:t>
            </a:r>
          </a:p>
        </p:txBody>
      </p:sp>
      <p:sp>
        <p:nvSpPr>
          <p:cNvPr id="50178" name="TextBox 5"/>
          <p:cNvSpPr txBox="1">
            <a:spLocks noChangeArrowheads="1"/>
          </p:cNvSpPr>
          <p:nvPr/>
        </p:nvSpPr>
        <p:spPr bwMode="auto">
          <a:xfrm>
            <a:off x="539750" y="981075"/>
            <a:ext cx="8280400" cy="1816100"/>
          </a:xfrm>
          <a:prstGeom prst="rect">
            <a:avLst/>
          </a:prstGeom>
          <a:noFill/>
          <a:ln w="9525">
            <a:noFill/>
            <a:miter lim="800000"/>
            <a:headEnd/>
            <a:tailEnd/>
          </a:ln>
        </p:spPr>
        <p:txBody>
          <a:bodyPr>
            <a:spAutoFit/>
          </a:bodyPr>
          <a:lstStyle/>
          <a:p>
            <a:r>
              <a:rPr lang="lv-LV" sz="2800">
                <a:latin typeface="Calibri" pitchFamily="34" charset="0"/>
              </a:rPr>
              <a:t>	</a:t>
            </a:r>
          </a:p>
          <a:p>
            <a:r>
              <a:rPr lang="lv-LV" sz="2800">
                <a:latin typeface="Calibri" pitchFamily="34" charset="0"/>
              </a:rPr>
              <a:t>Peļņa ir katra apdrošinātāja noteiktā peļņas robeža. Tas nozīmē, ka aprēķinot prēmiju tiek ņemts vērā cik daudz uz šo polis apdrošinātājs vēlas nopelnīt.</a:t>
            </a:r>
          </a:p>
        </p:txBody>
      </p:sp>
      <p:sp>
        <p:nvSpPr>
          <p:cNvPr id="50179" name="TextBox 3">
            <a:hlinkClick r:id="rId2" action="ppaction://hlinksldjump"/>
          </p:cNvPr>
          <p:cNvSpPr txBox="1">
            <a:spLocks noChangeArrowheads="1"/>
          </p:cNvSpPr>
          <p:nvPr/>
        </p:nvSpPr>
        <p:spPr bwMode="auto">
          <a:xfrm>
            <a:off x="539750" y="6092825"/>
            <a:ext cx="8064500" cy="369888"/>
          </a:xfrm>
          <a:prstGeom prst="rect">
            <a:avLst/>
          </a:prstGeom>
          <a:noFill/>
          <a:ln w="9525">
            <a:noFill/>
            <a:miter lim="800000"/>
            <a:headEnd/>
            <a:tailEnd/>
          </a:ln>
        </p:spPr>
        <p:txBody>
          <a:bodyPr>
            <a:spAutoFit/>
          </a:bodyPr>
          <a:lstStyle/>
          <a:p>
            <a:pPr algn="ctr"/>
            <a:r>
              <a:rPr lang="lv-LV">
                <a:latin typeface="Calibri" pitchFamily="34" charset="0"/>
              </a:rPr>
              <a:t>Lai turpinātu prezentāciju, lūdzu, uzspiediet šeit</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ctrTitle"/>
          </p:nvPr>
        </p:nvSpPr>
        <p:spPr>
          <a:xfrm>
            <a:off x="755650" y="0"/>
            <a:ext cx="7847013" cy="1011238"/>
          </a:xfrm>
        </p:spPr>
        <p:txBody>
          <a:bodyPr/>
          <a:lstStyle/>
          <a:p>
            <a:pPr eaLnBrk="1" hangingPunct="1"/>
            <a:r>
              <a:rPr lang="lv-LV" smtClean="0"/>
              <a:t>TRL masas grupa</a:t>
            </a:r>
          </a:p>
        </p:txBody>
      </p:sp>
      <p:sp>
        <p:nvSpPr>
          <p:cNvPr id="51202" name="TextBox 5"/>
          <p:cNvSpPr txBox="1">
            <a:spLocks noChangeArrowheads="1"/>
          </p:cNvSpPr>
          <p:nvPr/>
        </p:nvSpPr>
        <p:spPr bwMode="auto">
          <a:xfrm>
            <a:off x="539750" y="981075"/>
            <a:ext cx="8280400" cy="1384300"/>
          </a:xfrm>
          <a:prstGeom prst="rect">
            <a:avLst/>
          </a:prstGeom>
          <a:noFill/>
          <a:ln w="9525">
            <a:noFill/>
            <a:miter lim="800000"/>
            <a:headEnd/>
            <a:tailEnd/>
          </a:ln>
        </p:spPr>
        <p:txBody>
          <a:bodyPr>
            <a:spAutoFit/>
          </a:bodyPr>
          <a:lstStyle/>
          <a:p>
            <a:r>
              <a:rPr lang="lv-LV" sz="2800">
                <a:latin typeface="Calibri" pitchFamily="34" charset="0"/>
              </a:rPr>
              <a:t>	</a:t>
            </a:r>
          </a:p>
          <a:p>
            <a:r>
              <a:rPr lang="lv-LV" sz="2800">
                <a:latin typeface="Calibri" pitchFamily="34" charset="0"/>
              </a:rPr>
              <a:t>TRL masas grupa ir pēc CSDD klasifikatora veikts a/m masu sadalījums noteiktās grupās pēc līdzības.</a:t>
            </a:r>
          </a:p>
        </p:txBody>
      </p:sp>
      <p:sp>
        <p:nvSpPr>
          <p:cNvPr id="51203" name="TextBox 3">
            <a:hlinkClick r:id="rId2" action="ppaction://hlinksldjump"/>
          </p:cNvPr>
          <p:cNvSpPr txBox="1">
            <a:spLocks noChangeArrowheads="1"/>
          </p:cNvSpPr>
          <p:nvPr/>
        </p:nvSpPr>
        <p:spPr bwMode="auto">
          <a:xfrm>
            <a:off x="539750" y="6092825"/>
            <a:ext cx="8064500" cy="369888"/>
          </a:xfrm>
          <a:prstGeom prst="rect">
            <a:avLst/>
          </a:prstGeom>
          <a:noFill/>
          <a:ln w="9525">
            <a:noFill/>
            <a:miter lim="800000"/>
            <a:headEnd/>
            <a:tailEnd/>
          </a:ln>
        </p:spPr>
        <p:txBody>
          <a:bodyPr>
            <a:spAutoFit/>
          </a:bodyPr>
          <a:lstStyle/>
          <a:p>
            <a:pPr algn="ctr"/>
            <a:r>
              <a:rPr lang="lv-LV">
                <a:latin typeface="Calibri" pitchFamily="34" charset="0"/>
              </a:rPr>
              <a:t>Lai turpinātu prezentāciju, lūdzu, uzspiediet šeit</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ctrTitle"/>
          </p:nvPr>
        </p:nvSpPr>
        <p:spPr>
          <a:xfrm>
            <a:off x="684213" y="549275"/>
            <a:ext cx="7845425" cy="1009650"/>
          </a:xfrm>
        </p:spPr>
        <p:txBody>
          <a:bodyPr/>
          <a:lstStyle/>
          <a:p>
            <a:pPr eaLnBrk="1" hangingPunct="1"/>
            <a:r>
              <a:rPr lang="lv-LV" smtClean="0"/>
              <a:t>Apdrošināšanas nepieciešamība</a:t>
            </a:r>
          </a:p>
        </p:txBody>
      </p:sp>
      <p:sp>
        <p:nvSpPr>
          <p:cNvPr id="16386" name="TextBox 4"/>
          <p:cNvSpPr txBox="1">
            <a:spLocks noChangeArrowheads="1"/>
          </p:cNvSpPr>
          <p:nvPr/>
        </p:nvSpPr>
        <p:spPr bwMode="auto">
          <a:xfrm>
            <a:off x="684213" y="1628775"/>
            <a:ext cx="7848600" cy="3540125"/>
          </a:xfrm>
          <a:prstGeom prst="rect">
            <a:avLst/>
          </a:prstGeom>
          <a:noFill/>
          <a:ln w="9525">
            <a:noFill/>
            <a:miter lim="800000"/>
            <a:headEnd/>
            <a:tailEnd/>
          </a:ln>
        </p:spPr>
        <p:txBody>
          <a:bodyPr>
            <a:spAutoFit/>
          </a:bodyPr>
          <a:lstStyle/>
          <a:p>
            <a:r>
              <a:rPr lang="lv-LV" sz="2800">
                <a:latin typeface="Calibri" pitchFamily="34" charset="0"/>
              </a:rPr>
              <a:t>Bieži vien cilvēki saka: “Kāda jēga man no apdrošināšanas, jo es tikai maksāju, bet neredzu no tā nekādu labumu un avārijas arī neizraisu?”</a:t>
            </a:r>
          </a:p>
          <a:p>
            <a:endParaRPr lang="lv-LV" sz="2800">
              <a:latin typeface="Calibri" pitchFamily="34" charset="0"/>
            </a:endParaRPr>
          </a:p>
          <a:p>
            <a:r>
              <a:rPr lang="lv-LV" sz="2800">
                <a:latin typeface="Calibri" pitchFamily="34" charset="0"/>
              </a:rPr>
              <a:t>Tomēr ir daudz vairāk cilvēku, kuri ir pateicīgi par to, ka viņiem ir bijusi apdrošināšana un viņi ir iztikuši bez liekiem izdevumiem. </a:t>
            </a:r>
          </a:p>
          <a:p>
            <a:endParaRPr lang="lv-LV" sz="2800">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ctrTitle"/>
          </p:nvPr>
        </p:nvSpPr>
        <p:spPr>
          <a:xfrm>
            <a:off x="684213" y="549275"/>
            <a:ext cx="7845425" cy="1009650"/>
          </a:xfrm>
        </p:spPr>
        <p:txBody>
          <a:bodyPr/>
          <a:lstStyle/>
          <a:p>
            <a:pPr eaLnBrk="1" hangingPunct="1"/>
            <a:r>
              <a:rPr lang="lv-LV" smtClean="0"/>
              <a:t>Kādēļ izdevumiem?</a:t>
            </a:r>
          </a:p>
        </p:txBody>
      </p:sp>
      <p:sp>
        <p:nvSpPr>
          <p:cNvPr id="17410" name="TextBox 4"/>
          <p:cNvSpPr txBox="1">
            <a:spLocks noChangeArrowheads="1"/>
          </p:cNvSpPr>
          <p:nvPr/>
        </p:nvSpPr>
        <p:spPr bwMode="auto">
          <a:xfrm>
            <a:off x="684213" y="1628775"/>
            <a:ext cx="7848600" cy="3540125"/>
          </a:xfrm>
          <a:prstGeom prst="rect">
            <a:avLst/>
          </a:prstGeom>
          <a:noFill/>
          <a:ln w="9525">
            <a:noFill/>
            <a:miter lim="800000"/>
            <a:headEnd/>
            <a:tailEnd/>
          </a:ln>
        </p:spPr>
        <p:txBody>
          <a:bodyPr>
            <a:spAutoFit/>
          </a:bodyPr>
          <a:lstStyle/>
          <a:p>
            <a:r>
              <a:rPr lang="lv-LV" sz="2800">
                <a:latin typeface="Calibri" pitchFamily="34" charset="0"/>
              </a:rPr>
              <a:t>Tādēļ, ka apdrošināšana nozīmē to, ka ja ir iestājies apdrošināšanas gadījums, (šajā gadījumā Tu esi izraisījis avāriju) apdrošināšanas kompānija sedz Tevis nodarītos zaudējumus otrai gadījumā iesaistītajai pusei. </a:t>
            </a:r>
          </a:p>
          <a:p>
            <a:r>
              <a:rPr lang="lv-LV" sz="2800">
                <a:latin typeface="Calibri" pitchFamily="34" charset="0"/>
              </a:rPr>
              <a:t>  </a:t>
            </a:r>
          </a:p>
          <a:p>
            <a:endParaRPr lang="lv-LV" sz="2800">
              <a:latin typeface="Calibri" pitchFamily="34" charset="0"/>
            </a:endParaRPr>
          </a:p>
          <a:p>
            <a:endParaRPr lang="lv-LV" sz="2800">
              <a:latin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ctrTitle"/>
          </p:nvPr>
        </p:nvSpPr>
        <p:spPr>
          <a:xfrm>
            <a:off x="684213" y="549275"/>
            <a:ext cx="7845425" cy="1009650"/>
          </a:xfrm>
        </p:spPr>
        <p:txBody>
          <a:bodyPr/>
          <a:lstStyle/>
          <a:p>
            <a:pPr eaLnBrk="1" hangingPunct="1"/>
            <a:r>
              <a:rPr lang="lv-LV" smtClean="0"/>
              <a:t>Vai pirkt OCTA polisi ir izdevīgi?</a:t>
            </a:r>
          </a:p>
        </p:txBody>
      </p:sp>
      <p:sp>
        <p:nvSpPr>
          <p:cNvPr id="18434" name="TextBox 4"/>
          <p:cNvSpPr txBox="1">
            <a:spLocks noChangeArrowheads="1"/>
          </p:cNvSpPr>
          <p:nvPr/>
        </p:nvSpPr>
        <p:spPr bwMode="auto">
          <a:xfrm>
            <a:off x="684213" y="1628775"/>
            <a:ext cx="7848600" cy="4362450"/>
          </a:xfrm>
          <a:prstGeom prst="rect">
            <a:avLst/>
          </a:prstGeom>
          <a:noFill/>
          <a:ln w="9525">
            <a:noFill/>
            <a:miter lim="800000"/>
            <a:headEnd/>
            <a:tailEnd/>
          </a:ln>
        </p:spPr>
        <p:txBody>
          <a:bodyPr>
            <a:spAutoFit/>
          </a:bodyPr>
          <a:lstStyle/>
          <a:p>
            <a:r>
              <a:rPr lang="lv-LV" sz="2800">
                <a:latin typeface="Calibri" pitchFamily="34" charset="0"/>
              </a:rPr>
              <a:t>Vidēji viens negadījums 2010.gadā izmaksāja 478 latus, bet vidējā polises cena ir 35 lati.</a:t>
            </a:r>
          </a:p>
          <a:p>
            <a:r>
              <a:rPr lang="lv-LV" sz="2800">
                <a:latin typeface="Calibri" pitchFamily="34" charset="0"/>
              </a:rPr>
              <a:t>Līdz ar to ir skaidrs, ka ja notiks apdrošināšanas gadījums, vidējais </a:t>
            </a:r>
            <a:r>
              <a:rPr lang="lv-LV" sz="2800"/>
              <a:t>Latvijas iedzīvotājs</a:t>
            </a:r>
            <a:r>
              <a:rPr lang="lv-LV" sz="2800">
                <a:latin typeface="Calibri" pitchFamily="34" charset="0"/>
              </a:rPr>
              <a:t> ietaupīs 443 Ls.</a:t>
            </a:r>
          </a:p>
          <a:p>
            <a:r>
              <a:rPr lang="lv-LV" sz="2800">
                <a:latin typeface="Calibri" pitchFamily="34" charset="0"/>
              </a:rPr>
              <a:t>Tiks ietaupīta arī soda nauda, kas pienākas par braukšanu bez polises (60 Ls). Tātad tiks ietaupīts vēl vairāk (vismaz 503 Ls).</a:t>
            </a:r>
          </a:p>
          <a:p>
            <a:endParaRPr lang="lv-LV" sz="2800">
              <a:latin typeface="Calibri" pitchFamily="34" charset="0"/>
            </a:endParaRPr>
          </a:p>
          <a:p>
            <a:r>
              <a:rPr lang="lv-LV" sz="2800">
                <a:latin typeface="Calibri" pitchFamily="34" charset="0"/>
              </a:rPr>
              <a:t>Tīri tā neko!!!</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3" y="549275"/>
            <a:ext cx="7845425" cy="1009650"/>
          </a:xfrm>
        </p:spPr>
        <p:txBody>
          <a:bodyPr rtlCol="0">
            <a:normAutofit fontScale="90000"/>
          </a:bodyPr>
          <a:lstStyle/>
          <a:p>
            <a:pPr eaLnBrk="1" fontAlgn="auto" hangingPunct="1">
              <a:spcAft>
                <a:spcPts val="0"/>
              </a:spcAft>
              <a:defRPr/>
            </a:pPr>
            <a:r>
              <a:rPr lang="lv-LV" dirty="0" smtClean="0"/>
              <a:t>OCTA vieglo automašīnu tirgus Latvijā 2010.gadā</a:t>
            </a:r>
          </a:p>
        </p:txBody>
      </p:sp>
      <p:sp>
        <p:nvSpPr>
          <p:cNvPr id="19458" name="TextBox 4"/>
          <p:cNvSpPr txBox="1">
            <a:spLocks noChangeArrowheads="1"/>
          </p:cNvSpPr>
          <p:nvPr/>
        </p:nvSpPr>
        <p:spPr bwMode="auto">
          <a:xfrm>
            <a:off x="755650" y="1773238"/>
            <a:ext cx="7848600" cy="3508375"/>
          </a:xfrm>
          <a:prstGeom prst="rect">
            <a:avLst/>
          </a:prstGeom>
          <a:noFill/>
          <a:ln w="9525">
            <a:noFill/>
            <a:miter lim="800000"/>
            <a:headEnd/>
            <a:tailEnd/>
          </a:ln>
        </p:spPr>
        <p:txBody>
          <a:bodyPr>
            <a:spAutoFit/>
          </a:bodyPr>
          <a:lstStyle/>
          <a:p>
            <a:r>
              <a:rPr lang="lv-LV" sz="2800">
                <a:latin typeface="Calibri" pitchFamily="34" charset="0"/>
              </a:rPr>
              <a:t>2010.gadā  tika iegādātas polises ar kopējo apjomu 442 398 polišu gadi. Tas nozīmē, ka, vismaz, katrs piektais Latvijas iedzīvotājs šogad iegādājās OCTA polisi.</a:t>
            </a:r>
          </a:p>
          <a:p>
            <a:r>
              <a:rPr lang="lv-LV" sz="2800">
                <a:latin typeface="Calibri" pitchFamily="34" charset="0"/>
              </a:rPr>
              <a:t>Latvijas iedzīvotāji izraisīja 17445 Ceļu satiksmes negadījumus (CSNg). </a:t>
            </a:r>
          </a:p>
          <a:p>
            <a:r>
              <a:rPr lang="lv-LV" sz="2800">
                <a:latin typeface="Calibri" pitchFamily="34" charset="0"/>
              </a:rPr>
              <a:t>Negadījumu biežums sastādīja 3.94%.</a:t>
            </a:r>
          </a:p>
          <a:p>
            <a:r>
              <a:rPr lang="lv-LV" sz="2800">
                <a:latin typeface="Calibri" pitchFamily="34" charset="0"/>
              </a:rPr>
              <a:t>Viens polišu gads izmaksāja vidēji 19 Latus</a:t>
            </a:r>
            <a:r>
              <a:rPr lang="lv-LV" sz="2800"/>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ctrTitle"/>
          </p:nvPr>
        </p:nvSpPr>
        <p:spPr>
          <a:xfrm>
            <a:off x="684213" y="333375"/>
            <a:ext cx="7845425" cy="1009650"/>
          </a:xfrm>
        </p:spPr>
        <p:txBody>
          <a:bodyPr/>
          <a:lstStyle/>
          <a:p>
            <a:pPr eaLnBrk="1" hangingPunct="1"/>
            <a:r>
              <a:rPr lang="lv-LV" smtClean="0"/>
              <a:t>Daudz svešvārdu!!!</a:t>
            </a:r>
          </a:p>
        </p:txBody>
      </p:sp>
      <p:sp>
        <p:nvSpPr>
          <p:cNvPr id="20482" name="TextBox 4"/>
          <p:cNvSpPr txBox="1">
            <a:spLocks noChangeArrowheads="1"/>
          </p:cNvSpPr>
          <p:nvPr/>
        </p:nvSpPr>
        <p:spPr bwMode="auto">
          <a:xfrm>
            <a:off x="755650" y="1557338"/>
            <a:ext cx="7848600" cy="522287"/>
          </a:xfrm>
          <a:prstGeom prst="rect">
            <a:avLst/>
          </a:prstGeom>
          <a:noFill/>
          <a:ln w="9525">
            <a:noFill/>
            <a:miter lim="800000"/>
            <a:headEnd/>
            <a:tailEnd/>
          </a:ln>
        </p:spPr>
        <p:txBody>
          <a:bodyPr>
            <a:spAutoFit/>
          </a:bodyPr>
          <a:lstStyle/>
          <a:p>
            <a:r>
              <a:rPr lang="lv-LV" sz="2800">
                <a:latin typeface="Calibri" pitchFamily="34" charset="0"/>
              </a:rPr>
              <a:t>Iepazīsim viņus:</a:t>
            </a:r>
          </a:p>
        </p:txBody>
      </p:sp>
      <p:sp>
        <p:nvSpPr>
          <p:cNvPr id="20483" name="TextBox 5">
            <a:hlinkClick r:id="rId2" action="ppaction://hlinksldjump"/>
          </p:cNvPr>
          <p:cNvSpPr txBox="1">
            <a:spLocks noChangeArrowheads="1"/>
          </p:cNvSpPr>
          <p:nvPr/>
        </p:nvSpPr>
        <p:spPr bwMode="auto">
          <a:xfrm>
            <a:off x="1763713" y="3213100"/>
            <a:ext cx="1079500" cy="523875"/>
          </a:xfrm>
          <a:prstGeom prst="rect">
            <a:avLst/>
          </a:prstGeom>
          <a:noFill/>
          <a:ln w="9525">
            <a:noFill/>
            <a:miter lim="800000"/>
            <a:headEnd/>
            <a:tailEnd/>
          </a:ln>
        </p:spPr>
        <p:txBody>
          <a:bodyPr>
            <a:spAutoFit/>
          </a:bodyPr>
          <a:lstStyle/>
          <a:p>
            <a:r>
              <a:rPr lang="lv-LV" sz="2800">
                <a:latin typeface="Calibri" pitchFamily="34" charset="0"/>
              </a:rPr>
              <a:t>Polise</a:t>
            </a:r>
          </a:p>
        </p:txBody>
      </p:sp>
      <p:sp>
        <p:nvSpPr>
          <p:cNvPr id="20484" name="TextBox 6">
            <a:hlinkClick r:id="rId3" action="ppaction://hlinksldjump"/>
          </p:cNvPr>
          <p:cNvSpPr txBox="1">
            <a:spLocks noChangeArrowheads="1"/>
          </p:cNvSpPr>
          <p:nvPr/>
        </p:nvSpPr>
        <p:spPr bwMode="auto">
          <a:xfrm>
            <a:off x="1763713" y="2205038"/>
            <a:ext cx="2376487" cy="522287"/>
          </a:xfrm>
          <a:prstGeom prst="rect">
            <a:avLst/>
          </a:prstGeom>
          <a:noFill/>
          <a:ln w="9525">
            <a:noFill/>
            <a:miter lim="800000"/>
            <a:headEnd/>
            <a:tailEnd/>
          </a:ln>
        </p:spPr>
        <p:txBody>
          <a:bodyPr>
            <a:spAutoFit/>
          </a:bodyPr>
          <a:lstStyle/>
          <a:p>
            <a:r>
              <a:rPr lang="lv-LV" sz="2800">
                <a:latin typeface="Calibri" pitchFamily="34" charset="0"/>
              </a:rPr>
              <a:t>Apdrošināšana</a:t>
            </a:r>
          </a:p>
        </p:txBody>
      </p:sp>
      <p:sp>
        <p:nvSpPr>
          <p:cNvPr id="20485" name="TextBox 7">
            <a:hlinkClick r:id="rId4" action="ppaction://hlinksldjump"/>
          </p:cNvPr>
          <p:cNvSpPr txBox="1">
            <a:spLocks noChangeArrowheads="1"/>
          </p:cNvSpPr>
          <p:nvPr/>
        </p:nvSpPr>
        <p:spPr bwMode="auto">
          <a:xfrm>
            <a:off x="1763713" y="2708275"/>
            <a:ext cx="1152525" cy="523875"/>
          </a:xfrm>
          <a:prstGeom prst="rect">
            <a:avLst/>
          </a:prstGeom>
          <a:noFill/>
          <a:ln w="9525">
            <a:noFill/>
            <a:miter lim="800000"/>
            <a:headEnd/>
            <a:tailEnd/>
          </a:ln>
        </p:spPr>
        <p:txBody>
          <a:bodyPr>
            <a:spAutoFit/>
          </a:bodyPr>
          <a:lstStyle/>
          <a:p>
            <a:r>
              <a:rPr lang="lv-LV" sz="2800">
                <a:latin typeface="Calibri" pitchFamily="34" charset="0"/>
              </a:rPr>
              <a:t>OCTA</a:t>
            </a:r>
          </a:p>
        </p:txBody>
      </p:sp>
      <p:sp>
        <p:nvSpPr>
          <p:cNvPr id="20486" name="TextBox 9">
            <a:hlinkClick r:id="rId5" action="ppaction://hlinksldjump"/>
          </p:cNvPr>
          <p:cNvSpPr txBox="1">
            <a:spLocks noChangeArrowheads="1"/>
          </p:cNvSpPr>
          <p:nvPr/>
        </p:nvSpPr>
        <p:spPr bwMode="auto">
          <a:xfrm>
            <a:off x="1763713" y="4076700"/>
            <a:ext cx="2376487" cy="523875"/>
          </a:xfrm>
          <a:prstGeom prst="rect">
            <a:avLst/>
          </a:prstGeom>
          <a:noFill/>
          <a:ln w="9525">
            <a:noFill/>
            <a:miter lim="800000"/>
            <a:headEnd/>
            <a:tailEnd/>
          </a:ln>
        </p:spPr>
        <p:txBody>
          <a:bodyPr>
            <a:spAutoFit/>
          </a:bodyPr>
          <a:lstStyle/>
          <a:p>
            <a:r>
              <a:rPr lang="lv-LV" sz="2800">
                <a:latin typeface="Calibri" pitchFamily="34" charset="0"/>
              </a:rPr>
              <a:t>Riska prēmija</a:t>
            </a:r>
          </a:p>
        </p:txBody>
      </p:sp>
      <p:sp>
        <p:nvSpPr>
          <p:cNvPr id="20487" name="TextBox 10">
            <a:hlinkClick r:id="rId6" action="ppaction://hlinksldjump"/>
          </p:cNvPr>
          <p:cNvSpPr txBox="1">
            <a:spLocks noChangeArrowheads="1"/>
          </p:cNvSpPr>
          <p:nvPr/>
        </p:nvSpPr>
        <p:spPr bwMode="auto">
          <a:xfrm>
            <a:off x="5157788" y="3213100"/>
            <a:ext cx="2592387" cy="523875"/>
          </a:xfrm>
          <a:prstGeom prst="rect">
            <a:avLst/>
          </a:prstGeom>
          <a:noFill/>
          <a:ln w="9525">
            <a:noFill/>
            <a:miter lim="800000"/>
            <a:headEnd/>
            <a:tailEnd/>
          </a:ln>
        </p:spPr>
        <p:txBody>
          <a:bodyPr>
            <a:spAutoFit/>
          </a:bodyPr>
          <a:lstStyle/>
          <a:p>
            <a:r>
              <a:rPr lang="lv-LV" sz="2800">
                <a:latin typeface="Calibri" pitchFamily="34" charset="0"/>
              </a:rPr>
              <a:t>Vidējā atlīdzība</a:t>
            </a:r>
          </a:p>
        </p:txBody>
      </p:sp>
      <p:sp>
        <p:nvSpPr>
          <p:cNvPr id="20488" name="TextBox 11">
            <a:hlinkClick r:id="rId7" action="ppaction://hlinksldjump"/>
          </p:cNvPr>
          <p:cNvSpPr txBox="1">
            <a:spLocks noChangeArrowheads="1"/>
          </p:cNvSpPr>
          <p:nvPr/>
        </p:nvSpPr>
        <p:spPr bwMode="auto">
          <a:xfrm>
            <a:off x="5157788" y="3644900"/>
            <a:ext cx="1911350" cy="523875"/>
          </a:xfrm>
          <a:prstGeom prst="rect">
            <a:avLst/>
          </a:prstGeom>
          <a:noFill/>
          <a:ln w="9525">
            <a:noFill/>
            <a:miter lim="800000"/>
            <a:headEnd/>
            <a:tailEnd/>
          </a:ln>
        </p:spPr>
        <p:txBody>
          <a:bodyPr>
            <a:spAutoFit/>
          </a:bodyPr>
          <a:lstStyle/>
          <a:p>
            <a:r>
              <a:rPr lang="lv-LV" sz="2800">
                <a:latin typeface="Calibri" pitchFamily="34" charset="0"/>
              </a:rPr>
              <a:t>Biežums</a:t>
            </a:r>
          </a:p>
        </p:txBody>
      </p:sp>
      <p:sp>
        <p:nvSpPr>
          <p:cNvPr id="20489" name="TextBox 12">
            <a:hlinkClick r:id="rId8" action="ppaction://hlinksldjump"/>
          </p:cNvPr>
          <p:cNvSpPr txBox="1">
            <a:spLocks noChangeArrowheads="1"/>
          </p:cNvSpPr>
          <p:nvPr/>
        </p:nvSpPr>
        <p:spPr bwMode="auto">
          <a:xfrm>
            <a:off x="5157788" y="2205038"/>
            <a:ext cx="1152525" cy="522287"/>
          </a:xfrm>
          <a:prstGeom prst="rect">
            <a:avLst/>
          </a:prstGeom>
          <a:noFill/>
          <a:ln w="9525">
            <a:noFill/>
            <a:miter lim="800000"/>
            <a:headEnd/>
            <a:tailEnd/>
          </a:ln>
        </p:spPr>
        <p:txBody>
          <a:bodyPr>
            <a:spAutoFit/>
          </a:bodyPr>
          <a:lstStyle/>
          <a:p>
            <a:r>
              <a:rPr lang="lv-LV" sz="2800">
                <a:latin typeface="Calibri" pitchFamily="34" charset="0"/>
              </a:rPr>
              <a:t>CSNg</a:t>
            </a:r>
          </a:p>
        </p:txBody>
      </p:sp>
      <p:sp>
        <p:nvSpPr>
          <p:cNvPr id="20490" name="TextBox 13">
            <a:hlinkClick r:id="rId9" action="ppaction://hlinksldjump"/>
          </p:cNvPr>
          <p:cNvSpPr txBox="1">
            <a:spLocks noChangeArrowheads="1"/>
          </p:cNvSpPr>
          <p:nvPr/>
        </p:nvSpPr>
        <p:spPr bwMode="auto">
          <a:xfrm>
            <a:off x="1763713" y="4581525"/>
            <a:ext cx="2398712" cy="522288"/>
          </a:xfrm>
          <a:prstGeom prst="rect">
            <a:avLst/>
          </a:prstGeom>
          <a:noFill/>
          <a:ln w="9525">
            <a:noFill/>
            <a:miter lim="800000"/>
            <a:headEnd/>
            <a:tailEnd/>
          </a:ln>
        </p:spPr>
        <p:txBody>
          <a:bodyPr>
            <a:spAutoFit/>
          </a:bodyPr>
          <a:lstStyle/>
          <a:p>
            <a:r>
              <a:rPr lang="lv-LV" sz="2800">
                <a:latin typeface="Calibri" pitchFamily="34" charset="0"/>
              </a:rPr>
              <a:t>Polises gads</a:t>
            </a:r>
          </a:p>
        </p:txBody>
      </p:sp>
      <p:sp>
        <p:nvSpPr>
          <p:cNvPr id="20491" name="TextBox 14">
            <a:hlinkClick r:id="rId10" action="ppaction://hlinksldjump"/>
          </p:cNvPr>
          <p:cNvSpPr txBox="1">
            <a:spLocks noChangeArrowheads="1"/>
          </p:cNvSpPr>
          <p:nvPr/>
        </p:nvSpPr>
        <p:spPr bwMode="auto">
          <a:xfrm>
            <a:off x="1763713" y="3644900"/>
            <a:ext cx="2398712" cy="523875"/>
          </a:xfrm>
          <a:prstGeom prst="rect">
            <a:avLst/>
          </a:prstGeom>
          <a:noFill/>
          <a:ln w="9525">
            <a:noFill/>
            <a:miter lim="800000"/>
            <a:headEnd/>
            <a:tailEnd/>
          </a:ln>
        </p:spPr>
        <p:txBody>
          <a:bodyPr>
            <a:spAutoFit/>
          </a:bodyPr>
          <a:lstStyle/>
          <a:p>
            <a:r>
              <a:rPr lang="lv-LV" sz="2800">
                <a:latin typeface="Calibri" pitchFamily="34" charset="0"/>
              </a:rPr>
              <a:t>Prēmija</a:t>
            </a:r>
          </a:p>
        </p:txBody>
      </p:sp>
      <p:sp>
        <p:nvSpPr>
          <p:cNvPr id="20492" name="TextBox 15">
            <a:hlinkClick r:id="rId11" action="ppaction://hlinksldjump"/>
          </p:cNvPr>
          <p:cNvSpPr txBox="1">
            <a:spLocks noChangeArrowheads="1"/>
          </p:cNvSpPr>
          <p:nvPr/>
        </p:nvSpPr>
        <p:spPr bwMode="auto">
          <a:xfrm>
            <a:off x="5157788" y="2708275"/>
            <a:ext cx="2398712" cy="523875"/>
          </a:xfrm>
          <a:prstGeom prst="rect">
            <a:avLst/>
          </a:prstGeom>
          <a:noFill/>
          <a:ln w="9525">
            <a:noFill/>
            <a:miter lim="800000"/>
            <a:headEnd/>
            <a:tailEnd/>
          </a:ln>
        </p:spPr>
        <p:txBody>
          <a:bodyPr>
            <a:spAutoFit/>
          </a:bodyPr>
          <a:lstStyle/>
          <a:p>
            <a:r>
              <a:rPr lang="lv-LV" sz="2800">
                <a:latin typeface="Calibri" pitchFamily="34" charset="0"/>
              </a:rPr>
              <a:t>Atlīdzība</a:t>
            </a:r>
          </a:p>
        </p:txBody>
      </p:sp>
      <p:sp>
        <p:nvSpPr>
          <p:cNvPr id="20493" name="TextBox 16">
            <a:hlinkClick r:id="rId12" action="ppaction://hlinksldjump"/>
          </p:cNvPr>
          <p:cNvSpPr txBox="1">
            <a:spLocks noChangeArrowheads="1"/>
          </p:cNvSpPr>
          <p:nvPr/>
        </p:nvSpPr>
        <p:spPr bwMode="auto">
          <a:xfrm>
            <a:off x="5151438" y="4110038"/>
            <a:ext cx="3852862" cy="522287"/>
          </a:xfrm>
          <a:prstGeom prst="rect">
            <a:avLst/>
          </a:prstGeom>
          <a:noFill/>
          <a:ln w="9525">
            <a:noFill/>
            <a:miter lim="800000"/>
            <a:headEnd/>
            <a:tailEnd/>
          </a:ln>
        </p:spPr>
        <p:txBody>
          <a:bodyPr>
            <a:spAutoFit/>
          </a:bodyPr>
          <a:lstStyle/>
          <a:p>
            <a:r>
              <a:rPr lang="lv-LV" sz="2800">
                <a:latin typeface="Calibri" pitchFamily="34" charset="0"/>
              </a:rPr>
              <a:t>Administratīvie izdevumi</a:t>
            </a:r>
          </a:p>
        </p:txBody>
      </p:sp>
      <p:sp>
        <p:nvSpPr>
          <p:cNvPr id="20494" name="TextBox 17">
            <a:hlinkClick r:id="rId13" action="ppaction://hlinksldjump"/>
          </p:cNvPr>
          <p:cNvSpPr txBox="1">
            <a:spLocks noChangeArrowheads="1"/>
          </p:cNvSpPr>
          <p:nvPr/>
        </p:nvSpPr>
        <p:spPr bwMode="auto">
          <a:xfrm>
            <a:off x="5151438" y="4581525"/>
            <a:ext cx="3852862" cy="522288"/>
          </a:xfrm>
          <a:prstGeom prst="rect">
            <a:avLst/>
          </a:prstGeom>
          <a:noFill/>
          <a:ln w="9525">
            <a:noFill/>
            <a:miter lim="800000"/>
            <a:headEnd/>
            <a:tailEnd/>
          </a:ln>
        </p:spPr>
        <p:txBody>
          <a:bodyPr>
            <a:spAutoFit/>
          </a:bodyPr>
          <a:lstStyle/>
          <a:p>
            <a:r>
              <a:rPr lang="lv-LV" sz="2800">
                <a:latin typeface="Calibri" pitchFamily="34" charset="0"/>
              </a:rPr>
              <a:t>Peļņa</a:t>
            </a:r>
          </a:p>
        </p:txBody>
      </p:sp>
      <p:sp>
        <p:nvSpPr>
          <p:cNvPr id="20495" name="TextBox 21">
            <a:hlinkClick r:id="rId14" action="ppaction://hlinksldjump"/>
          </p:cNvPr>
          <p:cNvSpPr txBox="1">
            <a:spLocks noChangeArrowheads="1"/>
          </p:cNvSpPr>
          <p:nvPr/>
        </p:nvSpPr>
        <p:spPr bwMode="auto">
          <a:xfrm>
            <a:off x="1763713" y="5013325"/>
            <a:ext cx="2398712" cy="522288"/>
          </a:xfrm>
          <a:prstGeom prst="rect">
            <a:avLst/>
          </a:prstGeom>
          <a:noFill/>
          <a:ln w="9525">
            <a:noFill/>
            <a:miter lim="800000"/>
            <a:headEnd/>
            <a:tailEnd/>
          </a:ln>
        </p:spPr>
        <p:txBody>
          <a:bodyPr>
            <a:spAutoFit/>
          </a:bodyPr>
          <a:lstStyle/>
          <a:p>
            <a:r>
              <a:rPr lang="lv-LV" sz="2800">
                <a:latin typeface="Calibri" pitchFamily="34" charset="0"/>
              </a:rPr>
              <a:t>Bonus-Malus</a:t>
            </a:r>
          </a:p>
        </p:txBody>
      </p:sp>
      <p:sp>
        <p:nvSpPr>
          <p:cNvPr id="20496" name="TextBox 22">
            <a:hlinkClick r:id="rId15" action="ppaction://hlinksldjump"/>
          </p:cNvPr>
          <p:cNvSpPr txBox="1">
            <a:spLocks noChangeArrowheads="1"/>
          </p:cNvSpPr>
          <p:nvPr/>
        </p:nvSpPr>
        <p:spPr bwMode="auto">
          <a:xfrm>
            <a:off x="5148263" y="5084763"/>
            <a:ext cx="3024187" cy="523875"/>
          </a:xfrm>
          <a:prstGeom prst="rect">
            <a:avLst/>
          </a:prstGeom>
          <a:noFill/>
          <a:ln w="9525">
            <a:noFill/>
            <a:miter lim="800000"/>
            <a:headEnd/>
            <a:tailEnd/>
          </a:ln>
        </p:spPr>
        <p:txBody>
          <a:bodyPr>
            <a:spAutoFit/>
          </a:bodyPr>
          <a:lstStyle/>
          <a:p>
            <a:r>
              <a:rPr lang="lv-LV" sz="2800">
                <a:latin typeface="Calibri" pitchFamily="34" charset="0"/>
              </a:rPr>
              <a:t>TRL masas grupa</a:t>
            </a:r>
          </a:p>
        </p:txBody>
      </p:sp>
      <p:sp>
        <p:nvSpPr>
          <p:cNvPr id="20497" name="TextBox 23">
            <a:hlinkClick r:id="rId16" action="ppaction://hlinksldjump"/>
          </p:cNvPr>
          <p:cNvSpPr txBox="1">
            <a:spLocks noChangeArrowheads="1"/>
          </p:cNvSpPr>
          <p:nvPr/>
        </p:nvSpPr>
        <p:spPr bwMode="auto">
          <a:xfrm>
            <a:off x="1763713" y="5451475"/>
            <a:ext cx="2398712" cy="523875"/>
          </a:xfrm>
          <a:prstGeom prst="rect">
            <a:avLst/>
          </a:prstGeom>
          <a:noFill/>
          <a:ln w="9525">
            <a:noFill/>
            <a:miter lim="800000"/>
            <a:headEnd/>
            <a:tailEnd/>
          </a:ln>
        </p:spPr>
        <p:txBody>
          <a:bodyPr>
            <a:spAutoFit/>
          </a:bodyPr>
          <a:lstStyle/>
          <a:p>
            <a:r>
              <a:rPr lang="lv-LV" sz="2800">
                <a:latin typeface="Calibri" pitchFamily="34" charset="0"/>
              </a:rPr>
              <a:t>Teritorija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3" y="549275"/>
            <a:ext cx="7845425" cy="1079500"/>
          </a:xfrm>
        </p:spPr>
        <p:txBody>
          <a:bodyPr rtlCol="0">
            <a:normAutofit fontScale="90000"/>
          </a:bodyPr>
          <a:lstStyle/>
          <a:p>
            <a:pPr eaLnBrk="1" fontAlgn="auto" hangingPunct="1">
              <a:spcAft>
                <a:spcPts val="0"/>
              </a:spcAft>
              <a:defRPr/>
            </a:pPr>
            <a:r>
              <a:rPr lang="lv-LV" dirty="0" smtClean="0"/>
              <a:t>Riska prēmijas aprēķinu ietekmējošie faktori</a:t>
            </a:r>
          </a:p>
        </p:txBody>
      </p:sp>
      <p:sp>
        <p:nvSpPr>
          <p:cNvPr id="21506" name="TextBox 4"/>
          <p:cNvSpPr txBox="1">
            <a:spLocks noChangeArrowheads="1"/>
          </p:cNvSpPr>
          <p:nvPr/>
        </p:nvSpPr>
        <p:spPr bwMode="auto">
          <a:xfrm>
            <a:off x="755650" y="1773238"/>
            <a:ext cx="7848600" cy="3538537"/>
          </a:xfrm>
          <a:prstGeom prst="rect">
            <a:avLst/>
          </a:prstGeom>
          <a:noFill/>
          <a:ln w="9525">
            <a:noFill/>
            <a:miter lim="800000"/>
            <a:headEnd/>
            <a:tailEnd/>
          </a:ln>
        </p:spPr>
        <p:txBody>
          <a:bodyPr>
            <a:spAutoFit/>
          </a:bodyPr>
          <a:lstStyle/>
          <a:p>
            <a:r>
              <a:rPr lang="lv-LV" sz="2800">
                <a:latin typeface="Calibri" pitchFamily="34" charset="0"/>
              </a:rPr>
              <a:t>Apskatīsim gadījumu ar četriem dažādiem faktoriem.</a:t>
            </a:r>
          </a:p>
          <a:p>
            <a:r>
              <a:rPr lang="lv-LV" sz="2800">
                <a:latin typeface="Calibri" pitchFamily="34" charset="0"/>
              </a:rPr>
              <a:t>Svarīgākie no tiem ir:</a:t>
            </a:r>
          </a:p>
          <a:p>
            <a:pPr>
              <a:buFont typeface="Arial" charset="0"/>
              <a:buChar char="•"/>
            </a:pPr>
            <a:endParaRPr lang="lv-LV" sz="2800">
              <a:latin typeface="Calibri" pitchFamily="34" charset="0"/>
            </a:endParaRPr>
          </a:p>
          <a:p>
            <a:pPr>
              <a:buFont typeface="Arial" charset="0"/>
              <a:buChar char="•"/>
            </a:pPr>
            <a:r>
              <a:rPr lang="lv-LV" sz="2800">
                <a:latin typeface="Calibri" pitchFamily="34" charset="0"/>
              </a:rPr>
              <a:t>Vecums</a:t>
            </a:r>
          </a:p>
          <a:p>
            <a:pPr>
              <a:buFont typeface="Arial" charset="0"/>
              <a:buChar char="•"/>
            </a:pPr>
            <a:r>
              <a:rPr lang="lv-LV" sz="2800">
                <a:latin typeface="Calibri" pitchFamily="34" charset="0"/>
              </a:rPr>
              <a:t>BM klase</a:t>
            </a:r>
          </a:p>
          <a:p>
            <a:pPr>
              <a:buFont typeface="Arial" charset="0"/>
              <a:buChar char="•"/>
            </a:pPr>
            <a:r>
              <a:rPr lang="lv-LV" sz="2800">
                <a:latin typeface="Calibri" pitchFamily="34" charset="0"/>
              </a:rPr>
              <a:t>TRL masas grupa</a:t>
            </a:r>
          </a:p>
          <a:p>
            <a:pPr>
              <a:buFont typeface="Arial" charset="0"/>
              <a:buChar char="•"/>
            </a:pPr>
            <a:r>
              <a:rPr lang="lv-LV" sz="2800">
                <a:latin typeface="Calibri" pitchFamily="34" charset="0"/>
              </a:rPr>
              <a:t>Teritorija</a:t>
            </a:r>
          </a:p>
          <a:p>
            <a:pPr>
              <a:buFont typeface="Arial" charset="0"/>
              <a:buChar char="•"/>
            </a:pPr>
            <a:endParaRPr lang="lv-LV" sz="2800">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413</TotalTime>
  <Words>1623</Words>
  <Application>Microsoft Office PowerPoint</Application>
  <PresentationFormat>On-screen Show (4:3)</PresentationFormat>
  <Paragraphs>340</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Automašīnu apdrošināšanas būtība</vt:lpstr>
      <vt:lpstr>Ideja</vt:lpstr>
      <vt:lpstr>Mērķis</vt:lpstr>
      <vt:lpstr>Apdrošināšanas nepieciešamība</vt:lpstr>
      <vt:lpstr>Kādēļ izdevumiem?</vt:lpstr>
      <vt:lpstr>Vai pirkt OCTA polisi ir izdevīgi?</vt:lpstr>
      <vt:lpstr>OCTA vieglo automašīnu tirgus Latvijā 2010.gadā</vt:lpstr>
      <vt:lpstr>Daudz svešvārdu!!!</vt:lpstr>
      <vt:lpstr>Riska prēmijas aprēķinu ietekmējošie faktori</vt:lpstr>
      <vt:lpstr>Vecums</vt:lpstr>
      <vt:lpstr>Vecums</vt:lpstr>
      <vt:lpstr>BM klase</vt:lpstr>
      <vt:lpstr>BM klase</vt:lpstr>
      <vt:lpstr>Teritorija</vt:lpstr>
      <vt:lpstr>Teritorija</vt:lpstr>
      <vt:lpstr>TRL masa</vt:lpstr>
      <vt:lpstr>TRL masa</vt:lpstr>
      <vt:lpstr>Prēmijas aprēķina modelis</vt:lpstr>
      <vt:lpstr>Prēmijas aprēķina modelis</vt:lpstr>
      <vt:lpstr>Prēmijas aprēķina modelis</vt:lpstr>
      <vt:lpstr>Iegūtie rezultāti.</vt:lpstr>
      <vt:lpstr>PowerPoint Presentation</vt:lpstr>
      <vt:lpstr>Piemērs</vt:lpstr>
      <vt:lpstr>Apdrošināšana</vt:lpstr>
      <vt:lpstr>OCTA</vt:lpstr>
      <vt:lpstr>Polise</vt:lpstr>
      <vt:lpstr>Prēmija</vt:lpstr>
      <vt:lpstr>Riska prēmija</vt:lpstr>
      <vt:lpstr>Polises gads</vt:lpstr>
      <vt:lpstr>Bonus Malus</vt:lpstr>
      <vt:lpstr>Teritorija</vt:lpstr>
      <vt:lpstr>CSNg</vt:lpstr>
      <vt:lpstr>Atlīdzība</vt:lpstr>
      <vt:lpstr>Vidējā atlīdzība</vt:lpstr>
      <vt:lpstr>Biežums</vt:lpstr>
      <vt:lpstr>Administratīvie izdevumi</vt:lpstr>
      <vt:lpstr>Peļņa</vt:lpstr>
      <vt:lpstr>TRL masas grupa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Automašīnu apdrošināšanas būtība</dc:title>
  <dc:creator>Mencis</dc:creator>
  <cp:lastModifiedBy>Windows User</cp:lastModifiedBy>
  <cp:revision>63</cp:revision>
  <dcterms:created xsi:type="dcterms:W3CDTF">2011-01-11T19:41:23Z</dcterms:created>
  <dcterms:modified xsi:type="dcterms:W3CDTF">2012-01-05T09:25:54Z</dcterms:modified>
</cp:coreProperties>
</file>