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82" r:id="rId3"/>
    <p:sldId id="281" r:id="rId4"/>
    <p:sldId id="257" r:id="rId5"/>
    <p:sldId id="259" r:id="rId6"/>
    <p:sldId id="260" r:id="rId7"/>
    <p:sldId id="264" r:id="rId8"/>
    <p:sldId id="277" r:id="rId9"/>
    <p:sldId id="265" r:id="rId10"/>
    <p:sldId id="266" r:id="rId11"/>
    <p:sldId id="261" r:id="rId12"/>
    <p:sldId id="262" r:id="rId13"/>
    <p:sldId id="263" r:id="rId14"/>
    <p:sldId id="279" r:id="rId15"/>
    <p:sldId id="283" r:id="rId16"/>
    <p:sldId id="284" r:id="rId17"/>
    <p:sldId id="274" r:id="rId18"/>
    <p:sldId id="276" r:id="rId19"/>
    <p:sldId id="280" r:id="rId20"/>
    <p:sldId id="272" r:id="rId21"/>
    <p:sldId id="285" r:id="rId22"/>
    <p:sldId id="278" r:id="rId23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irsrakst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28" name="Datuma vietturis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7ACB-A2E6-4360-806D-30064C6999B2}" type="datetimeFigureOut">
              <a:rPr lang="lv-LV" smtClean="0"/>
              <a:pPr/>
              <a:t>2012.01.05.</a:t>
            </a:fld>
            <a:endParaRPr lang="lv-LV"/>
          </a:p>
        </p:txBody>
      </p:sp>
      <p:sp>
        <p:nvSpPr>
          <p:cNvPr id="17" name="Kājenes vietturis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29" name="Slaida numura vietturis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EDF5-5E1F-4369-9EA7-33637839DC28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9" name="Apakšvirsrakst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v-LV" smtClean="0"/>
              <a:t>Noklikšķiniet, lai rediģētu šablona apakšvirsraksta stilu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7ACB-A2E6-4360-806D-30064C6999B2}" type="datetimeFigureOut">
              <a:rPr lang="lv-LV" smtClean="0"/>
              <a:pPr/>
              <a:t>2012.01.05.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EDF5-5E1F-4369-9EA7-33637839DC2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7ACB-A2E6-4360-806D-30064C6999B2}" type="datetimeFigureOut">
              <a:rPr lang="lv-LV" smtClean="0"/>
              <a:pPr/>
              <a:t>2012.01.05.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EDF5-5E1F-4369-9EA7-33637839DC2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7ACB-A2E6-4360-806D-30064C6999B2}" type="datetimeFigureOut">
              <a:rPr lang="lv-LV" smtClean="0"/>
              <a:pPr/>
              <a:t>2012.01.05.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EDF5-5E1F-4369-9EA7-33637839DC2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7ACB-A2E6-4360-806D-30064C6999B2}" type="datetimeFigureOut">
              <a:rPr lang="lv-LV" smtClean="0"/>
              <a:pPr/>
              <a:t>2012.01.05.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DBEDF5-5E1F-4369-9EA7-33637839DC2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7ACB-A2E6-4360-806D-30064C6999B2}" type="datetimeFigureOut">
              <a:rPr lang="lv-LV" smtClean="0"/>
              <a:pPr/>
              <a:t>2012.01.05.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EDF5-5E1F-4369-9EA7-33637839DC2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</p:txBody>
      </p:sp>
      <p:sp>
        <p:nvSpPr>
          <p:cNvPr id="5" name="Satura vietturis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7ACB-A2E6-4360-806D-30064C6999B2}" type="datetimeFigureOut">
              <a:rPr lang="lv-LV" smtClean="0"/>
              <a:pPr/>
              <a:t>2012.01.05.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EDF5-5E1F-4369-9EA7-33637839DC2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7ACB-A2E6-4360-806D-30064C6999B2}" type="datetimeFigureOut">
              <a:rPr lang="lv-LV" smtClean="0"/>
              <a:pPr/>
              <a:t>2012.01.05.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EDF5-5E1F-4369-9EA7-33637839DC2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7ACB-A2E6-4360-806D-30064C6999B2}" type="datetimeFigureOut">
              <a:rPr lang="lv-LV" smtClean="0"/>
              <a:pPr/>
              <a:t>2012.01.05.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EDF5-5E1F-4369-9EA7-33637839DC2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7ACB-A2E6-4360-806D-30064C6999B2}" type="datetimeFigureOut">
              <a:rPr lang="lv-LV" smtClean="0"/>
              <a:pPr/>
              <a:t>2012.01.05.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EDF5-5E1F-4369-9EA7-33637839DC2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lv-LV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Lai pievienotu attēlu, noklikšķiniet uz ikonas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7ACB-A2E6-4360-806D-30064C6999B2}" type="datetimeFigureOut">
              <a:rPr lang="lv-LV" smtClean="0"/>
              <a:pPr/>
              <a:t>2012.01.05.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EDF5-5E1F-4369-9EA7-33637839DC2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irsraksta viettur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13" name="Teksta vietturis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  <a:p>
            <a:pPr lvl="1" eaLnBrk="1" latinLnBrk="0" hangingPunct="1"/>
            <a:r>
              <a:rPr kumimoji="0" lang="lv-LV" smtClean="0"/>
              <a:t>Otrais līmenis</a:t>
            </a:r>
          </a:p>
          <a:p>
            <a:pPr lvl="2" eaLnBrk="1" latinLnBrk="0" hangingPunct="1"/>
            <a:r>
              <a:rPr kumimoji="0" lang="lv-LV" smtClean="0"/>
              <a:t>Trešais līmenis</a:t>
            </a:r>
          </a:p>
          <a:p>
            <a:pPr lvl="3" eaLnBrk="1" latinLnBrk="0" hangingPunct="1"/>
            <a:r>
              <a:rPr kumimoji="0" lang="lv-LV" smtClean="0"/>
              <a:t>Ceturtais līmenis</a:t>
            </a:r>
          </a:p>
          <a:p>
            <a:pPr lvl="4" eaLnBrk="1" latinLnBrk="0" hangingPunct="1"/>
            <a:r>
              <a:rPr kumimoji="0" lang="lv-LV" smtClean="0"/>
              <a:t>Piektais līmenis</a:t>
            </a:r>
            <a:endParaRPr kumimoji="0" lang="en-US"/>
          </a:p>
        </p:txBody>
      </p:sp>
      <p:sp>
        <p:nvSpPr>
          <p:cNvPr id="14" name="Datuma vietturis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0E7ACB-A2E6-4360-806D-30064C6999B2}" type="datetimeFigureOut">
              <a:rPr lang="lv-LV" smtClean="0"/>
              <a:pPr/>
              <a:t>2012.01.05.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23" name="Slaida numura vietturis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DBEDF5-5E1F-4369-9EA7-33637839DC28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lv/imgres?imgurl=http://kandza.blogs.lv/files/2010/04/iesals.jpg&amp;imgrefurl=http://kandza.blogs.lv/&amp;usg=__qwCIF7YAWs3HOBPomMPtvdqUxc8=&amp;h=375&amp;w=500&amp;sz=42&amp;hl=lv&amp;start=15&amp;zoom=1&amp;tbnid=806SFVDD1O_kdM:&amp;tbnh=151&amp;tbnw=210&amp;ei=OPQ1TbruF4eEOp761LYC&amp;prev=/images?q=graudu+d%C4%ABgsti&amp;um=1&amp;hl=lv&amp;rlz=1R2RNTN_lvLV366&amp;biw=1300&amp;bih=651&amp;tbs=isch:1&amp;um=1&amp;itbs=1&amp;iact=hc&amp;vpx=606&amp;vpy=224&amp;dur=303&amp;hovh=194&amp;hovw=259&amp;tx=143&amp;ty=139&amp;oei=NPQ1TbTDIMLsOZKd0LYC&amp;esq=2&amp;page=2&amp;ndsp=19&amp;ved=1t:429,r:9,s:15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apollo.lv/upload/2009-03-16/151918/thumb_wide_210010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tagesspiegel.de/kultur/riesen-pyramide-als-globaler-friedhof-geplant/v_default,1331506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signspotter.com/profile/davide-del-giudice.html" TargetMode="External"/><Relationship Id="rId3" Type="http://schemas.openxmlformats.org/officeDocument/2006/relationships/hyperlink" Target="http://www.vieglicelot.lv/lv/object/valpenes-piramida.htm" TargetMode="External"/><Relationship Id="rId7" Type="http://schemas.openxmlformats.org/officeDocument/2006/relationships/hyperlink" Target="http://3d4me.wordpress.com/2010/02/14/pyramid-maze/" TargetMode="External"/><Relationship Id="rId2" Type="http://schemas.openxmlformats.org/officeDocument/2006/relationships/hyperlink" Target="http://www.latfilma.lv/dd/552/indexLA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ga.lv/photos/anda1310/photo:507971/" TargetMode="External"/><Relationship Id="rId5" Type="http://schemas.openxmlformats.org/officeDocument/2006/relationships/hyperlink" Target="http://www.videor-art-foundation.com/_eng/ausstellungen/2002_burmeier.html" TargetMode="External"/><Relationship Id="rId4" Type="http://schemas.openxmlformats.org/officeDocument/2006/relationships/hyperlink" Target="http://v3.ogre.lv/~weblapas2008/Janis_Steinbergs/izvelne10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4" descr="IMG_40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3645024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itchFamily="18" charset="-78"/>
                <a:cs typeface="Andalus" pitchFamily="18" charset="-78"/>
              </a:rPr>
              <a:t>Piramīdas no senatnes līdz mūsdienām</a:t>
            </a:r>
            <a:endParaRPr lang="lv-LV" sz="4400" b="1" dirty="0">
              <a:solidFill>
                <a:schemeClr val="tx1">
                  <a:lumMod val="85000"/>
                  <a:lumOff val="1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8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0212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ESF </a:t>
            </a:r>
            <a:r>
              <a:rPr lang="en-US" dirty="0" err="1" smtClean="0"/>
              <a:t>projekts</a:t>
            </a:r>
            <a:r>
              <a:rPr lang="en-US" dirty="0" smtClean="0"/>
              <a:t> „</a:t>
            </a:r>
            <a:r>
              <a:rPr lang="en-US" dirty="0" err="1" smtClean="0"/>
              <a:t>Profesionālajā</a:t>
            </a:r>
            <a:r>
              <a:rPr lang="en-US" dirty="0" smtClean="0"/>
              <a:t> </a:t>
            </a:r>
            <a:r>
              <a:rPr lang="en-US" dirty="0" err="1" smtClean="0"/>
              <a:t>izglītībā</a:t>
            </a:r>
            <a:r>
              <a:rPr lang="en-US" dirty="0" smtClean="0"/>
              <a:t> </a:t>
            </a:r>
            <a:r>
              <a:rPr lang="en-US" dirty="0" err="1" smtClean="0"/>
              <a:t>iesaistīto</a:t>
            </a:r>
            <a:r>
              <a:rPr lang="en-US" dirty="0" smtClean="0"/>
              <a:t> </a:t>
            </a:r>
            <a:r>
              <a:rPr lang="en-US" dirty="0" err="1" smtClean="0"/>
              <a:t>vispārizglītojošo</a:t>
            </a:r>
            <a:r>
              <a:rPr lang="en-US" dirty="0" smtClean="0"/>
              <a:t> </a:t>
            </a:r>
            <a:r>
              <a:rPr lang="en-US" dirty="0" err="1" smtClean="0"/>
              <a:t>mācību</a:t>
            </a:r>
            <a:r>
              <a:rPr lang="en-US" dirty="0" smtClean="0"/>
              <a:t> </a:t>
            </a:r>
            <a:r>
              <a:rPr lang="en-US" dirty="0" err="1" smtClean="0"/>
              <a:t>priekšmetu</a:t>
            </a:r>
            <a:r>
              <a:rPr lang="en-US" dirty="0" smtClean="0"/>
              <a:t> </a:t>
            </a:r>
            <a:r>
              <a:rPr lang="en-US" dirty="0" err="1" smtClean="0"/>
              <a:t>pedagogu</a:t>
            </a:r>
            <a:r>
              <a:rPr lang="en-US" dirty="0" smtClean="0"/>
              <a:t> </a:t>
            </a:r>
            <a:r>
              <a:rPr lang="en-US" dirty="0" err="1" smtClean="0"/>
              <a:t>kompetences</a:t>
            </a:r>
            <a:r>
              <a:rPr lang="en-US" dirty="0" smtClean="0"/>
              <a:t> </a:t>
            </a:r>
            <a:r>
              <a:rPr lang="en-US" dirty="0" err="1" smtClean="0"/>
              <a:t>paaugstināšana</a:t>
            </a:r>
            <a:r>
              <a:rPr lang="en-US" dirty="0" smtClean="0"/>
              <a:t>” (</a:t>
            </a:r>
            <a:r>
              <a:rPr lang="en-US" dirty="0" err="1" smtClean="0"/>
              <a:t>vienošanās</a:t>
            </a:r>
            <a:r>
              <a:rPr lang="en-US" dirty="0" smtClean="0"/>
              <a:t> Nr. 2009/0274/1DP/1.2.1.1.2/09/IPIA/VIAA/003)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Idejas par piramīdu celtniecību</a:t>
            </a:r>
            <a:endParaRPr lang="lv-LV" dirty="0"/>
          </a:p>
        </p:txBody>
      </p:sp>
      <p:pic>
        <p:nvPicPr>
          <p:cNvPr id="5" name="Satura vietturis 4" descr="J:\Majas\egipte\pharaonic village\P3020728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308"/>
            <a:ext cx="4038600" cy="302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J:\Draugi\M\New Folder\IMG_40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 Fiziskie un bioķīmiskie procesi piramīdās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000" dirty="0"/>
              <a:t>P</a:t>
            </a:r>
            <a:r>
              <a:rPr lang="lv-LV" sz="2000" dirty="0" smtClean="0"/>
              <a:t>iramīdās </a:t>
            </a:r>
            <a:r>
              <a:rPr lang="lv-LV" sz="2000" dirty="0"/>
              <a:t>ir brīnišķīgi saglabājušās tur nejauši iekļuvušo dzīvnieku atliekas — tās ir </a:t>
            </a:r>
            <a:r>
              <a:rPr lang="lv-LV" sz="2000" dirty="0" err="1"/>
              <a:t>mumificējušās</a:t>
            </a:r>
            <a:r>
              <a:rPr lang="lv-LV" sz="2000" dirty="0"/>
              <a:t> dabīgā ceļā un nav pakļautas pūšanai. </a:t>
            </a:r>
            <a:endParaRPr lang="lv-LV" sz="2000" dirty="0" smtClean="0"/>
          </a:p>
          <a:p>
            <a:r>
              <a:rPr lang="lv-LV" sz="2000" dirty="0" smtClean="0"/>
              <a:t>Par </a:t>
            </a:r>
            <a:r>
              <a:rPr lang="lv-LV" sz="2000" dirty="0"/>
              <a:t>sensāciju kļuva fakts, ka 20. gadsimtā no aizmūrētas piramīdas telpas sāka dīgt miežu </a:t>
            </a:r>
            <a:r>
              <a:rPr lang="lv-LV" sz="2000" dirty="0" smtClean="0"/>
              <a:t>graudi un deva pat ražu</a:t>
            </a:r>
            <a:r>
              <a:rPr lang="lv-LV" sz="2000" dirty="0"/>
              <a:t>! </a:t>
            </a:r>
            <a:r>
              <a:rPr lang="lv-LV" sz="2000" dirty="0" smtClean="0"/>
              <a:t> </a:t>
            </a:r>
            <a:r>
              <a:rPr lang="lv-LV" sz="2000" dirty="0"/>
              <a:t>T</a:t>
            </a:r>
            <a:r>
              <a:rPr lang="lv-LV" sz="2000" dirty="0" smtClean="0"/>
              <a:t>as </a:t>
            </a:r>
            <a:r>
              <a:rPr lang="lv-LV" sz="2000" dirty="0"/>
              <a:t>noticis pēc tā, kad graudi piramīdā atradušies pat vairākus tūkstošus </a:t>
            </a:r>
            <a:r>
              <a:rPr lang="lv-LV" sz="2000" dirty="0" smtClean="0"/>
              <a:t>gadu!</a:t>
            </a:r>
            <a:endParaRPr lang="lv-LV" sz="2000" dirty="0"/>
          </a:p>
          <a:p>
            <a:endParaRPr lang="lv-LV" dirty="0"/>
          </a:p>
        </p:txBody>
      </p:sp>
      <p:pic>
        <p:nvPicPr>
          <p:cNvPr id="4" name="Picture 4" descr="IMG_4061"/>
          <p:cNvPicPr>
            <a:picLocks noChangeAspect="1" noChangeArrowheads="1"/>
          </p:cNvPicPr>
          <p:nvPr/>
        </p:nvPicPr>
        <p:blipFill>
          <a:blip r:embed="rId2" cstate="print"/>
          <a:srcRect r="5495"/>
          <a:stretch>
            <a:fillRect/>
          </a:stretch>
        </p:blipFill>
        <p:spPr bwMode="auto">
          <a:xfrm>
            <a:off x="3419872" y="3600668"/>
            <a:ext cx="3888432" cy="3085894"/>
          </a:xfrm>
          <a:prstGeom prst="rect">
            <a:avLst/>
          </a:prstGeom>
          <a:noFill/>
        </p:spPr>
      </p:pic>
      <p:pic>
        <p:nvPicPr>
          <p:cNvPr id="5" name="rg_hi" descr="http://t2.gstatic.com/images?q=tbn:ANd9GcRZksQTlCI3ZtcAMwxXL2E5EWcq6qUoruRvHyjLthDHtYoaGRhODg">
            <a:hlinkClick r:id="rId3"/>
          </p:cNvPr>
          <p:cNvPicPr/>
          <p:nvPr/>
        </p:nvPicPr>
        <p:blipFill>
          <a:blip r:embed="rId4" cstate="print">
            <a:lum contrast="-40000"/>
          </a:blip>
          <a:srcRect/>
          <a:stretch>
            <a:fillRect/>
          </a:stretch>
        </p:blipFill>
        <p:spPr bwMode="auto">
          <a:xfrm rot="20357997">
            <a:off x="2856377" y="5293802"/>
            <a:ext cx="1388505" cy="113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Piramīdas veselībai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lv-LV" sz="2400" dirty="0" smtClean="0"/>
              <a:t>     </a:t>
            </a:r>
            <a:r>
              <a:rPr lang="lv-LV" sz="2000" dirty="0" smtClean="0"/>
              <a:t>Piramīdām piemīt  spēja </a:t>
            </a:r>
            <a:r>
              <a:rPr lang="lv-LV" sz="2000" dirty="0"/>
              <a:t>akumulēt </a:t>
            </a:r>
            <a:r>
              <a:rPr lang="lv-LV" sz="2000" dirty="0" err="1" smtClean="0"/>
              <a:t>bioenerģiju</a:t>
            </a:r>
            <a:r>
              <a:rPr lang="lv-LV" sz="2000" dirty="0" smtClean="0"/>
              <a:t>. Piramīdā, saplūst Zemes izstarotajām spēku frekvencēm un kosmiskajai radiācijai, veidojas jauna vibrācijas frekvence, kas var izraisīt radiāciju, ko sauc par </a:t>
            </a:r>
            <a:r>
              <a:rPr lang="lv-LV" sz="2000" dirty="0" err="1" smtClean="0"/>
              <a:t>bioenerģiju</a:t>
            </a:r>
            <a:r>
              <a:rPr lang="lv-LV" sz="2000" dirty="0" smtClean="0"/>
              <a:t>, kura labvēlīgi ietekmē apkārtējo vidi un palielina dabisko dzīvības procesu intensitāti.</a:t>
            </a:r>
          </a:p>
          <a:p>
            <a:pPr algn="just">
              <a:buNone/>
            </a:pPr>
            <a:r>
              <a:rPr lang="lv-LV" sz="2000" dirty="0" smtClean="0"/>
              <a:t/>
            </a:r>
            <a:br>
              <a:rPr lang="lv-LV" sz="2000" dirty="0" smtClean="0"/>
            </a:br>
            <a:r>
              <a:rPr lang="lv-LV" sz="2000" dirty="0" smtClean="0"/>
              <a:t> Guļot piramīdas iekšpusē, cilvēks noveco ievērojami lēnāk</a:t>
            </a:r>
          </a:p>
          <a:p>
            <a:pPr algn="just">
              <a:buNone/>
            </a:pPr>
            <a:r>
              <a:rPr lang="lv-LV" sz="2000" dirty="0" smtClean="0"/>
              <a:t>     Neliels piramīdas modelis palīdz  daudzu slimību -artrīta, zobu noārdīšanās, kataraktas, vēža, sirds slimību ārstēšanā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4" name="a_m_img" descr="http://img.apollo.lv/upload/2006-03-28/71058/thumb_wide_82841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732240" y="5301208"/>
            <a:ext cx="1584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_m_img" descr="http://img.apollo.lv/upload/2006-03-28/71058/thumb_wide_82841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187624" y="5301208"/>
            <a:ext cx="1584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ttēls 7"/>
          <p:cNvPicPr/>
          <p:nvPr/>
        </p:nvPicPr>
        <p:blipFill>
          <a:blip r:embed="rId3" cstate="print"/>
          <a:srcRect l="34674" t="42122" r="48892" b="38907"/>
          <a:stretch>
            <a:fillRect/>
          </a:stretch>
        </p:blipFill>
        <p:spPr bwMode="auto">
          <a:xfrm>
            <a:off x="2987824" y="5301208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ttēls 8"/>
          <p:cNvPicPr/>
          <p:nvPr/>
        </p:nvPicPr>
        <p:blipFill>
          <a:blip r:embed="rId3" cstate="print"/>
          <a:srcRect l="34674" t="42122" r="48892" b="38907"/>
          <a:stretch>
            <a:fillRect/>
          </a:stretch>
        </p:blipFill>
        <p:spPr bwMode="auto">
          <a:xfrm>
            <a:off x="4860032" y="5301208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lv-LV" dirty="0" smtClean="0"/>
          </a:p>
          <a:p>
            <a:r>
              <a:rPr lang="lv-LV" sz="2400" b="1" dirty="0" smtClean="0"/>
              <a:t> Piramīdveida celtne </a:t>
            </a:r>
            <a:r>
              <a:rPr lang="lv-LV" sz="2400" b="1" dirty="0" err="1" smtClean="0"/>
              <a:t>Porte</a:t>
            </a:r>
            <a:r>
              <a:rPr lang="lv-LV" sz="2400" b="1" dirty="0" smtClean="0"/>
              <a:t> </a:t>
            </a:r>
            <a:r>
              <a:rPr lang="lv-LV" sz="2400" b="1" dirty="0" err="1" smtClean="0"/>
              <a:t>de</a:t>
            </a:r>
            <a:r>
              <a:rPr lang="lv-LV" sz="2400" b="1" dirty="0" smtClean="0"/>
              <a:t> </a:t>
            </a:r>
            <a:r>
              <a:rPr lang="lv-LV" sz="2400" b="1" dirty="0" err="1" smtClean="0"/>
              <a:t>Versailles</a:t>
            </a:r>
            <a:r>
              <a:rPr lang="lv-LV" sz="2400" b="1" dirty="0" smtClean="0"/>
              <a:t> Parīzē</a:t>
            </a:r>
          </a:p>
          <a:p>
            <a:endParaRPr lang="lv-LV" dirty="0" smtClean="0"/>
          </a:p>
          <a:p>
            <a:endParaRPr lang="lv-LV" dirty="0" smtClean="0"/>
          </a:p>
          <a:p>
            <a:r>
              <a:rPr lang="lv-LV" sz="2000" dirty="0" smtClean="0"/>
              <a:t>50 stāvu un 180 metru augstā celtne būs pirmais debesskrāpis, kas Parīzē būvēts pēdējo 30 gadu laikā</a:t>
            </a:r>
            <a:r>
              <a:rPr lang="lv-LV" dirty="0" smtClean="0"/>
              <a:t>.</a:t>
            </a:r>
          </a:p>
        </p:txBody>
      </p:sp>
      <p:pic>
        <p:nvPicPr>
          <p:cNvPr id="5" name="a_m_img" descr="http://img.apollo.lv/upload/2008-09-26/137792/thumb_wide_187308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79912" y="2128044"/>
            <a:ext cx="3779763" cy="281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1640" y="476672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800" dirty="0" smtClean="0"/>
              <a:t>Mūsdienu piramīdas</a:t>
            </a:r>
            <a:endParaRPr lang="lv-LV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</a:t>
            </a:r>
            <a:endParaRPr lang="lv-LV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lv-LV" sz="2000" dirty="0" smtClean="0"/>
          </a:p>
          <a:p>
            <a:r>
              <a:rPr lang="lv-LV" sz="2000" dirty="0" smtClean="0"/>
              <a:t>Piramidālas pilsētas «</a:t>
            </a:r>
            <a:r>
              <a:rPr lang="lv-LV" sz="2000" dirty="0" err="1" smtClean="0"/>
              <a:t>Mega</a:t>
            </a:r>
            <a:r>
              <a:rPr lang="lv-LV" sz="2000" dirty="0" smtClean="0"/>
              <a:t> – </a:t>
            </a:r>
            <a:r>
              <a:rPr lang="lv-LV" sz="2000" dirty="0" err="1" smtClean="0"/>
              <a:t>City</a:t>
            </a:r>
            <a:r>
              <a:rPr lang="lv-LV" sz="2000" dirty="0" smtClean="0"/>
              <a:t> </a:t>
            </a:r>
            <a:r>
              <a:rPr lang="lv-LV" sz="2000" dirty="0" err="1" smtClean="0"/>
              <a:t>Pyramid</a:t>
            </a:r>
            <a:r>
              <a:rPr lang="lv-LV" sz="2000" dirty="0" smtClean="0"/>
              <a:t>»  projekts Japānā</a:t>
            </a:r>
          </a:p>
          <a:p>
            <a:endParaRPr lang="lv-LV" sz="2000" dirty="0" smtClean="0"/>
          </a:p>
          <a:p>
            <a:endParaRPr lang="lv-LV" sz="2000" dirty="0" smtClean="0"/>
          </a:p>
          <a:p>
            <a:r>
              <a:rPr lang="lv-LV" sz="2000" dirty="0" smtClean="0"/>
              <a:t> Tajā varēs mitināties 750 tūkstoši iedzīvotāju. </a:t>
            </a:r>
          </a:p>
          <a:p>
            <a:endParaRPr lang="lv-LV" sz="2000" dirty="0" smtClean="0"/>
          </a:p>
          <a:p>
            <a:r>
              <a:rPr lang="lv-LV" sz="2000" dirty="0" smtClean="0"/>
              <a:t>Piramīdai jābūt no 700 līdz 2004 metrus augstai, konstrukciju iecerēts veidot drošu pret vētrām un zemestrīcēm.</a:t>
            </a:r>
          </a:p>
          <a:p>
            <a:endParaRPr lang="lv-LV" sz="2000" dirty="0"/>
          </a:p>
        </p:txBody>
      </p:sp>
      <p:pic>
        <p:nvPicPr>
          <p:cNvPr id="5" name="a_m_img" descr="http://www.apollo.lv/upload/2009-03-16/151918/thumb_wide_210010.jpg"/>
          <p:cNvPicPr>
            <a:picLocks noGrp="1"/>
          </p:cNvPicPr>
          <p:nvPr>
            <p:ph sz="half"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851920" y="1628800"/>
            <a:ext cx="475252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548680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6000" dirty="0" smtClean="0"/>
              <a:t>Mūsdienu piramīdas</a:t>
            </a:r>
            <a:endParaRPr lang="lv-LV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 Piramīda -  kapsētas projekts Vācijā</a:t>
            </a:r>
            <a:endParaRPr lang="lv-LV" dirty="0"/>
          </a:p>
        </p:txBody>
      </p:sp>
      <p:pic>
        <p:nvPicPr>
          <p:cNvPr id="4" name="Satura vietturis 3" descr="http://www.tagesspiegel.de/images/pyramide/1331564/2.jpg?format=format1">
            <a:hlinkClick r:id="rId2" tooltip="&quot;Bild vergrößern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564904"/>
            <a:ext cx="460851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Dzīvojamās mājas projekts</a:t>
            </a:r>
            <a:endParaRPr lang="lv-LV" dirty="0"/>
          </a:p>
        </p:txBody>
      </p:sp>
      <p:pic>
        <p:nvPicPr>
          <p:cNvPr id="4" name="il_fi" descr="http://3d4me.files.wordpress.com/2010/02/pyramid-maz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371" y="1600200"/>
            <a:ext cx="705925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il_fi" descr="http://amateurmusicians.net/wp-content/uploads/2007/09/wpg-glass-pyrami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140968"/>
            <a:ext cx="3888432" cy="290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atura vietturis 3"/>
          <p:cNvPicPr>
            <a:picLocks/>
          </p:cNvPicPr>
          <p:nvPr/>
        </p:nvPicPr>
        <p:blipFill>
          <a:blip r:embed="rId3" cstate="print"/>
          <a:srcRect l="27125" t="29555" r="42251" b="37779"/>
          <a:stretch>
            <a:fillRect/>
          </a:stretch>
        </p:blipFill>
        <p:spPr bwMode="auto">
          <a:xfrm>
            <a:off x="899592" y="1844824"/>
            <a:ext cx="33843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Arī Latvijai ir sava piramīda! 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lv-LV" dirty="0" smtClean="0"/>
              <a:t>     Tā atrodas </a:t>
            </a:r>
            <a:r>
              <a:rPr lang="lv-LV" dirty="0" err="1" smtClean="0"/>
              <a:t>Valpenē</a:t>
            </a:r>
            <a:r>
              <a:rPr lang="lv-LV" dirty="0" smtClean="0"/>
              <a:t> un šo 9 m augsto laukakmeņu krāvumu ar pamatnes apkārtmēru 38 m pēc dzejnieka Imanta Ziedoņa ieceres veidojis tēlnieks V. Titāns.</a:t>
            </a:r>
          </a:p>
          <a:p>
            <a:pPr>
              <a:buNone/>
            </a:pPr>
            <a:endParaRPr lang="lv-LV" dirty="0" smtClean="0"/>
          </a:p>
          <a:p>
            <a:pPr>
              <a:buNone/>
            </a:pPr>
            <a:r>
              <a:rPr lang="lv-LV" dirty="0" smtClean="0"/>
              <a:t>     Tās akmeņos iekalti </a:t>
            </a:r>
            <a:r>
              <a:rPr lang="lv-LV" dirty="0" err="1" smtClean="0"/>
              <a:t>Valpenes</a:t>
            </a:r>
            <a:r>
              <a:rPr lang="lv-LV" dirty="0" smtClean="0"/>
              <a:t> ciema </a:t>
            </a:r>
            <a:r>
              <a:rPr lang="lv-LV" dirty="0" err="1" smtClean="0"/>
              <a:t>mājvārdi</a:t>
            </a:r>
            <a:r>
              <a:rPr lang="lv-LV" dirty="0" smtClean="0"/>
              <a:t> un tā veidota par godu Dainu tēvam Krišjānim Baronam, kura pamatskolas gadi pagājuši šajā pusē. </a:t>
            </a:r>
          </a:p>
          <a:p>
            <a:pPr>
              <a:buNone/>
            </a:pP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 </a:t>
            </a:r>
            <a:br>
              <a:rPr lang="lv-LV" dirty="0" smtClean="0"/>
            </a:br>
            <a:endParaRPr lang="lv-LV" dirty="0"/>
          </a:p>
        </p:txBody>
      </p:sp>
      <p:pic>
        <p:nvPicPr>
          <p:cNvPr id="4" name="Attēls 3"/>
          <p:cNvPicPr/>
          <p:nvPr/>
        </p:nvPicPr>
        <p:blipFill>
          <a:blip r:embed="rId2" cstate="print"/>
          <a:srcRect l="30881" t="21865" r="34421" b="34405"/>
          <a:stretch>
            <a:fillRect/>
          </a:stretch>
        </p:blipFill>
        <p:spPr bwMode="auto">
          <a:xfrm>
            <a:off x="5580112" y="4725144"/>
            <a:ext cx="27363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Valodu piramīda</a:t>
            </a:r>
            <a:endParaRPr lang="lv-LV" dirty="0"/>
          </a:p>
        </p:txBody>
      </p:sp>
      <p:pic>
        <p:nvPicPr>
          <p:cNvPr id="2051" name="Picture 3" descr="J:\Majas\bremene\IMG_4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164288" cy="5373216"/>
          </a:xfrm>
          <a:prstGeom prst="rect">
            <a:avLst/>
          </a:prstGeom>
          <a:noFill/>
        </p:spPr>
      </p:pic>
      <p:pic>
        <p:nvPicPr>
          <p:cNvPr id="2050" name="Picture 2" descr="J:\Majas\2009-11-19 Bremene\Bremene 0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00808"/>
            <a:ext cx="3531394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Indijas piramīdas</a:t>
            </a:r>
            <a:endParaRPr lang="lv-LV" dirty="0"/>
          </a:p>
        </p:txBody>
      </p:sp>
      <p:pic>
        <p:nvPicPr>
          <p:cNvPr id="4" name="Satura vietturis 3" descr="bild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3387700" cy="437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www.videor-art-foundation.com/_gfx/ausstellungen/Burmeier_2002/Bilder/LouisPyramid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68960"/>
            <a:ext cx="3810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Puķu piramīdas</a:t>
            </a:r>
            <a:endParaRPr lang="lv-LV" dirty="0"/>
          </a:p>
        </p:txBody>
      </p:sp>
      <p:pic>
        <p:nvPicPr>
          <p:cNvPr id="5" name="il_fi" descr="http://www.alltomtradgard.se/_internal/cimg!0/pzv8oedgi7ofwk5n53tgza7ml9yegqj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1772816"/>
            <a:ext cx="2722406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photo2.poga.lv/photos/0806/0608/anda1310/5079712268_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84984"/>
            <a:ext cx="4752528" cy="320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atura vietturis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Piramīdas dizainā</a:t>
            </a:r>
            <a:endParaRPr lang="lv-LV" dirty="0"/>
          </a:p>
        </p:txBody>
      </p:sp>
      <p:pic>
        <p:nvPicPr>
          <p:cNvPr id="4" name="il_fi" descr="http://www.designspotter.com/media/2/I09041741/008419,25163.jpg"/>
          <p:cNvPicPr>
            <a:picLocks noGrp="1"/>
          </p:cNvPicPr>
          <p:nvPr>
            <p:ph idx="1"/>
          </p:nvPr>
        </p:nvPicPr>
        <p:blipFill>
          <a:blip r:embed="rId2" cstate="print"/>
          <a:srcRect b="8475"/>
          <a:stretch>
            <a:fillRect/>
          </a:stretch>
        </p:blipFill>
        <p:spPr bwMode="auto">
          <a:xfrm>
            <a:off x="1259632" y="1844824"/>
            <a:ext cx="61926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Izmantotie  interneta avoti: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000" dirty="0" smtClean="0">
                <a:hlinkClick r:id="rId2"/>
              </a:rPr>
              <a:t>http://www.latfilma.lv/dd/552/indexLAT.html</a:t>
            </a:r>
            <a:endParaRPr lang="lv-LV" sz="2000" dirty="0" smtClean="0"/>
          </a:p>
          <a:p>
            <a:r>
              <a:rPr lang="lv-LV" sz="2000" dirty="0" smtClean="0">
                <a:hlinkClick r:id="rId3"/>
              </a:rPr>
              <a:t>http://www.vieglicelot.lv/lv/object/valpenes-piramida.htm</a:t>
            </a:r>
            <a:endParaRPr lang="lv-LV" sz="2000" dirty="0" smtClean="0"/>
          </a:p>
          <a:p>
            <a:r>
              <a:rPr lang="lv-LV" sz="2000" dirty="0" smtClean="0">
                <a:hlinkClick r:id="rId4"/>
              </a:rPr>
              <a:t>http://v3.ogre.lv/~weblapas2008/Janis_Steinbergs/izvelne10.html</a:t>
            </a:r>
            <a:endParaRPr lang="lv-LV" sz="2000" dirty="0" smtClean="0"/>
          </a:p>
          <a:p>
            <a:r>
              <a:rPr lang="lv-LV" sz="2000" dirty="0" smtClean="0">
                <a:hlinkClick r:id="rId5"/>
              </a:rPr>
              <a:t>http://www.videor-art-foundation.com/_eng/ausstellungen/2002_burmeier.html</a:t>
            </a:r>
            <a:endParaRPr lang="lv-LV" sz="2000" dirty="0" smtClean="0"/>
          </a:p>
          <a:p>
            <a:r>
              <a:rPr lang="lv-LV" sz="2000" dirty="0" smtClean="0">
                <a:hlinkClick r:id="rId6"/>
              </a:rPr>
              <a:t>http://www.poga.lv/photos/anda1310/photo:507971/</a:t>
            </a:r>
            <a:endParaRPr lang="lv-LV" sz="2000" dirty="0" smtClean="0"/>
          </a:p>
          <a:p>
            <a:r>
              <a:rPr lang="lv-LV" sz="2000" u="sng" dirty="0" smtClean="0">
                <a:hlinkClick r:id="rId7"/>
              </a:rPr>
              <a:t>http://3d4me.wordpress.com/2010/02/14/pyramid-maze/</a:t>
            </a:r>
            <a:endParaRPr lang="lv-LV" sz="2000" dirty="0" smtClean="0"/>
          </a:p>
          <a:p>
            <a:r>
              <a:rPr lang="lv-LV" sz="2000" u="sng" dirty="0" smtClean="0">
                <a:hlinkClick r:id="rId8"/>
              </a:rPr>
              <a:t>http://www.designspotter.com/profile/davide-del-giudice.html</a:t>
            </a:r>
            <a:endParaRPr lang="lv-LV" sz="2000" dirty="0" smtClean="0"/>
          </a:p>
          <a:p>
            <a:endParaRPr lang="lv-LV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Čalolulas</a:t>
            </a:r>
            <a:r>
              <a:rPr lang="lv-LV" dirty="0" smtClean="0"/>
              <a:t> piramīda Meksikā</a:t>
            </a:r>
            <a:endParaRPr lang="lv-LV" dirty="0"/>
          </a:p>
        </p:txBody>
      </p:sp>
      <p:pic>
        <p:nvPicPr>
          <p:cNvPr id="4" name="Satura vietturis 3" descr="bild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808162"/>
            <a:ext cx="5715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pic>
        <p:nvPicPr>
          <p:cNvPr id="8" name="Picture 4" descr="69ECA43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341" t="12988" r="10815" b="40304"/>
          <a:stretch>
            <a:fillRect/>
          </a:stretch>
        </p:blipFill>
        <p:spPr bwMode="auto">
          <a:xfrm>
            <a:off x="5292080" y="1268760"/>
            <a:ext cx="3631134" cy="4032448"/>
          </a:xfrm>
          <a:prstGeom prst="rect">
            <a:avLst/>
          </a:prstGeom>
          <a:noFill/>
        </p:spPr>
      </p:pic>
      <p:pic>
        <p:nvPicPr>
          <p:cNvPr id="9" name="Picture 4" descr="IMG_40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5626814" cy="42210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05273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Piramīdas viena skaldne vienmēr ir vērsta uz ziemeļiem</a:t>
            </a:r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8864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800" dirty="0" smtClean="0"/>
              <a:t> Ēģiptes piramīdas</a:t>
            </a:r>
            <a:endParaRPr lang="lv-LV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Heopsa</a:t>
            </a:r>
            <a:r>
              <a:rPr lang="lv-LV" dirty="0" smtClean="0"/>
              <a:t> piramīda</a:t>
            </a:r>
            <a:endParaRPr lang="lv-LV" dirty="0"/>
          </a:p>
        </p:txBody>
      </p:sp>
      <p:pic>
        <p:nvPicPr>
          <p:cNvPr id="4" name="Picture 5" descr="9F737AB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713" t="17746" r="5698" b="49879"/>
          <a:stretch>
            <a:fillRect/>
          </a:stretch>
        </p:blipFill>
        <p:spPr>
          <a:xfrm>
            <a:off x="251520" y="1268760"/>
            <a:ext cx="3877024" cy="3705275"/>
          </a:xfrm>
          <a:noFill/>
          <a:ln/>
        </p:spPr>
      </p:pic>
      <p:pic>
        <p:nvPicPr>
          <p:cNvPr id="6" name="Picture 4" descr="IMG_408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07904" y="2780928"/>
            <a:ext cx="5033744" cy="3775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</a:t>
            </a:r>
            <a:r>
              <a:rPr lang="lv-LV" dirty="0" err="1" smtClean="0"/>
              <a:t>Hefrena</a:t>
            </a:r>
            <a:r>
              <a:rPr lang="lv-LV" dirty="0" smtClean="0"/>
              <a:t> piramīda</a:t>
            </a:r>
            <a:endParaRPr lang="lv-LV" dirty="0"/>
          </a:p>
        </p:txBody>
      </p:sp>
      <p:pic>
        <p:nvPicPr>
          <p:cNvPr id="4" name="Picture 4" descr="77E81AF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947" t="23547" b="25253"/>
          <a:stretch>
            <a:fillRect/>
          </a:stretch>
        </p:blipFill>
        <p:spPr bwMode="auto">
          <a:xfrm>
            <a:off x="3923928" y="2276872"/>
            <a:ext cx="4896544" cy="3744416"/>
          </a:xfrm>
          <a:prstGeom prst="rect">
            <a:avLst/>
          </a:prstGeom>
          <a:noFill/>
        </p:spPr>
      </p:pic>
      <p:pic>
        <p:nvPicPr>
          <p:cNvPr id="5" name="Picture 4" descr="IMG_40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451199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1027" name="Picture 3" descr="J:\Draugi\M\New Folder\IMG_40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49" y="1283738"/>
            <a:ext cx="5359531" cy="4017469"/>
          </a:xfrm>
          <a:prstGeom prst="rect">
            <a:avLst/>
          </a:prstGeom>
          <a:noFill/>
        </p:spPr>
      </p:pic>
      <p:pic>
        <p:nvPicPr>
          <p:cNvPr id="1028" name="Picture 4" descr="J:\Draugi\M\New Folder\IMG_4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3168352" cy="2376264"/>
          </a:xfrm>
          <a:prstGeom prst="rect">
            <a:avLst/>
          </a:prstGeom>
          <a:noFill/>
        </p:spPr>
      </p:pic>
      <p:pic>
        <p:nvPicPr>
          <p:cNvPr id="1029" name="Picture 5" descr="J:\Draugi\M\New Folder\IMG_4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56992"/>
            <a:ext cx="3179845" cy="238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sz="2700" dirty="0" smtClean="0"/>
              <a:t/>
            </a:r>
            <a:br>
              <a:rPr lang="lv-LV" sz="2700" dirty="0" smtClean="0"/>
            </a:br>
            <a:r>
              <a:rPr lang="lv-LV" sz="2700" dirty="0" smtClean="0"/>
              <a:t>Latvijas Zinātniskā ekspedīcija Ēģiptē vecākajā mūra celtnē pasaulē </a:t>
            </a:r>
            <a:r>
              <a:rPr lang="lv-LV" dirty="0" smtClean="0"/>
              <a:t>- </a:t>
            </a:r>
            <a:r>
              <a:rPr lang="lv-LV" sz="2700" dirty="0" err="1" smtClean="0"/>
              <a:t>Džosera</a:t>
            </a:r>
            <a:r>
              <a:rPr lang="lv-LV" sz="2700" dirty="0" smtClean="0"/>
              <a:t> piramīdā - atklāja jaunu galeriju tīklu, pazemes kāpnes un telpas ar 5000 gadu veciem cilvēku kauliem.</a:t>
            </a:r>
            <a:br>
              <a:rPr lang="lv-LV" sz="2700" dirty="0" smtClean="0"/>
            </a:br>
            <a:r>
              <a:rPr lang="lv-LV" sz="2700" dirty="0" smtClean="0"/>
              <a:t/>
            </a:r>
            <a:br>
              <a:rPr lang="lv-LV" sz="2700" dirty="0" smtClean="0"/>
            </a:br>
            <a:endParaRPr lang="lv-LV" sz="2700" dirty="0" smtClean="0"/>
          </a:p>
        </p:txBody>
      </p:sp>
      <p:pic>
        <p:nvPicPr>
          <p:cNvPr id="1026" name="Picture 2" descr="C:\Users\VAIRA\Pictures\d552Dzoser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6016" y="3501008"/>
            <a:ext cx="3960440" cy="2574286"/>
          </a:xfrm>
          <a:prstGeom prst="rect">
            <a:avLst/>
          </a:prstGeom>
          <a:noFill/>
        </p:spPr>
      </p:pic>
      <p:pic>
        <p:nvPicPr>
          <p:cNvPr id="1027" name="Picture 3" descr="C:\Users\VAIRA\Pictures\d552Dzosers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80928"/>
            <a:ext cx="3655791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Idejas par piramīdu celtniecību</a:t>
            </a:r>
            <a:endParaRPr lang="lv-LV" dirty="0"/>
          </a:p>
        </p:txBody>
      </p:sp>
      <p:pic>
        <p:nvPicPr>
          <p:cNvPr id="5" name="Satura vietturis 4" descr="J:\Majas\egipte\pharaonic village\P3020730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308"/>
            <a:ext cx="4038600" cy="302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atura vietturis 5" descr="J:\Majas\egipte\pharaonic village\P3020729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48308"/>
            <a:ext cx="4038600" cy="302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kss">
  <a:themeElements>
    <a:clrScheme name="Apeks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ks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ks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338</TotalTime>
  <Words>318</Words>
  <Application>Microsoft Office PowerPoint</Application>
  <PresentationFormat>On-screen Show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Apekss</vt:lpstr>
      <vt:lpstr>PowerPoint Presentation</vt:lpstr>
      <vt:lpstr> Indijas piramīdas</vt:lpstr>
      <vt:lpstr>Čalolulas piramīda Meksikā</vt:lpstr>
      <vt:lpstr> </vt:lpstr>
      <vt:lpstr>Heopsa piramīda</vt:lpstr>
      <vt:lpstr> Hefrena piramīda</vt:lpstr>
      <vt:lpstr>PowerPoint Presentation</vt:lpstr>
      <vt:lpstr> Latvijas Zinātniskā ekspedīcija Ēģiptē vecākajā mūra celtnē pasaulē - Džosera piramīdā - atklāja jaunu galeriju tīklu, pazemes kāpnes un telpas ar 5000 gadu veciem cilvēku kauliem.  </vt:lpstr>
      <vt:lpstr>Idejas par piramīdu celtniecību</vt:lpstr>
      <vt:lpstr>Idejas par piramīdu celtniecību</vt:lpstr>
      <vt:lpstr> Fiziskie un bioķīmiskie procesi piramīdās</vt:lpstr>
      <vt:lpstr>Piramīdas veselībai</vt:lpstr>
      <vt:lpstr>PowerPoint Presentation</vt:lpstr>
      <vt:lpstr> </vt:lpstr>
      <vt:lpstr> Piramīda -  kapsētas projekts Vācijā</vt:lpstr>
      <vt:lpstr> Dzīvojamās mājas projekts</vt:lpstr>
      <vt:lpstr>PowerPoint Presentation</vt:lpstr>
      <vt:lpstr>Arī Latvijai ir sava piramīda! </vt:lpstr>
      <vt:lpstr> Valodu piramīda</vt:lpstr>
      <vt:lpstr>Puķu piramīdas</vt:lpstr>
      <vt:lpstr>Piramīdas dizainā</vt:lpstr>
      <vt:lpstr> Izmantotie  interneta avoti: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Piramīdas ikdienā</dc:title>
  <dc:creator>VAIRA</dc:creator>
  <cp:lastModifiedBy>Windows User</cp:lastModifiedBy>
  <cp:revision>29</cp:revision>
  <dcterms:created xsi:type="dcterms:W3CDTF">2011-01-13T20:37:12Z</dcterms:created>
  <dcterms:modified xsi:type="dcterms:W3CDTF">2012-01-05T09:23:31Z</dcterms:modified>
</cp:coreProperties>
</file>