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57;ma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Lapa1!$D$6:$D$8</c:f>
              <c:numCache>
                <c:formatCode>General</c:formatCode>
                <c:ptCount val="3"/>
                <c:pt idx="0">
                  <c:v>61.7</c:v>
                </c:pt>
                <c:pt idx="1">
                  <c:v>79</c:v>
                </c:pt>
                <c:pt idx="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36640"/>
        <c:axId val="131938176"/>
      </c:barChart>
      <c:catAx>
        <c:axId val="131936640"/>
        <c:scaling>
          <c:orientation val="minMax"/>
        </c:scaling>
        <c:delete val="0"/>
        <c:axPos val="l"/>
        <c:majorTickMark val="out"/>
        <c:minorTickMark val="none"/>
        <c:tickLblPos val="nextTo"/>
        <c:crossAx val="131938176"/>
        <c:crosses val="autoZero"/>
        <c:auto val="1"/>
        <c:lblAlgn val="ctr"/>
        <c:lblOffset val="100"/>
        <c:noMultiLvlLbl val="0"/>
      </c:catAx>
      <c:valAx>
        <c:axId val="131938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936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B698-D548-454A-84C9-BB0D64696ED2}" type="datetimeFigureOut">
              <a:rPr lang="lv-LV" smtClean="0"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5E08-BF8B-459C-B9B1-C9849B6ABA00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de/b/bd/WM-Torquoten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imgres?imgurl=http://static.rateyourmusic.com/lk/f/a/d63b3f17dce0f6889cfd912c6733e197/908187.jpg&amp;imgrefurl=http://rateyourmusic.com/artist/iannis_xenakis&amp;usg=__gSwAOBAgEo77-4bD4EsheZgiLGc=&amp;h=299&amp;w=261&amp;sz=18&amp;hl=lv&amp;start=0&amp;zoom=1&amp;tbnid=E4Dz4kgnyZhg3M:&amp;tbnh=129&amp;tbnw=113&amp;prev=/images?q=Iannis+xenakis&amp;hl=lv&amp;biw=1335&amp;bih=680&amp;gbv=2&amp;tbs=isch:1&amp;itbs=1&amp;iact=hc&amp;vpx=119&amp;vpy=50&amp;dur=4492&amp;hovh=239&amp;hovw=208&amp;tx=149&amp;ty=132&amp;ei=8-0cTf3GM4iBOsmuwN8I&amp;oei=8-0cTf3GM4iBOsmuwN8I&amp;esq=1&amp;page=1&amp;ndsp=32&amp;ved=1t:429,r:0,s:0" TargetMode="External"/><Relationship Id="rId2" Type="http://schemas.openxmlformats.org/officeDocument/2006/relationships/hyperlink" Target="http://www.youtube.com/watch?v=ziQjykdLDV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rosiba.pudele.com/wp-content/uploads/2010/07/atm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  </a:t>
            </a:r>
            <a:r>
              <a:rPr lang="lv-LV" sz="8000" b="1" dirty="0" smtClean="0"/>
              <a:t>Statistika ikdienā</a:t>
            </a:r>
            <a:endParaRPr lang="lv-LV" sz="80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ESF </a:t>
            </a:r>
            <a:r>
              <a:rPr lang="en-US" dirty="0" err="1" smtClean="0"/>
              <a:t>projekts</a:t>
            </a:r>
            <a:r>
              <a:rPr lang="en-US" dirty="0" smtClean="0"/>
              <a:t> „</a:t>
            </a:r>
            <a:r>
              <a:rPr lang="en-US" dirty="0" err="1" smtClean="0"/>
              <a:t>Profesionālajā</a:t>
            </a:r>
            <a:r>
              <a:rPr lang="en-US" dirty="0" smtClean="0"/>
              <a:t> </a:t>
            </a:r>
            <a:r>
              <a:rPr lang="en-US" dirty="0" err="1" smtClean="0"/>
              <a:t>izglītībā</a:t>
            </a:r>
            <a:r>
              <a:rPr lang="en-US" dirty="0" smtClean="0"/>
              <a:t> </a:t>
            </a:r>
            <a:r>
              <a:rPr lang="en-US" dirty="0" err="1" smtClean="0"/>
              <a:t>iesaistīto</a:t>
            </a:r>
            <a:r>
              <a:rPr lang="en-US" dirty="0" smtClean="0"/>
              <a:t> </a:t>
            </a:r>
            <a:r>
              <a:rPr lang="en-US" dirty="0" err="1" smtClean="0"/>
              <a:t>vispārizglītojošo</a:t>
            </a:r>
            <a:r>
              <a:rPr lang="en-US" dirty="0" smtClean="0"/>
              <a:t> </a:t>
            </a:r>
            <a:r>
              <a:rPr lang="en-US" dirty="0" err="1" smtClean="0"/>
              <a:t>mācību</a:t>
            </a:r>
            <a:r>
              <a:rPr lang="en-US" dirty="0" smtClean="0"/>
              <a:t> </a:t>
            </a:r>
            <a:r>
              <a:rPr lang="en-US" dirty="0" err="1" smtClean="0"/>
              <a:t>priekšmetu</a:t>
            </a:r>
            <a:r>
              <a:rPr lang="en-US" dirty="0" smtClean="0"/>
              <a:t> </a:t>
            </a:r>
            <a:r>
              <a:rPr lang="en-US" dirty="0" err="1" smtClean="0"/>
              <a:t>pedagogu</a:t>
            </a:r>
            <a:r>
              <a:rPr lang="en-US" dirty="0" smtClean="0"/>
              <a:t> </a:t>
            </a:r>
            <a:r>
              <a:rPr lang="en-US" dirty="0" err="1" smtClean="0"/>
              <a:t>kompetences</a:t>
            </a:r>
            <a:r>
              <a:rPr lang="en-US" dirty="0" smtClean="0"/>
              <a:t> </a:t>
            </a:r>
            <a:r>
              <a:rPr lang="en-US" dirty="0" err="1" smtClean="0"/>
              <a:t>paaugstināšana</a:t>
            </a:r>
            <a:r>
              <a:rPr lang="en-US" dirty="0" smtClean="0"/>
              <a:t>” (</a:t>
            </a:r>
            <a:r>
              <a:rPr lang="en-US" dirty="0" err="1" smtClean="0"/>
              <a:t>vienošanās</a:t>
            </a:r>
            <a:r>
              <a:rPr lang="en-US" dirty="0" smtClean="0"/>
              <a:t> Nr. 2009/0274/1DP/1.2.1.1.2/09/IPIA/VIAA/003)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Sporta statistika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Sportisko sasniegumu analīze un modelēšana</a:t>
            </a:r>
          </a:p>
          <a:p>
            <a:pPr algn="ctr">
              <a:buNone/>
            </a:pPr>
            <a:r>
              <a:rPr lang="lv-LV" dirty="0" smtClean="0"/>
              <a:t>     </a:t>
            </a:r>
            <a:r>
              <a:rPr lang="lv-LV" sz="1400" dirty="0" smtClean="0"/>
              <a:t>Vārtu skaits pasaules kausa spēlēs futbolā</a:t>
            </a:r>
            <a:endParaRPr lang="lv-LV" sz="1400" dirty="0"/>
          </a:p>
        </p:txBody>
      </p:sp>
      <p:pic>
        <p:nvPicPr>
          <p:cNvPr id="4" name="Attēls 3" descr="Datei:WM-Torquoten.PNG">
            <a:hlinkClick r:id="rId2"/>
          </p:cNvPr>
          <p:cNvPicPr/>
          <p:nvPr/>
        </p:nvPicPr>
        <p:blipFill>
          <a:blip r:embed="rId3" cstate="print"/>
          <a:srcRect l="5598" t="14414" b="7808"/>
          <a:stretch>
            <a:fillRect/>
          </a:stretch>
        </p:blipFill>
        <p:spPr bwMode="auto">
          <a:xfrm>
            <a:off x="1187624" y="2852936"/>
            <a:ext cx="67687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Apdrošināšanas matemātika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Riska faktoru noteikšana ar statistikas metodēm </a:t>
            </a:r>
          </a:p>
          <a:p>
            <a:endParaRPr lang="lv-LV" dirty="0"/>
          </a:p>
        </p:txBody>
      </p:sp>
      <p:pic>
        <p:nvPicPr>
          <p:cNvPr id="4" name="il_fi" descr="http://www.bank.lv/images/img_lb/izdevumi/latvian/avrev/2008/bildes/dziv_cena_kv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904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Stohastiskā mūzika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  No  skaņu izlasēm veidota mūzika. Pārstāvis grieķu komponists  </a:t>
            </a:r>
            <a:r>
              <a:rPr lang="lv-LV" dirty="0" err="1" smtClean="0"/>
              <a:t>Iannis</a:t>
            </a:r>
            <a:r>
              <a:rPr lang="lv-LV" dirty="0" smtClean="0"/>
              <a:t>  </a:t>
            </a:r>
            <a:r>
              <a:rPr lang="lv-LV" dirty="0" err="1" smtClean="0"/>
              <a:t>Xenakis</a:t>
            </a:r>
            <a:r>
              <a:rPr lang="lv-LV" dirty="0" smtClean="0"/>
              <a:t>.  </a:t>
            </a:r>
          </a:p>
          <a:p>
            <a:r>
              <a:rPr lang="lv-LV" dirty="0" smtClean="0"/>
              <a:t>Klausies viņa mūziku </a:t>
            </a:r>
            <a:r>
              <a:rPr lang="lv-LV" dirty="0" smtClean="0">
                <a:hlinkClick r:id="rId2"/>
              </a:rPr>
              <a:t>šeit</a:t>
            </a:r>
            <a:endParaRPr lang="lv-LV" dirty="0"/>
          </a:p>
        </p:txBody>
      </p:sp>
      <p:pic>
        <p:nvPicPr>
          <p:cNvPr id="4" name="rg_hi" descr="http://t3.gstatic.com/images?q=tbn:ANd9GcTW-8iD8BSF6Ukg7Lgz3Oo-FUdkouHascaWJZCB52Z1boagkxMHe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ag.myzen.co.uk/thepolytechnic/wp-content/files/2009/03/metastas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12976"/>
            <a:ext cx="476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Biometrija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Zinātne, kas pētī dzīvās būtnes ar statistikas metodēm</a:t>
            </a:r>
          </a:p>
          <a:p>
            <a:pPr>
              <a:buNone/>
            </a:pPr>
            <a:r>
              <a:rPr lang="lv-LV" dirty="0" smtClean="0"/>
              <a:t>    </a:t>
            </a:r>
            <a:r>
              <a:rPr lang="lv-LV" sz="1800" dirty="0" err="1"/>
              <a:t>B</a:t>
            </a:r>
            <a:r>
              <a:rPr lang="lv-LV" sz="1800" dirty="0" err="1" smtClean="0"/>
              <a:t>iometriskās</a:t>
            </a:r>
            <a:r>
              <a:rPr lang="lv-LV" sz="1800" dirty="0" smtClean="0"/>
              <a:t> identifikācijas sistēmas, kas identificē personu pēc asinsvadu raksta pirkstā   - pirkstu nospiedumi pasēs, ar tiem var  aizstāt maksājumu kartes</a:t>
            </a:r>
          </a:p>
          <a:p>
            <a:pPr>
              <a:buNone/>
            </a:pPr>
            <a:r>
              <a:rPr lang="lv-LV" sz="1800" dirty="0" smtClean="0"/>
              <a:t>       </a:t>
            </a:r>
          </a:p>
          <a:p>
            <a:pPr>
              <a:buNone/>
            </a:pPr>
            <a:r>
              <a:rPr lang="lv-LV" dirty="0" smtClean="0"/>
              <a:t>     </a:t>
            </a:r>
            <a:r>
              <a:rPr lang="lv-LV" sz="1600" dirty="0" smtClean="0"/>
              <a:t>nekādas kartes</a:t>
            </a:r>
          </a:p>
          <a:p>
            <a:pPr>
              <a:buNone/>
            </a:pPr>
            <a:r>
              <a:rPr lang="lv-LV" sz="1600" dirty="0"/>
              <a:t> </a:t>
            </a:r>
            <a:r>
              <a:rPr lang="lv-LV" sz="1600" dirty="0" smtClean="0"/>
              <a:t>         nekādi PIN kodi</a:t>
            </a:r>
          </a:p>
          <a:p>
            <a:endParaRPr lang="lv-LV" dirty="0"/>
          </a:p>
        </p:txBody>
      </p:sp>
      <p:pic>
        <p:nvPicPr>
          <p:cNvPr id="4" name="Attēls 3" descr="atm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5256584" cy="26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Epidemioloģija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Zinātne, kas pētī  slimību  biežumu  un to cēloņus</a:t>
            </a:r>
            <a:endParaRPr lang="lv-LV" dirty="0"/>
          </a:p>
        </p:txBody>
      </p:sp>
      <p:pic>
        <p:nvPicPr>
          <p:cNvPr id="5" name="Attēls 4"/>
          <p:cNvPicPr/>
          <p:nvPr/>
        </p:nvPicPr>
        <p:blipFill>
          <a:blip r:embed="rId2" cstate="print"/>
          <a:srcRect l="11197" t="36656" r="33181" b="15434"/>
          <a:stretch>
            <a:fillRect/>
          </a:stretch>
        </p:blipFill>
        <p:spPr bwMode="auto">
          <a:xfrm>
            <a:off x="1475656" y="2708920"/>
            <a:ext cx="6120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Ģ</a:t>
            </a:r>
            <a:r>
              <a:rPr lang="lv-LV" dirty="0" smtClean="0"/>
              <a:t>enētika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    Zinātne par gēniem, iedzimtību un organismu daudzveidību.  </a:t>
            </a:r>
          </a:p>
          <a:p>
            <a:r>
              <a:rPr lang="lv-LV" dirty="0" smtClean="0"/>
              <a:t> Riska faktoru noteikšana slimībām</a:t>
            </a:r>
          </a:p>
          <a:p>
            <a:r>
              <a:rPr lang="lv-LV" sz="1800" dirty="0" smtClean="0"/>
              <a:t>Ja vienam no vecākiem ir konstatēta vēnu nepietiekamība, tad 43% gadījumu tā var būt arī nākamajām paaudzēm. Savukārt ja abi vecāki sirgst ar vēnu varikozi, tad risks, ka tā būs arī bērnam, pieaug līdz pat 90%.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4" name="il_fi" descr="http://www.thrombate.com/images/heredit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149080"/>
            <a:ext cx="27458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ilsaptieka.lv/webroot/files/Virspus%C4%93jo%20jeb%20zem%C4%81das%20v%C4%93nu%20varikoze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Demogrāfija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Zinātne par iedzīvotājiem</a:t>
            </a:r>
          </a:p>
          <a:p>
            <a:pPr>
              <a:buNone/>
            </a:pPr>
            <a:r>
              <a:rPr lang="lv-LV" dirty="0" smtClean="0"/>
              <a:t>    Latvija atrodas dziļas demogrāfiskas krīzes situācijā- samazinās iedzīvotāji, zema dzimstība, noveco iedzīvotāji.</a:t>
            </a:r>
          </a:p>
          <a:p>
            <a:pPr>
              <a:buNone/>
            </a:pPr>
            <a:r>
              <a:rPr lang="lv-LV" dirty="0" smtClean="0"/>
              <a:t>     Ko darīt?</a:t>
            </a:r>
          </a:p>
          <a:p>
            <a:endParaRPr lang="lv-LV" dirty="0"/>
          </a:p>
        </p:txBody>
      </p:sp>
      <p:pic>
        <p:nvPicPr>
          <p:cNvPr id="4" name="il_fi" descr="http://www.scenariji.lv/images/stories/scen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5274310" cy="21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Finansu statistika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 Zinātne, kas nodarbojas ar  finansu datu analīzi </a:t>
            </a:r>
            <a:r>
              <a:rPr lang="lv-LV" dirty="0"/>
              <a:t>un </a:t>
            </a:r>
            <a:r>
              <a:rPr lang="lv-LV" dirty="0" smtClean="0"/>
              <a:t>modelēšanu</a:t>
            </a:r>
            <a:endParaRPr lang="lv-LV" dirty="0"/>
          </a:p>
        </p:txBody>
      </p:sp>
      <p:pic>
        <p:nvPicPr>
          <p:cNvPr id="5" name="Attēls 4"/>
          <p:cNvPicPr/>
          <p:nvPr/>
        </p:nvPicPr>
        <p:blipFill>
          <a:blip r:embed="rId2" cstate="print"/>
          <a:srcRect l="10294" t="25723" r="36592" b="10933"/>
          <a:stretch>
            <a:fillRect/>
          </a:stretch>
        </p:blipFill>
        <p:spPr bwMode="auto">
          <a:xfrm>
            <a:off x="1043608" y="2636912"/>
            <a:ext cx="70567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E</a:t>
            </a:r>
            <a:r>
              <a:rPr lang="lv-LV" dirty="0" err="1" smtClean="0"/>
              <a:t>konometrija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Ekonomikas nozare, kas analizē ekonomiskās parādības  , izmantojot statistikas un matemātikas </a:t>
            </a:r>
            <a:r>
              <a:rPr lang="lv-LV" dirty="0"/>
              <a:t> </a:t>
            </a:r>
            <a:r>
              <a:rPr lang="lv-LV" dirty="0" smtClean="0"/>
              <a:t>metodes</a:t>
            </a:r>
            <a:endParaRPr lang="lv-LV" dirty="0"/>
          </a:p>
        </p:txBody>
      </p:sp>
      <p:pic>
        <p:nvPicPr>
          <p:cNvPr id="4" name="Attēls 3" descr="http://upload.wikimedia.org/wikipedia/lv/1/10/Korel%C4%81cijas_diagramma_un_regresijas_tais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Kvantitatīvā lingvistika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/>
              <a:t>  </a:t>
            </a:r>
            <a:r>
              <a:rPr lang="lv-LV" dirty="0" smtClean="0"/>
              <a:t> Zinātne, kas </a:t>
            </a:r>
            <a:r>
              <a:rPr lang="lv-LV" dirty="0"/>
              <a:t>p</a:t>
            </a:r>
            <a:r>
              <a:rPr lang="lv-LV" dirty="0" smtClean="0"/>
              <a:t>ēta valodas lietotājus, valodas struktūru</a:t>
            </a:r>
          </a:p>
          <a:p>
            <a:pPr>
              <a:buNone/>
            </a:pPr>
            <a:r>
              <a:rPr lang="lv-LV" sz="2000" dirty="0" smtClean="0"/>
              <a:t>     1989.gadā latviešu valodu prata 61,7% Latvijas iedzīvotāju, 2000.gadā – 79%, 2008.gadā latviešu valodas pratēju skaits, kuri vairāk vai mazāk prot latviešu valodu, jau sasniedz aptuveni 93%.</a:t>
            </a:r>
            <a:endParaRPr lang="lv-LV" sz="2000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205172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P</a:t>
            </a:r>
            <a:r>
              <a:rPr lang="lv-LV" dirty="0" err="1" smtClean="0"/>
              <a:t>sihometrija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    Psiholoģijas nozare, kas nodarbojas ar mērījumiem , psihometriskiem modeļiem</a:t>
            </a:r>
            <a:endParaRPr lang="lv-LV" dirty="0"/>
          </a:p>
        </p:txBody>
      </p:sp>
      <p:pic>
        <p:nvPicPr>
          <p:cNvPr id="4" name="il_fi" descr="http://img.apollo.lv/upload/2004-11-08/33357/babush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112568" cy="34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288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dizains</vt:lpstr>
      <vt:lpstr>  Statistika ikdienā</vt:lpstr>
      <vt:lpstr>Biometrija</vt:lpstr>
      <vt:lpstr>Epidemioloģija</vt:lpstr>
      <vt:lpstr>Ģenētika</vt:lpstr>
      <vt:lpstr>Demogrāfija</vt:lpstr>
      <vt:lpstr>Finansu statistika</vt:lpstr>
      <vt:lpstr>Ekonometrija</vt:lpstr>
      <vt:lpstr>Kvantitatīvā lingvistika</vt:lpstr>
      <vt:lpstr>Psihometrija</vt:lpstr>
      <vt:lpstr>Sporta statistika</vt:lpstr>
      <vt:lpstr>Apdrošināšanas matemātika</vt:lpstr>
      <vt:lpstr> Stohastiskā mūzika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ikdienā</dc:title>
  <dc:creator>VAIRA</dc:creator>
  <cp:lastModifiedBy>Windows User</cp:lastModifiedBy>
  <cp:revision>20</cp:revision>
  <dcterms:created xsi:type="dcterms:W3CDTF">2010-12-30T16:52:02Z</dcterms:created>
  <dcterms:modified xsi:type="dcterms:W3CDTF">2012-01-05T09:22:24Z</dcterms:modified>
</cp:coreProperties>
</file>