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6BC83-3425-4773-BF08-3CB23256851F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57DF5-A6C1-41C5-91F2-5B27AF84FC52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0241"/>
            <a:ext cx="7772400" cy="1600210"/>
          </a:xfrm>
        </p:spPr>
        <p:txBody>
          <a:bodyPr>
            <a:normAutofit/>
          </a:bodyPr>
          <a:lstStyle/>
          <a:p>
            <a:r>
              <a:rPr lang="lv-LV" sz="8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Vaicājumi</a:t>
            </a:r>
            <a:endParaRPr lang="lv-LV" sz="80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5786478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000372"/>
            <a:ext cx="48387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rot="16200000" flipH="1">
            <a:off x="2357422" y="2786058"/>
            <a:ext cx="2928958" cy="22145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500174"/>
            <a:ext cx="8429684" cy="17859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 summēšanas vaicājumu, lai apskatītu, cik klientus ir no Rīgas un cik – no Liepājas. Saglabāt vaicājumu ar nosaukumu </a:t>
            </a:r>
            <a:r>
              <a:rPr lang="lv-LV" sz="2800" b="1" dirty="0" err="1" smtClean="0"/>
              <a:t>Klientu_skaits_R_L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sz="2800" dirty="0" smtClean="0"/>
          </a:p>
          <a:p>
            <a:pPr marL="514350" indent="-514350">
              <a:buFont typeface="+mj-lt"/>
              <a:buAutoNum type="arabicPeriod"/>
            </a:pPr>
            <a:endParaRPr lang="lv-LV" sz="2800" dirty="0" smtClean="0"/>
          </a:p>
          <a:p>
            <a:pPr marL="514350" indent="-514350">
              <a:buNone/>
            </a:pPr>
            <a:endParaRPr lang="lv-LV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06" y="274638"/>
            <a:ext cx="8929718" cy="1143000"/>
          </a:xfrm>
        </p:spPr>
        <p:txBody>
          <a:bodyPr>
            <a:normAutofit fontScale="90000"/>
          </a:bodyPr>
          <a:lstStyle/>
          <a:p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Šķērstabulas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vaicājumi </a:t>
            </a:r>
            <a:b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Crosstab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Queries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lv-LV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502282"/>
            <a:ext cx="821537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vaicājumu, kurā jābūt laukiem </a:t>
            </a:r>
            <a:r>
              <a:rPr lang="lv-LV" sz="2400" b="1" dirty="0" smtClean="0"/>
              <a:t>Marka</a:t>
            </a:r>
            <a:r>
              <a:rPr lang="lv-LV" sz="2400" dirty="0" smtClean="0"/>
              <a:t>, </a:t>
            </a:r>
            <a:r>
              <a:rPr lang="lv-LV" sz="2400" b="1" dirty="0" smtClean="0"/>
              <a:t>Modelis</a:t>
            </a:r>
            <a:r>
              <a:rPr lang="lv-LV" sz="2400" dirty="0" smtClean="0"/>
              <a:t> un </a:t>
            </a:r>
            <a:r>
              <a:rPr lang="lv-LV" sz="2400" b="1" dirty="0" smtClean="0"/>
              <a:t>Cena</a:t>
            </a:r>
            <a:r>
              <a:rPr lang="lv-LV" sz="2400" dirty="0" smtClean="0"/>
              <a:t> no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 un </a:t>
            </a:r>
            <a:r>
              <a:rPr lang="lv-LV" sz="2400" b="1" dirty="0" smtClean="0"/>
              <a:t>Uzvārds</a:t>
            </a:r>
            <a:r>
              <a:rPr lang="lv-LV" sz="2400" dirty="0" smtClean="0"/>
              <a:t> no tabulas </a:t>
            </a:r>
            <a:r>
              <a:rPr lang="lv-LV" sz="2400" b="1" dirty="0" smtClean="0"/>
              <a:t>Klienti. </a:t>
            </a:r>
            <a:r>
              <a:rPr lang="lv-LV" sz="2400" dirty="0" smtClean="0"/>
              <a:t>Saglabāt vaicājumu ar nosaukumu </a:t>
            </a:r>
            <a:r>
              <a:rPr lang="lv-LV" sz="2400" b="1" dirty="0" err="1" smtClean="0"/>
              <a:t>Auto_Klients</a:t>
            </a:r>
            <a:r>
              <a:rPr lang="lv-LV" sz="2400" dirty="0" smtClean="0"/>
              <a:t>. Izveidoto vaicājumu izmantos </a:t>
            </a:r>
            <a:r>
              <a:rPr lang="lv-LV" sz="2400" dirty="0" err="1" smtClean="0"/>
              <a:t>šķērstabulas</a:t>
            </a:r>
            <a:r>
              <a:rPr lang="lv-LV" sz="2400" dirty="0" smtClean="0"/>
              <a:t> vaicājuma veidošanai.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7158" y="1705374"/>
            <a:ext cx="8229600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noProof="0" dirty="0" smtClean="0">
                <a:latin typeface="+mj-lt"/>
                <a:ea typeface="+mj-ea"/>
                <a:cs typeface="+mj-cs"/>
              </a:rPr>
              <a:t>8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4333875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2857488" y="1071546"/>
            <a:ext cx="1071570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786058"/>
            <a:ext cx="5114925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rot="16200000" flipV="1">
            <a:off x="6643702" y="3929066"/>
            <a:ext cx="857256" cy="2857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42844" y="214290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1.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786182" y="285749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2.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929190" cy="3719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 flipV="1">
            <a:off x="3000364" y="642918"/>
            <a:ext cx="1143008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6225" y="3019449"/>
            <a:ext cx="505777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16200000" flipH="1">
            <a:off x="6072198" y="4286256"/>
            <a:ext cx="2071702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14282" y="142852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3.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143372" y="3143248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4.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095875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4071942"/>
            <a:ext cx="516427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ight Arrow 3"/>
          <p:cNvSpPr/>
          <p:nvPr/>
        </p:nvSpPr>
        <p:spPr>
          <a:xfrm rot="3874913">
            <a:off x="4416607" y="3699627"/>
            <a:ext cx="642942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Oval 4"/>
          <p:cNvSpPr/>
          <p:nvPr/>
        </p:nvSpPr>
        <p:spPr>
          <a:xfrm>
            <a:off x="214282" y="142852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5.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42860"/>
            <a:ext cx="8686800" cy="1143000"/>
          </a:xfrm>
        </p:spPr>
        <p:txBody>
          <a:bodyPr>
            <a:noAutofit/>
          </a:bodyPr>
          <a:lstStyle/>
          <a:p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Darbību vaicājumi (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Queries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lv-LV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1285884"/>
          </a:xfrm>
        </p:spPr>
        <p:txBody>
          <a:bodyPr>
            <a:noAutofit/>
          </a:bodyPr>
          <a:lstStyle/>
          <a:p>
            <a:pPr marL="342900" lvl="1" indent="-342900">
              <a:buNone/>
            </a:pP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Tabulu veidošanas vaicājums </a:t>
            </a:r>
            <a:b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queries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lv-LV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8596" y="2571744"/>
            <a:ext cx="8229600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dirty="0" smtClean="0">
                <a:latin typeface="+mj-lt"/>
                <a:ea typeface="+mj-ea"/>
                <a:cs typeface="+mj-cs"/>
              </a:rPr>
              <a:t>9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929198"/>
            <a:ext cx="558747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8596" y="3412417"/>
            <a:ext cx="8215370" cy="1292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600" dirty="0" smtClean="0"/>
              <a:t>Izveidot ar </a:t>
            </a:r>
            <a:r>
              <a:rPr lang="lv-LV" sz="2600" b="1" dirty="0" err="1" smtClean="0"/>
              <a:t>Make</a:t>
            </a:r>
            <a:r>
              <a:rPr lang="lv-LV" sz="2600" b="1" dirty="0" smtClean="0"/>
              <a:t> –</a:t>
            </a:r>
            <a:r>
              <a:rPr lang="lv-LV" sz="2600" b="1" dirty="0" err="1" smtClean="0"/>
              <a:t>Table</a:t>
            </a:r>
            <a:r>
              <a:rPr lang="lv-LV" sz="2600" dirty="0" smtClean="0"/>
              <a:t> vaicājumu </a:t>
            </a:r>
            <a:r>
              <a:rPr lang="lv-LV" sz="2600" b="1" dirty="0" smtClean="0"/>
              <a:t>jaunu tabulu</a:t>
            </a:r>
            <a:r>
              <a:rPr lang="lv-LV" sz="2600" dirty="0" smtClean="0"/>
              <a:t> , kurā  būtu atlasīti automašīnas </a:t>
            </a:r>
            <a:r>
              <a:rPr lang="lv-LV" sz="2600" b="1" dirty="0" smtClean="0"/>
              <a:t>Ford</a:t>
            </a:r>
            <a:r>
              <a:rPr lang="lv-LV" sz="2600" dirty="0" smtClean="0"/>
              <a:t> servisa pakalpojumi. Jaunajai tabulai dot nosaukumu  </a:t>
            </a:r>
            <a:r>
              <a:rPr lang="lv-LV" sz="2600" b="1" dirty="0" err="1" smtClean="0"/>
              <a:t>Ford_Serviss</a:t>
            </a:r>
            <a:r>
              <a:rPr lang="lv-LV" sz="2600" dirty="0" smtClean="0"/>
              <a:t>.</a:t>
            </a:r>
            <a:endParaRPr lang="lv-LV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57166"/>
            <a:ext cx="807249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Izveidot vaicājumu, kurā ievietot visus laukus no tabulas </a:t>
            </a:r>
            <a:r>
              <a:rPr lang="lv-LV" sz="2600" b="1" dirty="0" smtClean="0"/>
              <a:t>Serviss </a:t>
            </a:r>
            <a:r>
              <a:rPr lang="lv-LV" sz="2600" dirty="0" smtClean="0"/>
              <a:t>un </a:t>
            </a:r>
            <a:r>
              <a:rPr lang="lv-LV" sz="2600" b="1" dirty="0" smtClean="0"/>
              <a:t>Marka </a:t>
            </a:r>
            <a:r>
              <a:rPr lang="lv-LV" sz="2600" dirty="0" smtClean="0"/>
              <a:t>no tabulas </a:t>
            </a:r>
            <a:r>
              <a:rPr lang="lv-LV" sz="2600" b="1" dirty="0" smtClean="0"/>
              <a:t>Auto. 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Atlasīt automašīnas </a:t>
            </a:r>
            <a:r>
              <a:rPr lang="lv-LV" sz="2600" b="1" dirty="0" smtClean="0"/>
              <a:t>Ford</a:t>
            </a:r>
            <a:r>
              <a:rPr lang="lv-LV" sz="26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Lauku </a:t>
            </a:r>
            <a:r>
              <a:rPr lang="lv-LV" sz="2600" b="1" dirty="0" smtClean="0"/>
              <a:t>Marka</a:t>
            </a:r>
            <a:r>
              <a:rPr lang="lv-LV" sz="2600" dirty="0" smtClean="0"/>
              <a:t> paslēpt.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Komanda </a:t>
            </a:r>
            <a:r>
              <a:rPr lang="lv-LV" sz="2600" b="1" dirty="0" err="1" smtClean="0"/>
              <a:t>Make</a:t>
            </a:r>
            <a:r>
              <a:rPr lang="lv-LV" sz="2600" b="1" dirty="0" smtClean="0"/>
              <a:t> </a:t>
            </a:r>
            <a:r>
              <a:rPr lang="lv-LV" sz="2600" b="1" dirty="0" err="1" smtClean="0"/>
              <a:t>Table</a:t>
            </a:r>
            <a:r>
              <a:rPr lang="lv-LV" sz="2600" dirty="0" smtClean="0"/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v-LV" sz="2600" dirty="0" smtClean="0"/>
              <a:t>Ierakstīt jaunās tabulas nosaukumu </a:t>
            </a:r>
            <a:r>
              <a:rPr lang="lv-LV" sz="2600" b="1" dirty="0" err="1" smtClean="0"/>
              <a:t>Ford_Serviss</a:t>
            </a:r>
            <a:r>
              <a:rPr lang="lv-LV" sz="2600" b="1" dirty="0" smtClean="0"/>
              <a:t>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5" y="2928935"/>
            <a:ext cx="5143536" cy="2513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0034" y="5751158"/>
            <a:ext cx="8072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lv-LV" sz="2600" dirty="0" smtClean="0"/>
              <a:t>Saglabāt vaicājumu ar nosaukumu </a:t>
            </a:r>
            <a:r>
              <a:rPr lang="lv-LV" sz="2600" b="1" dirty="0" err="1" smtClean="0"/>
              <a:t>F_Serviss</a:t>
            </a:r>
            <a:r>
              <a:rPr lang="lv-LV" sz="2600" b="1" dirty="0" smtClean="0"/>
              <a:t>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lv-LV" sz="2600" dirty="0" smtClean="0"/>
              <a:t>Izpilda  darbības vaicājumu.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22288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00034" y="357166"/>
            <a:ext cx="8072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lv-LV" sz="2600" dirty="0" smtClean="0"/>
              <a:t>Izpildot vaicājumu, tiek izveidota jauna tabula </a:t>
            </a:r>
            <a:r>
              <a:rPr lang="lv-LV" sz="2600" b="1" dirty="0" err="1" smtClean="0"/>
              <a:t>Ford_Serviss</a:t>
            </a:r>
            <a:r>
              <a:rPr lang="lv-LV" sz="2600" dirty="0" smtClean="0"/>
              <a:t>. </a:t>
            </a:r>
            <a:endParaRPr lang="lv-LV" sz="2600" b="1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rot="16200000" flipV="1">
            <a:off x="1321571" y="4321975"/>
            <a:ext cx="1857388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643182"/>
            <a:ext cx="56864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 rot="20416724">
            <a:off x="2517085" y="3387103"/>
            <a:ext cx="1071570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357298"/>
            <a:ext cx="8429684" cy="16430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ar vaicājuma palīdzību </a:t>
            </a:r>
            <a:r>
              <a:rPr lang="lv-LV" sz="2800" b="1" dirty="0" smtClean="0"/>
              <a:t>jaunu tabulu</a:t>
            </a:r>
            <a:r>
              <a:rPr lang="lv-LV" sz="2800" dirty="0" smtClean="0"/>
              <a:t>, kurā atlasītas automašīnas </a:t>
            </a:r>
            <a:r>
              <a:rPr lang="lv-LV" sz="2800" b="1" dirty="0" smtClean="0"/>
              <a:t>Ford</a:t>
            </a:r>
            <a:r>
              <a:rPr lang="lv-LV" sz="2800" dirty="0" smtClean="0"/>
              <a:t> marka, modelis un cena. Jaunajai tabulai dot nosaukumu  </a:t>
            </a:r>
            <a:r>
              <a:rPr lang="lv-LV" sz="2800" b="1" dirty="0" err="1" smtClean="0"/>
              <a:t>Ford_Cenas</a:t>
            </a:r>
            <a:r>
              <a:rPr lang="lv-LV" sz="2800" dirty="0" smtClean="0"/>
              <a:t>.</a:t>
            </a:r>
          </a:p>
          <a:p>
            <a:pPr marL="514350" indent="-514350">
              <a:buNone/>
            </a:pPr>
            <a:endParaRPr lang="lv-LV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Vaicājumu (</a:t>
            </a:r>
            <a:r>
              <a:rPr lang="lv-LV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uery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veidi</a:t>
            </a:r>
            <a:endParaRPr lang="lv-LV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lv-LV" dirty="0" smtClean="0"/>
              <a:t>Atlases vaicājumi (</a:t>
            </a:r>
            <a:r>
              <a:rPr lang="lv-LV" dirty="0" err="1" smtClean="0"/>
              <a:t>Select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lv-LV" dirty="0" smtClean="0"/>
              <a:t>Summēšanas vaicājumi (</a:t>
            </a:r>
            <a:r>
              <a:rPr lang="lv-LV" dirty="0" err="1" smtClean="0"/>
              <a:t>Summery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lv-LV" dirty="0" err="1" smtClean="0"/>
              <a:t>Šķērstabulas</a:t>
            </a:r>
            <a:r>
              <a:rPr lang="lv-LV" dirty="0" smtClean="0"/>
              <a:t> vaicājumi (</a:t>
            </a:r>
            <a:r>
              <a:rPr lang="lv-LV" dirty="0" err="1" smtClean="0"/>
              <a:t>Crosstab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lv-LV" dirty="0" smtClean="0"/>
              <a:t>Darbību vaicājumi (</a:t>
            </a:r>
            <a:r>
              <a:rPr lang="lv-LV" dirty="0" err="1" smtClean="0"/>
              <a:t>Action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 lvl="1">
              <a:buClr>
                <a:srgbClr val="CC3300"/>
              </a:buClr>
            </a:pPr>
            <a:r>
              <a:rPr lang="lv-LV" dirty="0" smtClean="0"/>
              <a:t>Dzēšanas vaicājums (</a:t>
            </a:r>
            <a:r>
              <a:rPr lang="lv-LV" dirty="0" err="1" smtClean="0"/>
              <a:t>Delete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 lvl="1">
              <a:buClr>
                <a:srgbClr val="CC3300"/>
              </a:buClr>
            </a:pPr>
            <a:r>
              <a:rPr lang="lv-LV" dirty="0" smtClean="0"/>
              <a:t>Izmaiņu vaicājums (</a:t>
            </a:r>
            <a:r>
              <a:rPr lang="lv-LV" dirty="0" err="1" smtClean="0"/>
              <a:t>Update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 lvl="1">
              <a:buClr>
                <a:srgbClr val="CC3300"/>
              </a:buClr>
            </a:pPr>
            <a:r>
              <a:rPr lang="lv-LV" dirty="0" smtClean="0"/>
              <a:t>Pievienošanas vaicājums (</a:t>
            </a:r>
            <a:r>
              <a:rPr lang="lv-LV" dirty="0" err="1" smtClean="0"/>
              <a:t>Append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</a:p>
          <a:p>
            <a:pPr lvl="1">
              <a:buClr>
                <a:srgbClr val="CC3300"/>
              </a:buClr>
            </a:pPr>
            <a:r>
              <a:rPr lang="lv-LV" dirty="0" smtClean="0"/>
              <a:t>Tabulu veidošanas vaicājums (</a:t>
            </a:r>
            <a:r>
              <a:rPr lang="lv-LV" dirty="0" err="1" smtClean="0"/>
              <a:t>Make</a:t>
            </a:r>
            <a:r>
              <a:rPr lang="lv-LV" dirty="0" smtClean="0"/>
              <a:t> – </a:t>
            </a:r>
            <a:r>
              <a:rPr lang="lv-LV" dirty="0" err="1" smtClean="0"/>
              <a:t>Table</a:t>
            </a:r>
            <a:r>
              <a:rPr lang="lv-LV" dirty="0" smtClean="0"/>
              <a:t> </a:t>
            </a:r>
            <a:r>
              <a:rPr lang="lv-LV" dirty="0" err="1" smtClean="0"/>
              <a:t>Queries</a:t>
            </a:r>
            <a:r>
              <a:rPr lang="lv-LV" dirty="0" smtClean="0"/>
              <a:t>)</a:t>
            </a:r>
            <a:endParaRPr lang="lv-LV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Izmaiņu vaicājums (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ueries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lv-LV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2910" y="1142984"/>
            <a:ext cx="8229600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noProof="0" dirty="0" smtClean="0">
                <a:latin typeface="+mj-lt"/>
                <a:ea typeface="+mj-ea"/>
                <a:cs typeface="+mj-cs"/>
              </a:rPr>
              <a:t>10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3071810"/>
            <a:ext cx="80724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Izveidot vaicājumu, kurā ievietot laukus </a:t>
            </a:r>
            <a:r>
              <a:rPr lang="lv-LV" sz="2600" b="1" dirty="0" smtClean="0"/>
              <a:t>Marka</a:t>
            </a:r>
            <a:r>
              <a:rPr lang="lv-LV" sz="2600" dirty="0" smtClean="0"/>
              <a:t>, </a:t>
            </a:r>
            <a:r>
              <a:rPr lang="lv-LV" sz="2600" b="1" dirty="0" smtClean="0"/>
              <a:t>Modelis</a:t>
            </a:r>
            <a:r>
              <a:rPr lang="lv-LV" sz="2600" dirty="0" smtClean="0"/>
              <a:t> un </a:t>
            </a:r>
            <a:r>
              <a:rPr lang="lv-LV" sz="2600" b="1" dirty="0" smtClean="0"/>
              <a:t>Cena</a:t>
            </a:r>
            <a:r>
              <a:rPr lang="lv-LV" sz="2600" dirty="0" smtClean="0"/>
              <a:t> no tabulas </a:t>
            </a:r>
            <a:r>
              <a:rPr lang="lv-LV" sz="2600" b="1" dirty="0" smtClean="0"/>
              <a:t>Auto. 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Atlasīt automašīnas </a:t>
            </a:r>
            <a:r>
              <a:rPr lang="lv-LV" sz="2600" b="1" dirty="0" smtClean="0"/>
              <a:t>Ford</a:t>
            </a:r>
            <a:r>
              <a:rPr lang="lv-LV" sz="26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Komanda </a:t>
            </a:r>
            <a:r>
              <a:rPr lang="lv-LV" sz="2600" b="1" dirty="0" err="1" smtClean="0"/>
              <a:t>Update</a:t>
            </a:r>
            <a:r>
              <a:rPr lang="lv-LV" sz="2600" dirty="0" smtClean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1928802"/>
            <a:ext cx="821537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800" dirty="0" smtClean="0"/>
              <a:t>Izveidot </a:t>
            </a:r>
            <a:r>
              <a:rPr lang="lv-LV" sz="2800" b="1" dirty="0" err="1" smtClean="0"/>
              <a:t>Update</a:t>
            </a:r>
            <a:r>
              <a:rPr lang="lv-LV" sz="2800" b="1" dirty="0" smtClean="0"/>
              <a:t> </a:t>
            </a:r>
            <a:r>
              <a:rPr lang="lv-LV" sz="2800" dirty="0" smtClean="0"/>
              <a:t>vaicājumu, lai palielinātu  visām automašīnām </a:t>
            </a:r>
            <a:r>
              <a:rPr lang="lv-LV" sz="2800" b="1" dirty="0" smtClean="0"/>
              <a:t>Ford</a:t>
            </a:r>
            <a:r>
              <a:rPr lang="lv-LV" sz="2800" dirty="0" smtClean="0"/>
              <a:t> cenu par 5 %. </a:t>
            </a:r>
            <a:endParaRPr lang="lv-LV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000636"/>
            <a:ext cx="2786082" cy="1206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000108"/>
            <a:ext cx="5638824" cy="3657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472" y="214290"/>
            <a:ext cx="8072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lv-LV" sz="2600" dirty="0" smtClean="0"/>
              <a:t>Rindā </a:t>
            </a:r>
            <a:r>
              <a:rPr lang="lv-LV" sz="2600" b="1" dirty="0" err="1" smtClean="0"/>
              <a:t>Update</a:t>
            </a:r>
            <a:r>
              <a:rPr lang="lv-LV" sz="2600" b="1" dirty="0" smtClean="0"/>
              <a:t> To</a:t>
            </a:r>
            <a:r>
              <a:rPr lang="lv-LV" sz="2600" dirty="0" smtClean="0"/>
              <a:t> ieraksta formulu [cena]*1,05, t.i., lauka cena vērtības tiks palielinātas par 5 %</a:t>
            </a:r>
            <a:r>
              <a:rPr lang="lv-LV" sz="2600" b="1" dirty="0" smtClean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4786322"/>
            <a:ext cx="80724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lv-LV" sz="2600" dirty="0" smtClean="0"/>
              <a:t>Vaicājumu saglabāt ar nosaukumu </a:t>
            </a:r>
            <a:r>
              <a:rPr lang="lv-LV" sz="2600" b="1" dirty="0" err="1" smtClean="0"/>
              <a:t>Cenas_izmaiņas_Ford</a:t>
            </a:r>
            <a:r>
              <a:rPr lang="lv-LV" sz="2600" b="1" dirty="0" smtClean="0"/>
              <a:t>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v-LV" sz="2600" dirty="0" smtClean="0"/>
              <a:t>Izpildīt </a:t>
            </a:r>
            <a:r>
              <a:rPr lang="lv-LV" sz="2600" b="1" dirty="0" err="1" smtClean="0"/>
              <a:t>Update</a:t>
            </a:r>
            <a:r>
              <a:rPr lang="lv-LV" sz="2600" dirty="0" smtClean="0"/>
              <a:t> vaicājumu un pārbaudīt, vai cenas tabulā </a:t>
            </a:r>
            <a:r>
              <a:rPr lang="lv-LV" sz="2600" b="1" dirty="0" smtClean="0"/>
              <a:t>Auto</a:t>
            </a:r>
            <a:r>
              <a:rPr lang="lv-LV" sz="2600" dirty="0" smtClean="0"/>
              <a:t> ir mainījušās.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6072206"/>
            <a:ext cx="2357454" cy="498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472518" cy="1143000"/>
          </a:xfrm>
        </p:spPr>
        <p:txBody>
          <a:bodyPr>
            <a:noAutofit/>
          </a:bodyPr>
          <a:lstStyle/>
          <a:p>
            <a:pPr lvl="1"/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Dzēšanas vaicājums (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Queries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142984"/>
            <a:ext cx="8229600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noProof="0" dirty="0" smtClean="0">
                <a:latin typeface="+mj-lt"/>
                <a:ea typeface="+mj-ea"/>
                <a:cs typeface="+mj-cs"/>
              </a:rPr>
              <a:t>11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928802"/>
            <a:ext cx="821537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800" dirty="0" smtClean="0"/>
              <a:t>Izveidot </a:t>
            </a:r>
            <a:r>
              <a:rPr lang="lv-LV" sz="2800" b="1" dirty="0" err="1" smtClean="0"/>
              <a:t>Delete</a:t>
            </a:r>
            <a:r>
              <a:rPr lang="lv-LV" sz="2800" dirty="0" smtClean="0"/>
              <a:t> vaicājumu, lai izdzēstu automašīnas </a:t>
            </a:r>
            <a:r>
              <a:rPr lang="lv-LV" sz="2800" b="1" dirty="0" smtClean="0"/>
              <a:t>Ford</a:t>
            </a:r>
            <a:r>
              <a:rPr lang="lv-LV" sz="2800" dirty="0" smtClean="0"/>
              <a:t>  visus ierakstus par servisa pakalpojumiem tabulā </a:t>
            </a:r>
            <a:r>
              <a:rPr lang="lv-LV" sz="2800" b="1" dirty="0" smtClean="0"/>
              <a:t>Serviss</a:t>
            </a:r>
            <a:r>
              <a:rPr lang="lv-LV" sz="2800" dirty="0" smtClean="0"/>
              <a:t>. </a:t>
            </a:r>
            <a:endParaRPr lang="lv-LV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429000"/>
            <a:ext cx="80724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Izveidot vaicājumu, kurā ievietot visus laukus no tabulas </a:t>
            </a:r>
            <a:r>
              <a:rPr lang="lv-LV" sz="2600" b="1" dirty="0" smtClean="0"/>
              <a:t>Serviss </a:t>
            </a:r>
            <a:r>
              <a:rPr lang="lv-LV" sz="2600" dirty="0" smtClean="0"/>
              <a:t>un </a:t>
            </a:r>
            <a:r>
              <a:rPr lang="lv-LV" sz="2600" b="1" dirty="0" smtClean="0"/>
              <a:t>Marka </a:t>
            </a:r>
            <a:r>
              <a:rPr lang="lv-LV" sz="2600" dirty="0" smtClean="0"/>
              <a:t>no tabulas </a:t>
            </a:r>
            <a:r>
              <a:rPr lang="lv-LV" sz="2600" b="1" dirty="0" smtClean="0"/>
              <a:t>Auto. 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Atlasīt automašīnas </a:t>
            </a:r>
            <a:r>
              <a:rPr lang="lv-LV" sz="2600" b="1" dirty="0" smtClean="0"/>
              <a:t>Ford</a:t>
            </a:r>
            <a:r>
              <a:rPr lang="lv-LV" sz="26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Komanda </a:t>
            </a:r>
            <a:r>
              <a:rPr lang="lv-LV" sz="2600" b="1" dirty="0" err="1" smtClean="0"/>
              <a:t>Delete</a:t>
            </a:r>
            <a:r>
              <a:rPr lang="lv-LV" sz="2600" dirty="0" smtClean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214950"/>
            <a:ext cx="3071834" cy="1301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62740"/>
            <a:ext cx="5191147" cy="30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472" y="214290"/>
            <a:ext cx="80724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lv-LV" sz="2600" dirty="0" smtClean="0"/>
              <a:t>Rindā </a:t>
            </a:r>
            <a:r>
              <a:rPr lang="lv-LV" sz="2600" b="1" dirty="0" err="1" smtClean="0"/>
              <a:t>Delete</a:t>
            </a:r>
            <a:r>
              <a:rPr lang="lv-LV" sz="2600" b="1" dirty="0" smtClean="0"/>
              <a:t> </a:t>
            </a:r>
            <a:r>
              <a:rPr lang="lv-LV" sz="2600" dirty="0" smtClean="0"/>
              <a:t>laukā </a:t>
            </a:r>
            <a:r>
              <a:rPr lang="lv-LV" sz="2600" b="1" dirty="0" smtClean="0"/>
              <a:t>Marka</a:t>
            </a:r>
            <a:r>
              <a:rPr lang="lv-LV" sz="2600" dirty="0" smtClean="0"/>
              <a:t>  norāda - </a:t>
            </a:r>
            <a:r>
              <a:rPr lang="lv-LV" sz="2600" b="1" dirty="0" err="1" smtClean="0"/>
              <a:t>Where</a:t>
            </a:r>
            <a:r>
              <a:rPr lang="lv-LV" sz="2600" dirty="0" smtClean="0"/>
              <a:t>, t.i., izdzēst  automašīnas  </a:t>
            </a:r>
            <a:r>
              <a:rPr lang="lv-LV" sz="2600" b="1" dirty="0" smtClean="0"/>
              <a:t>Ford</a:t>
            </a:r>
            <a:r>
              <a:rPr lang="lv-LV" sz="2600" dirty="0" smtClean="0"/>
              <a:t>, laukā </a:t>
            </a:r>
            <a:r>
              <a:rPr lang="lv-LV" sz="2600" b="1" dirty="0" smtClean="0"/>
              <a:t>Serviss</a:t>
            </a:r>
            <a:r>
              <a:rPr lang="lv-LV" sz="2600" dirty="0" smtClean="0"/>
              <a:t> – norāda </a:t>
            </a:r>
            <a:r>
              <a:rPr lang="lv-LV" sz="2600" b="1" dirty="0" err="1" smtClean="0"/>
              <a:t>From</a:t>
            </a:r>
            <a:r>
              <a:rPr lang="lv-LV" sz="2600" dirty="0" smtClean="0"/>
              <a:t>, t.i., ka dzēšana notiks no tabulas </a:t>
            </a:r>
            <a:r>
              <a:rPr lang="lv-LV" sz="2600" b="1" dirty="0" smtClean="0"/>
              <a:t>Serviss.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4929198"/>
            <a:ext cx="80724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lv-LV" sz="2600" dirty="0" smtClean="0"/>
              <a:t>Dzēšanas vaicājumu saglabāt ar nosaukumu </a:t>
            </a:r>
            <a:r>
              <a:rPr lang="lv-LV" sz="2600" b="1" dirty="0" err="1" smtClean="0"/>
              <a:t>Dzēst_Ford_Servisu</a:t>
            </a:r>
            <a:r>
              <a:rPr lang="lv-LV" sz="2600" b="1" dirty="0" smtClean="0"/>
              <a:t>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v-LV" sz="2600" dirty="0" smtClean="0"/>
              <a:t>Izpildīt </a:t>
            </a:r>
            <a:r>
              <a:rPr lang="lv-LV" sz="2600" b="1" dirty="0" err="1" smtClean="0"/>
              <a:t>Delete</a:t>
            </a:r>
            <a:r>
              <a:rPr lang="lv-LV" sz="2600" b="1" dirty="0" smtClean="0"/>
              <a:t> </a:t>
            </a:r>
            <a:r>
              <a:rPr lang="lv-LV" sz="2600" dirty="0" smtClean="0"/>
              <a:t>vaicājumu un pārbaudīt, vai tabulā </a:t>
            </a:r>
            <a:r>
              <a:rPr lang="lv-LV" sz="2600" b="1" dirty="0" smtClean="0"/>
              <a:t>Serviss </a:t>
            </a:r>
            <a:r>
              <a:rPr lang="lv-LV" sz="2600" dirty="0" smtClean="0"/>
              <a:t>ir izdzēsti attiecīgie ieraksti.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591502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643446"/>
            <a:ext cx="58769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ight Arrow 3"/>
          <p:cNvSpPr/>
          <p:nvPr/>
        </p:nvSpPr>
        <p:spPr>
          <a:xfrm rot="3644814">
            <a:off x="2911229" y="3461207"/>
            <a:ext cx="1714512" cy="4729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TextBox 4"/>
          <p:cNvSpPr txBox="1"/>
          <p:nvPr/>
        </p:nvSpPr>
        <p:spPr>
          <a:xfrm>
            <a:off x="4429124" y="3500438"/>
            <a:ext cx="392909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Pēc </a:t>
            </a:r>
            <a:r>
              <a:rPr lang="lv-LV" sz="2400" b="1" dirty="0" err="1" smtClean="0"/>
              <a:t>Delete</a:t>
            </a:r>
            <a:r>
              <a:rPr lang="lv-LV" sz="2400" dirty="0" smtClean="0"/>
              <a:t> vaicājuma </a:t>
            </a:r>
            <a:r>
              <a:rPr lang="lv-LV" sz="2400" b="1" dirty="0" err="1" smtClean="0"/>
              <a:t>Dzēst_Ford_Servisu</a:t>
            </a:r>
            <a:r>
              <a:rPr lang="lv-LV" sz="2400" dirty="0" smtClean="0"/>
              <a:t> izpildes </a:t>
            </a:r>
            <a:endParaRPr lang="lv-LV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pPr lvl="1" algn="l"/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Pievienošanas vaicājums (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Append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Queries</a:t>
            </a:r>
            <a:r>
              <a:rPr lang="lv-LV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0034" y="1274770"/>
            <a:ext cx="8229600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noProof="0" dirty="0" smtClean="0">
                <a:latin typeface="+mj-lt"/>
                <a:ea typeface="+mj-ea"/>
                <a:cs typeface="+mj-cs"/>
              </a:rPr>
              <a:t>12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071678"/>
            <a:ext cx="821537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800" dirty="0" smtClean="0"/>
              <a:t>Izveidot </a:t>
            </a:r>
            <a:r>
              <a:rPr lang="lv-LV" sz="2800" b="1" dirty="0" err="1" smtClean="0"/>
              <a:t>Append</a:t>
            </a:r>
            <a:r>
              <a:rPr lang="lv-LV" sz="2800" b="1" dirty="0" smtClean="0"/>
              <a:t> </a:t>
            </a:r>
            <a:r>
              <a:rPr lang="lv-LV" sz="2800" dirty="0" smtClean="0"/>
              <a:t>vaicājumu, lai pievienotu automašīnas </a:t>
            </a:r>
            <a:r>
              <a:rPr lang="lv-LV" sz="2800" b="1" dirty="0" smtClean="0"/>
              <a:t>Ford</a:t>
            </a:r>
            <a:r>
              <a:rPr lang="lv-LV" sz="2800" dirty="0" smtClean="0"/>
              <a:t>  visus ierakstus par servisa pakalpojumiem atpakaļ tabulā </a:t>
            </a:r>
            <a:r>
              <a:rPr lang="lv-LV" sz="2800" b="1" dirty="0" smtClean="0"/>
              <a:t>Serviss</a:t>
            </a:r>
            <a:r>
              <a:rPr lang="lv-LV" sz="2800" dirty="0" smtClean="0"/>
              <a:t>. </a:t>
            </a:r>
            <a:endParaRPr lang="lv-LV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571876"/>
            <a:ext cx="80724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Izveidot vaicājumu no tabulas </a:t>
            </a:r>
            <a:r>
              <a:rPr lang="lv-LV" sz="2600" b="1" dirty="0" err="1" smtClean="0"/>
              <a:t>Ford_Serviss</a:t>
            </a:r>
            <a:r>
              <a:rPr lang="lv-LV" sz="2600" dirty="0" smtClean="0"/>
              <a:t>, pievienojot visus laukus</a:t>
            </a:r>
            <a:r>
              <a:rPr lang="lv-LV" sz="2600" b="1" dirty="0" smtClean="0"/>
              <a:t>. </a:t>
            </a:r>
            <a:endParaRPr lang="lv-LV" sz="2600" dirty="0" smtClean="0"/>
          </a:p>
          <a:p>
            <a:pPr marL="342900" indent="-342900">
              <a:buFont typeface="+mj-lt"/>
              <a:buAutoNum type="arabicPeriod"/>
            </a:pPr>
            <a:r>
              <a:rPr lang="lv-LV" sz="2600" dirty="0" smtClean="0"/>
              <a:t>Komanda </a:t>
            </a:r>
            <a:r>
              <a:rPr lang="lv-LV" sz="2600" b="1" dirty="0" err="1" smtClean="0"/>
              <a:t>Append</a:t>
            </a:r>
            <a:r>
              <a:rPr lang="lv-LV" sz="2600" dirty="0" smtClean="0"/>
              <a:t>.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109673"/>
            <a:ext cx="3429024" cy="124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285728"/>
            <a:ext cx="8072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lv-LV" sz="2600" dirty="0" smtClean="0"/>
              <a:t>Norāda, kurā tabulā ievieto attiecīgos ierakstus, t.i., šajā gadījumā tabulā </a:t>
            </a:r>
            <a:r>
              <a:rPr lang="lv-LV" sz="2600" b="1" dirty="0" smtClean="0"/>
              <a:t>Serviss. 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142984"/>
            <a:ext cx="667702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14348" y="4714884"/>
            <a:ext cx="80724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lv-LV" sz="2600" dirty="0" smtClean="0"/>
              <a:t>Pievienošanas vaicājumu saglabāt ar nosaukumu </a:t>
            </a:r>
            <a:r>
              <a:rPr lang="lv-LV" sz="2600" b="1" dirty="0" err="1" smtClean="0"/>
              <a:t>Pievienot_Ford_Servisu</a:t>
            </a:r>
            <a:r>
              <a:rPr lang="lv-LV" sz="2600" b="1" dirty="0" smtClean="0"/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lv-LV" sz="2600" dirty="0" smtClean="0"/>
              <a:t>Izpildīt </a:t>
            </a:r>
            <a:r>
              <a:rPr lang="lv-LV" sz="2600" b="1" dirty="0" err="1" smtClean="0"/>
              <a:t>Append</a:t>
            </a:r>
            <a:r>
              <a:rPr lang="lv-LV" sz="2600" b="1" dirty="0" smtClean="0"/>
              <a:t> </a:t>
            </a:r>
            <a:r>
              <a:rPr lang="lv-LV" sz="2600" dirty="0" smtClean="0"/>
              <a:t>vaicājumu un pārbaudīt, vai tabulā </a:t>
            </a:r>
            <a:r>
              <a:rPr lang="lv-LV" sz="2600" b="1" dirty="0" smtClean="0"/>
              <a:t>Serviss </a:t>
            </a:r>
            <a:r>
              <a:rPr lang="lv-LV" sz="2600" dirty="0" smtClean="0"/>
              <a:t>ir atjaunoti attiecīgie ieraksti.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Vaicājumu (</a:t>
            </a:r>
            <a:r>
              <a:rPr lang="lv-LV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Query</a:t>
            </a:r>
            <a:r>
              <a:rPr lang="lv-LV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veidošana</a:t>
            </a:r>
            <a:endParaRPr lang="lv-LV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57428"/>
          </a:xfrm>
        </p:spPr>
        <p:txBody>
          <a:bodyPr/>
          <a:lstStyle/>
          <a:p>
            <a:pPr>
              <a:buNone/>
            </a:pPr>
            <a:r>
              <a:rPr lang="lv-LV" u="sng" dirty="0" smtClean="0"/>
              <a:t>Vaicājumus var veidot:</a:t>
            </a:r>
          </a:p>
          <a:p>
            <a:r>
              <a:rPr lang="lv-LV" dirty="0"/>
              <a:t>i</a:t>
            </a:r>
            <a:r>
              <a:rPr lang="lv-LV" dirty="0" smtClean="0"/>
              <a:t>zmantojot vaicājumu veidošanas vedni (</a:t>
            </a:r>
            <a:r>
              <a:rPr lang="lv-LV" i="1" dirty="0" err="1" smtClean="0"/>
              <a:t>Query</a:t>
            </a:r>
            <a:r>
              <a:rPr lang="lv-LV" i="1" dirty="0" smtClean="0"/>
              <a:t> </a:t>
            </a:r>
            <a:r>
              <a:rPr lang="lv-LV" i="1" dirty="0" err="1" smtClean="0"/>
              <a:t>Wizard</a:t>
            </a:r>
            <a:r>
              <a:rPr lang="lv-LV" dirty="0" smtClean="0"/>
              <a:t>)</a:t>
            </a:r>
          </a:p>
          <a:p>
            <a:r>
              <a:rPr lang="lv-LV" dirty="0"/>
              <a:t>v</a:t>
            </a:r>
            <a:r>
              <a:rPr lang="lv-LV" dirty="0" smtClean="0"/>
              <a:t>eidošanas skatā (</a:t>
            </a:r>
            <a:r>
              <a:rPr lang="lv-LV" i="1" dirty="0" err="1" smtClean="0"/>
              <a:t>Query</a:t>
            </a:r>
            <a:r>
              <a:rPr lang="lv-LV" i="1" dirty="0" smtClean="0"/>
              <a:t> </a:t>
            </a:r>
            <a:r>
              <a:rPr lang="lv-LV" i="1" dirty="0" err="1"/>
              <a:t>D</a:t>
            </a:r>
            <a:r>
              <a:rPr lang="lv-LV" i="1" dirty="0" err="1" smtClean="0"/>
              <a:t>esign</a:t>
            </a:r>
            <a:r>
              <a:rPr lang="lv-LV" dirty="0" smtClean="0"/>
              <a:t>)</a:t>
            </a:r>
          </a:p>
          <a:p>
            <a:endParaRPr lang="lv-L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14818"/>
            <a:ext cx="817478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86808" cy="86834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lv-LV" sz="4000" b="1" i="1" dirty="0"/>
              <a:t>5</a:t>
            </a:r>
            <a:r>
              <a:rPr lang="lv-LV" sz="4000" b="1" i="1" dirty="0" smtClean="0"/>
              <a:t>.uzdevums</a:t>
            </a:r>
            <a:endParaRPr lang="lv-LV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11198"/>
            <a:ext cx="8286808" cy="16430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400" dirty="0" smtClean="0"/>
              <a:t>Izveidot vaicājumu, izmantojot vaicājumu veidošanas vedni (</a:t>
            </a:r>
            <a:r>
              <a:rPr lang="lv-LV" sz="2400" i="1" dirty="0" err="1" smtClean="0"/>
              <a:t>Query</a:t>
            </a:r>
            <a:r>
              <a:rPr lang="lv-LV" sz="2400" i="1" dirty="0" smtClean="0"/>
              <a:t> </a:t>
            </a:r>
            <a:r>
              <a:rPr lang="lv-LV" sz="2400" i="1" dirty="0" err="1" smtClean="0"/>
              <a:t>Wizard</a:t>
            </a:r>
            <a:r>
              <a:rPr lang="lv-LV" sz="2400" dirty="0" smtClean="0"/>
              <a:t>), iekļaujot laukus </a:t>
            </a:r>
            <a:r>
              <a:rPr lang="lv-LV" sz="2400" b="1" dirty="0" err="1" smtClean="0"/>
              <a:t>Reģistrācijas_Nr</a:t>
            </a:r>
            <a:r>
              <a:rPr lang="lv-LV" sz="2400" dirty="0" smtClean="0"/>
              <a:t>, </a:t>
            </a:r>
            <a:r>
              <a:rPr lang="lv-LV" sz="2400" b="1" dirty="0" smtClean="0"/>
              <a:t>Marka</a:t>
            </a:r>
            <a:r>
              <a:rPr lang="lv-LV" sz="2400" dirty="0" smtClean="0"/>
              <a:t>, </a:t>
            </a:r>
            <a:r>
              <a:rPr lang="lv-LV" sz="2400" b="1" dirty="0" smtClean="0"/>
              <a:t>Modelis</a:t>
            </a:r>
            <a:r>
              <a:rPr lang="lv-LV" sz="2400" dirty="0" smtClean="0"/>
              <a:t> no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. Saglabāt vaicājumu ar nosaukumu </a:t>
            </a:r>
            <a:r>
              <a:rPr lang="lv-LV" sz="2400" b="1" dirty="0" err="1" smtClean="0"/>
              <a:t>Pārdotās_mašīnas</a:t>
            </a:r>
            <a:r>
              <a:rPr lang="lv-LV" sz="2400" dirty="0" smtClean="0"/>
              <a:t>.</a:t>
            </a:r>
          </a:p>
          <a:p>
            <a:pPr marL="514350" indent="-514350">
              <a:buNone/>
            </a:pPr>
            <a:endParaRPr lang="lv-LV" sz="2400" dirty="0" smtClean="0"/>
          </a:p>
          <a:p>
            <a:pPr marL="514350" indent="-514350">
              <a:buNone/>
            </a:pPr>
            <a:endParaRPr lang="lv-LV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47639" y="2857496"/>
            <a:ext cx="8782079" cy="3857652"/>
            <a:chOff x="142844" y="2643182"/>
            <a:chExt cx="8782079" cy="385765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2844" y="2643182"/>
              <a:ext cx="4036247" cy="3857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86248" y="3000372"/>
              <a:ext cx="4638675" cy="3467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6072198" y="5000636"/>
              <a:ext cx="1000132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642918"/>
            <a:ext cx="3019425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0"/>
            <a:ext cx="46863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4929190" y="1714488"/>
            <a:ext cx="928694" cy="357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3571876"/>
            <a:ext cx="21717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Callout 1 7"/>
          <p:cNvSpPr/>
          <p:nvPr/>
        </p:nvSpPr>
        <p:spPr>
          <a:xfrm>
            <a:off x="2428860" y="4429132"/>
            <a:ext cx="1643074" cy="785818"/>
          </a:xfrm>
          <a:prstGeom prst="borderCallout1">
            <a:avLst>
              <a:gd name="adj1" fmla="val 36118"/>
              <a:gd name="adj2" fmla="val 104282"/>
              <a:gd name="adj3" fmla="val 140289"/>
              <a:gd name="adj4" fmla="val 18276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chemeClr val="tx1"/>
                </a:solidFill>
              </a:rPr>
              <a:t>Izveidotās tabulas</a:t>
            </a:r>
            <a:endParaRPr lang="lv-LV" sz="2000" b="1" dirty="0">
              <a:solidFill>
                <a:schemeClr val="tx1"/>
              </a:solidFill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2428860" y="5572140"/>
            <a:ext cx="1643074" cy="785818"/>
          </a:xfrm>
          <a:prstGeom prst="borderCallout1">
            <a:avLst>
              <a:gd name="adj1" fmla="val 36118"/>
              <a:gd name="adj2" fmla="val 104282"/>
              <a:gd name="adj3" fmla="val 93397"/>
              <a:gd name="adj4" fmla="val 18359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chemeClr val="tx1"/>
                </a:solidFill>
              </a:rPr>
              <a:t>Izveidotais vaicājums</a:t>
            </a:r>
            <a:endParaRPr lang="lv-LV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4294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lv-LV" sz="4000" b="1" i="1" dirty="0" smtClean="0"/>
              <a:t>6.uzdevums</a:t>
            </a:r>
            <a:endParaRPr lang="lv-LV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16430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400" dirty="0" smtClean="0"/>
              <a:t>Izveidot vaicājumu, izmantojot vaicājumu veidošanas skatu (</a:t>
            </a:r>
            <a:r>
              <a:rPr lang="lv-LV" sz="2400" dirty="0" err="1" smtClean="0"/>
              <a:t>Query</a:t>
            </a:r>
            <a:r>
              <a:rPr lang="lv-LV" sz="2400" dirty="0" smtClean="0"/>
              <a:t> </a:t>
            </a:r>
            <a:r>
              <a:rPr lang="lv-LV" sz="2400" dirty="0" err="1" smtClean="0"/>
              <a:t>Design</a:t>
            </a:r>
            <a:r>
              <a:rPr lang="lv-LV" sz="2400" dirty="0" smtClean="0"/>
              <a:t>), iekļaujot laukus </a:t>
            </a:r>
            <a:r>
              <a:rPr lang="lv-LV" sz="2400" b="1" dirty="0" err="1" smtClean="0"/>
              <a:t>Reģistrācijas_Nr</a:t>
            </a:r>
            <a:r>
              <a:rPr lang="lv-LV" sz="2400" dirty="0" smtClean="0"/>
              <a:t>, </a:t>
            </a:r>
            <a:r>
              <a:rPr lang="lv-LV" sz="2400" b="1" dirty="0" smtClean="0"/>
              <a:t>Marka</a:t>
            </a:r>
            <a:r>
              <a:rPr lang="lv-LV" sz="2400" dirty="0" smtClean="0"/>
              <a:t>, </a:t>
            </a:r>
            <a:r>
              <a:rPr lang="lv-LV" sz="2400" b="1" dirty="0" smtClean="0"/>
              <a:t>Modelis, Cena</a:t>
            </a:r>
            <a:r>
              <a:rPr lang="lv-LV" sz="2400" dirty="0" smtClean="0"/>
              <a:t> no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, kurā tiktu atlasītas Ford automašīnas. Saglabāt vaicājumu ar nosaukumu </a:t>
            </a:r>
            <a:r>
              <a:rPr lang="lv-LV" sz="2400" b="1" dirty="0" smtClean="0"/>
              <a:t>Ford</a:t>
            </a:r>
            <a:r>
              <a:rPr lang="lv-LV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sz="2400" dirty="0" smtClean="0"/>
          </a:p>
          <a:p>
            <a:pPr marL="514350" indent="-514350">
              <a:buNone/>
            </a:pPr>
            <a:endParaRPr lang="lv-LV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357290" y="2622249"/>
            <a:ext cx="5929354" cy="4021461"/>
            <a:chOff x="857224" y="2357430"/>
            <a:chExt cx="6429420" cy="4450065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57224" y="2643182"/>
              <a:ext cx="6429420" cy="416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6314" y="2357430"/>
              <a:ext cx="1304925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3" name="Straight Arrow Connector 12"/>
            <p:cNvCxnSpPr/>
            <p:nvPr/>
          </p:nvCxnSpPr>
          <p:spPr>
            <a:xfrm rot="10800000">
              <a:off x="1857356" y="3286124"/>
              <a:ext cx="1714512" cy="13573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5" y="214290"/>
            <a:ext cx="6232797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Callout 1 4"/>
          <p:cNvSpPr/>
          <p:nvPr/>
        </p:nvSpPr>
        <p:spPr>
          <a:xfrm>
            <a:off x="214282" y="1142984"/>
            <a:ext cx="1857388" cy="571504"/>
          </a:xfrm>
          <a:prstGeom prst="borderCallout1">
            <a:avLst>
              <a:gd name="adj1" fmla="val 36118"/>
              <a:gd name="adj2" fmla="val 100960"/>
              <a:gd name="adj3" fmla="val 337412"/>
              <a:gd name="adj4" fmla="val 19944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chemeClr val="tx1"/>
                </a:solidFill>
              </a:rPr>
              <a:t>Atlasītie lauki</a:t>
            </a:r>
            <a:endParaRPr lang="lv-LV" sz="2000" b="1" dirty="0">
              <a:solidFill>
                <a:schemeClr val="tx1"/>
              </a:solidFill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142844" y="1928802"/>
            <a:ext cx="2000264" cy="1214446"/>
          </a:xfrm>
          <a:prstGeom prst="borderCallout1">
            <a:avLst>
              <a:gd name="adj1" fmla="val 30499"/>
              <a:gd name="adj2" fmla="val 100608"/>
              <a:gd name="adj3" fmla="val 115464"/>
              <a:gd name="adj4" fmla="val 19003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dirty="0" smtClean="0">
                <a:solidFill>
                  <a:schemeClr val="tx1"/>
                </a:solidFill>
              </a:rPr>
              <a:t>Tabulas nosaukums, no kuras ņemti atlasītie lauki</a:t>
            </a:r>
            <a:endParaRPr lang="lv-LV" sz="2000" dirty="0">
              <a:solidFill>
                <a:schemeClr val="tx1"/>
              </a:solidFill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142844" y="3286124"/>
            <a:ext cx="2000264" cy="928694"/>
          </a:xfrm>
          <a:prstGeom prst="borderCallout1">
            <a:avLst>
              <a:gd name="adj1" fmla="val 36118"/>
              <a:gd name="adj2" fmla="val 100960"/>
              <a:gd name="adj3" fmla="val 27077"/>
              <a:gd name="adj4" fmla="val 17186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b="1" dirty="0" smtClean="0">
                <a:solidFill>
                  <a:schemeClr val="tx1"/>
                </a:solidFill>
              </a:rPr>
              <a:t>Kārtošanas secība:</a:t>
            </a:r>
            <a:r>
              <a:rPr lang="lv-LV" sz="2000" dirty="0" smtClean="0">
                <a:solidFill>
                  <a:schemeClr val="tx1"/>
                </a:solidFill>
              </a:rPr>
              <a:t> augošā vai dilstošā</a:t>
            </a:r>
            <a:endParaRPr lang="lv-LV" sz="2000" dirty="0">
              <a:solidFill>
                <a:schemeClr val="tx1"/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142844" y="4429132"/>
            <a:ext cx="2000264" cy="642942"/>
          </a:xfrm>
          <a:prstGeom prst="borderCallout1">
            <a:avLst>
              <a:gd name="adj1" fmla="val 36118"/>
              <a:gd name="adj2" fmla="val 100960"/>
              <a:gd name="adj3" fmla="val -81181"/>
              <a:gd name="adj4" fmla="val 22985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dirty="0" smtClean="0">
                <a:solidFill>
                  <a:schemeClr val="tx1"/>
                </a:solidFill>
              </a:rPr>
              <a:t>Atlases kritēriji</a:t>
            </a:r>
            <a:endParaRPr lang="lv-LV" sz="2000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929198"/>
            <a:ext cx="4519617" cy="168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ight Arrow 9"/>
          <p:cNvSpPr/>
          <p:nvPr/>
        </p:nvSpPr>
        <p:spPr>
          <a:xfrm rot="3520368">
            <a:off x="5595520" y="4308005"/>
            <a:ext cx="1418585" cy="35023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285860"/>
            <a:ext cx="8429684" cy="535785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vaicājumu, kurā tiktu atlasītas Audi A3 automašīnas. Saglabāt vaicājumu ar nosaukumu </a:t>
            </a:r>
            <a:r>
              <a:rPr lang="lv-LV" sz="2800" b="1" dirty="0" smtClean="0"/>
              <a:t>Audi_A3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No vaicājuma </a:t>
            </a:r>
            <a:r>
              <a:rPr lang="lv-LV" sz="2800" b="1" dirty="0" smtClean="0"/>
              <a:t>Audi_A3</a:t>
            </a:r>
            <a:r>
              <a:rPr lang="lv-LV" sz="2800" dirty="0" smtClean="0"/>
              <a:t> izveidot jaunu vaicājumu, kurā tiktu atlasītas Audi A3 vai A4 automašīnas. Saglabāt vaicājumu ar nosaukumu </a:t>
            </a:r>
            <a:r>
              <a:rPr lang="lv-LV" sz="2800" b="1" dirty="0" smtClean="0"/>
              <a:t>Audi_A3_A4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vaicājumu, kurā tiktu atlasītas automašīnas, kuras ir lētākas par 15000 Ls. Saglabāt vaicājumu ar nosaukumu </a:t>
            </a:r>
            <a:r>
              <a:rPr lang="lv-LV" sz="2800" b="1" dirty="0" smtClean="0"/>
              <a:t>Zem_15000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vaicājumu, kurā tiktu atlasītas automašīnas, kuru cena ir no 13000 līdz 20000 Ls. Saglabāt vaicājumu ar nosaukumu </a:t>
            </a:r>
            <a:r>
              <a:rPr lang="lv-LV" sz="2800" b="1" dirty="0" smtClean="0"/>
              <a:t>13000_20000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2800" dirty="0" smtClean="0"/>
              <a:t>Izveidot vaicājumu no tabulām </a:t>
            </a:r>
            <a:r>
              <a:rPr lang="lv-LV" sz="2800" b="1" dirty="0" smtClean="0"/>
              <a:t>Auto</a:t>
            </a:r>
            <a:r>
              <a:rPr lang="lv-LV" sz="2800" dirty="0" smtClean="0"/>
              <a:t> un </a:t>
            </a:r>
            <a:r>
              <a:rPr lang="lv-LV" sz="2800" b="1" dirty="0" smtClean="0"/>
              <a:t>Klienti</a:t>
            </a:r>
            <a:r>
              <a:rPr lang="lv-LV" sz="2800" dirty="0" smtClean="0"/>
              <a:t>, kurā tiktu atlasīti klienti, kuri nopirkuši  automašīnu </a:t>
            </a:r>
            <a:r>
              <a:rPr lang="lv-LV" sz="2800" dirty="0" err="1" smtClean="0"/>
              <a:t>Chevrolet</a:t>
            </a:r>
            <a:r>
              <a:rPr lang="lv-LV" sz="2800" dirty="0" smtClean="0"/>
              <a:t>. Norādīt arī pilsētu, kurā klienti dzīvo, sakārtojot pēc pilsētas alfabētiskā secībā. Saglabāt vaicājumu ar nosaukumu </a:t>
            </a:r>
            <a:r>
              <a:rPr lang="lv-LV" sz="2800" b="1" dirty="0" err="1" smtClean="0"/>
              <a:t>Chevrolet_Klienti</a:t>
            </a:r>
            <a:r>
              <a:rPr lang="lv-LV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sz="2800" dirty="0" smtClean="0"/>
          </a:p>
          <a:p>
            <a:pPr marL="514350" indent="-514350">
              <a:buFont typeface="+mj-lt"/>
              <a:buAutoNum type="arabicPeriod"/>
            </a:pPr>
            <a:endParaRPr lang="lv-LV" sz="2800" dirty="0" smtClean="0"/>
          </a:p>
          <a:p>
            <a:pPr marL="514350" indent="-514350">
              <a:buFont typeface="+mj-lt"/>
              <a:buAutoNum type="arabicPeriod"/>
            </a:pPr>
            <a:endParaRPr lang="lv-LV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lv-LV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Summēšanas vaicājumi</a:t>
            </a:r>
            <a:endParaRPr lang="lv-LV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85926"/>
            <a:ext cx="8429684" cy="17859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600" dirty="0" smtClean="0"/>
              <a:t>Izveidot vaicājumu, lai varētu apskatīt, cik automašīnas no katras markas pārdotas, par kādu summu un vidējo cenu. Saglabāt vaicājumu ar nosaukumu </a:t>
            </a:r>
            <a:r>
              <a:rPr lang="lv-LV" sz="2600" b="1" dirty="0" err="1" smtClean="0"/>
              <a:t>Summēšanas_vaicājums</a:t>
            </a:r>
            <a:r>
              <a:rPr lang="lv-LV" sz="2600" b="1" dirty="0" smtClean="0"/>
              <a:t>.</a:t>
            </a:r>
            <a:endParaRPr lang="lv-LV" sz="2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7158" y="1071546"/>
            <a:ext cx="8429684" cy="8683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000" b="1" i="1" dirty="0" smtClean="0">
                <a:latin typeface="+mj-lt"/>
                <a:ea typeface="+mj-ea"/>
                <a:cs typeface="+mj-cs"/>
              </a:rPr>
              <a:t>7</a:t>
            </a: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28662" y="3786190"/>
            <a:ext cx="6057278" cy="2857520"/>
            <a:chOff x="928662" y="3786190"/>
            <a:chExt cx="6057278" cy="285752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28662" y="3786190"/>
              <a:ext cx="1143008" cy="2851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86182" y="4286256"/>
              <a:ext cx="3199758" cy="1285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ight Brace 7"/>
            <p:cNvSpPr/>
            <p:nvPr/>
          </p:nvSpPr>
          <p:spPr>
            <a:xfrm>
              <a:off x="2071670" y="4000504"/>
              <a:ext cx="357190" cy="642942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" name="Right Brace 8"/>
            <p:cNvSpPr/>
            <p:nvPr/>
          </p:nvSpPr>
          <p:spPr>
            <a:xfrm>
              <a:off x="2071670" y="4714884"/>
              <a:ext cx="357190" cy="642942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Right Brace 9"/>
            <p:cNvSpPr/>
            <p:nvPr/>
          </p:nvSpPr>
          <p:spPr>
            <a:xfrm>
              <a:off x="2071670" y="5429264"/>
              <a:ext cx="357190" cy="1214446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2500298" y="4286256"/>
              <a:ext cx="1500198" cy="42862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2500298" y="5000636"/>
              <a:ext cx="1500198" cy="7143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500298" y="5357826"/>
              <a:ext cx="1428760" cy="6429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777</Words>
  <Application>Microsoft Office PowerPoint</Application>
  <PresentationFormat>On-screen Show (4:3)</PresentationFormat>
  <Paragraphs>89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Vaicājumi</vt:lpstr>
      <vt:lpstr>Vaicājumu (Query) veidi</vt:lpstr>
      <vt:lpstr>Vaicājumu (Query) veidošana</vt:lpstr>
      <vt:lpstr>5.uzdevums</vt:lpstr>
      <vt:lpstr>PowerPoint Presentation</vt:lpstr>
      <vt:lpstr>6.uzdevums</vt:lpstr>
      <vt:lpstr>PowerPoint Presentation</vt:lpstr>
      <vt:lpstr>Patstāvīgais darbs</vt:lpstr>
      <vt:lpstr>Summēšanas vaicājumi</vt:lpstr>
      <vt:lpstr>PowerPoint Presentation</vt:lpstr>
      <vt:lpstr>Patstāvīgais darbs</vt:lpstr>
      <vt:lpstr>Šķērstabulas vaicājumi  (Crosstab Queries)</vt:lpstr>
      <vt:lpstr>PowerPoint Presentation</vt:lpstr>
      <vt:lpstr>PowerPoint Presentation</vt:lpstr>
      <vt:lpstr>PowerPoint Presentation</vt:lpstr>
      <vt:lpstr>Darbību vaicājumi (Action Queries)</vt:lpstr>
      <vt:lpstr>PowerPoint Presentation</vt:lpstr>
      <vt:lpstr>PowerPoint Presentation</vt:lpstr>
      <vt:lpstr>Patstāvīgais darbs</vt:lpstr>
      <vt:lpstr>Izmaiņu vaicājums (Update Queries)</vt:lpstr>
      <vt:lpstr>PowerPoint Presentation</vt:lpstr>
      <vt:lpstr>Dzēšanas vaicājums (Delete Queries)</vt:lpstr>
      <vt:lpstr>PowerPoint Presentation</vt:lpstr>
      <vt:lpstr>PowerPoint Presentation</vt:lpstr>
      <vt:lpstr>Pievienošanas vaicājums (Append Queries)</vt:lpstr>
      <vt:lpstr>PowerPoint Presentation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Vaicājumi</dc:title>
  <dc:creator>S96F</dc:creator>
  <cp:lastModifiedBy>Windows User</cp:lastModifiedBy>
  <cp:revision>61</cp:revision>
  <dcterms:created xsi:type="dcterms:W3CDTF">2011-05-12T05:36:07Z</dcterms:created>
  <dcterms:modified xsi:type="dcterms:W3CDTF">2011-12-20T08:29:24Z</dcterms:modified>
</cp:coreProperties>
</file>