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</p:sldMasterIdLst>
  <p:notesMasterIdLst>
    <p:notesMasterId r:id="rId57"/>
  </p:notesMasterIdLst>
  <p:sldIdLst>
    <p:sldId id="256" r:id="rId2"/>
    <p:sldId id="257" r:id="rId3"/>
    <p:sldId id="258" r:id="rId4"/>
    <p:sldId id="259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80" r:id="rId13"/>
    <p:sldId id="271" r:id="rId14"/>
    <p:sldId id="272" r:id="rId15"/>
    <p:sldId id="273" r:id="rId16"/>
    <p:sldId id="274" r:id="rId17"/>
    <p:sldId id="281" r:id="rId18"/>
    <p:sldId id="276" r:id="rId19"/>
    <p:sldId id="277" r:id="rId20"/>
    <p:sldId id="278" r:id="rId21"/>
    <p:sldId id="279" r:id="rId22"/>
    <p:sldId id="289" r:id="rId23"/>
    <p:sldId id="283" r:id="rId24"/>
    <p:sldId id="284" r:id="rId25"/>
    <p:sldId id="285" r:id="rId26"/>
    <p:sldId id="286" r:id="rId27"/>
    <p:sldId id="287" r:id="rId28"/>
    <p:sldId id="288" r:id="rId29"/>
    <p:sldId id="290" r:id="rId30"/>
    <p:sldId id="291" r:id="rId31"/>
    <p:sldId id="292" r:id="rId32"/>
    <p:sldId id="293" r:id="rId33"/>
    <p:sldId id="294" r:id="rId34"/>
    <p:sldId id="295" r:id="rId35"/>
    <p:sldId id="296" r:id="rId36"/>
    <p:sldId id="297" r:id="rId37"/>
    <p:sldId id="298" r:id="rId38"/>
    <p:sldId id="299" r:id="rId39"/>
    <p:sldId id="300" r:id="rId40"/>
    <p:sldId id="301" r:id="rId41"/>
    <p:sldId id="302" r:id="rId42"/>
    <p:sldId id="303" r:id="rId43"/>
    <p:sldId id="304" r:id="rId44"/>
    <p:sldId id="305" r:id="rId45"/>
    <p:sldId id="306" r:id="rId46"/>
    <p:sldId id="307" r:id="rId47"/>
    <p:sldId id="308" r:id="rId48"/>
    <p:sldId id="309" r:id="rId49"/>
    <p:sldId id="316" r:id="rId50"/>
    <p:sldId id="310" r:id="rId51"/>
    <p:sldId id="311" r:id="rId52"/>
    <p:sldId id="312" r:id="rId53"/>
    <p:sldId id="313" r:id="rId54"/>
    <p:sldId id="314" r:id="rId55"/>
    <p:sldId id="315" r:id="rId5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7A0C04"/>
    <a:srgbClr val="2403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7" autoAdjust="0"/>
    <p:restoredTop sz="94660"/>
  </p:normalViewPr>
  <p:slideViewPr>
    <p:cSldViewPr>
      <p:cViewPr varScale="1">
        <p:scale>
          <a:sx n="76" d="100"/>
          <a:sy n="76" d="100"/>
        </p:scale>
        <p:origin x="-84" y="-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61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91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D805453C-2782-4A72-8B2E-92393606AA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7516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480717-5629-4609-BAD6-E679118E61EE}" type="slidenum">
              <a:rPr lang="en-US" smtClean="0">
                <a:latin typeface="Arial" charset="0"/>
              </a:rPr>
              <a:pPr/>
              <a:t>30</a:t>
            </a:fld>
            <a:endParaRPr lang="en-US" smtClean="0">
              <a:latin typeface="Arial" charset="0"/>
            </a:endParaRPr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0563"/>
            <a:ext cx="4556125" cy="3417887"/>
          </a:xfrm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939D93-6C61-4AB3-93ED-4A9E3F8E6989}" type="slidenum">
              <a:rPr lang="en-US" smtClean="0">
                <a:latin typeface="Arial" charset="0"/>
              </a:rPr>
              <a:pPr/>
              <a:t>40</a:t>
            </a:fld>
            <a:endParaRPr lang="en-US" smtClean="0">
              <a:latin typeface="Arial" charset="0"/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0563"/>
            <a:ext cx="4556125" cy="3417887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26EF183-6BFC-47D5-8FEC-5953A92311F6}" type="slidenum">
              <a:rPr lang="en-US" smtClean="0">
                <a:latin typeface="Arial" charset="0"/>
              </a:rPr>
              <a:pPr/>
              <a:t>41</a:t>
            </a:fld>
            <a:endParaRPr lang="en-US" smtClean="0">
              <a:latin typeface="Arial" charset="0"/>
            </a:endParaRPr>
          </a:p>
        </p:txBody>
      </p:sp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0563"/>
            <a:ext cx="4556125" cy="3417887"/>
          </a:xfrm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6A1E290-610A-4107-935C-8C75E560889A}" type="slidenum">
              <a:rPr lang="en-US" smtClean="0">
                <a:latin typeface="Arial" charset="0"/>
              </a:rPr>
              <a:pPr/>
              <a:t>43</a:t>
            </a:fld>
            <a:endParaRPr lang="en-US" smtClean="0">
              <a:latin typeface="Arial" charset="0"/>
            </a:endParaRPr>
          </a:p>
        </p:txBody>
      </p:sp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0563"/>
            <a:ext cx="4556125" cy="3417887"/>
          </a:xfrm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D0A419-446D-434E-8E9F-96D6D44BC9E0}" type="slidenum">
              <a:rPr lang="en-US" smtClean="0">
                <a:latin typeface="Arial" charset="0"/>
              </a:rPr>
              <a:pPr/>
              <a:t>44</a:t>
            </a:fld>
            <a:endParaRPr lang="en-US" smtClean="0">
              <a:latin typeface="Arial" charset="0"/>
            </a:endParaRPr>
          </a:p>
        </p:txBody>
      </p:sp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0563"/>
            <a:ext cx="4556125" cy="3417887"/>
          </a:xfrm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72E408-20BD-4D20-89AB-2CB128BDD4A2}" type="slidenum">
              <a:rPr lang="en-US" smtClean="0">
                <a:latin typeface="Arial" charset="0"/>
              </a:rPr>
              <a:pPr/>
              <a:t>45</a:t>
            </a:fld>
            <a:endParaRPr lang="en-US" smtClean="0">
              <a:latin typeface="Arial" charset="0"/>
            </a:endParaRPr>
          </a:p>
        </p:txBody>
      </p:sp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0563"/>
            <a:ext cx="4556125" cy="3417887"/>
          </a:xfrm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7B4FC3-80C5-4DB3-BF5E-98C2863EA4E1}" type="slidenum">
              <a:rPr lang="en-US" smtClean="0">
                <a:latin typeface="Arial" charset="0"/>
              </a:rPr>
              <a:pPr/>
              <a:t>46</a:t>
            </a:fld>
            <a:endParaRPr lang="en-US" smtClean="0">
              <a:latin typeface="Arial" charset="0"/>
            </a:endParaRPr>
          </a:p>
        </p:txBody>
      </p:sp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0563"/>
            <a:ext cx="4556125" cy="3417887"/>
          </a:xfrm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FE60C0-4FAA-45F7-852A-6A90F2E289E1}" type="slidenum">
              <a:rPr lang="en-US" smtClean="0">
                <a:latin typeface="Arial" charset="0"/>
              </a:rPr>
              <a:pPr/>
              <a:t>47</a:t>
            </a:fld>
            <a:endParaRPr lang="en-US" smtClean="0">
              <a:latin typeface="Arial" charset="0"/>
            </a:endParaRPr>
          </a:p>
        </p:txBody>
      </p:sp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0563"/>
            <a:ext cx="4556125" cy="3417887"/>
          </a:xfrm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A9860D3-7B50-4235-AAEF-F9E3C756B8B8}" type="slidenum">
              <a:rPr lang="en-US" smtClean="0">
                <a:latin typeface="Arial" charset="0"/>
              </a:rPr>
              <a:pPr/>
              <a:t>48</a:t>
            </a:fld>
            <a:endParaRPr lang="en-US" smtClean="0">
              <a:latin typeface="Arial" charset="0"/>
            </a:endParaRPr>
          </a:p>
        </p:txBody>
      </p:sp>
      <p:sp>
        <p:nvSpPr>
          <p:cNvPr id="10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0563"/>
            <a:ext cx="4556125" cy="3417887"/>
          </a:xfrm>
          <a:ln/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AD254D2-4FC9-45A4-A28A-961B3F108D3F}" type="slidenum">
              <a:rPr lang="en-US" smtClean="0">
                <a:latin typeface="Arial" charset="0"/>
              </a:rPr>
              <a:pPr/>
              <a:t>31</a:t>
            </a:fld>
            <a:endParaRPr lang="en-US" smtClean="0">
              <a:latin typeface="Arial" charset="0"/>
            </a:endParaRPr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0563"/>
            <a:ext cx="4556125" cy="3417887"/>
          </a:xfrm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0817F68-A247-4D38-9854-53B6DCF9DFF4}" type="slidenum">
              <a:rPr lang="en-US" smtClean="0">
                <a:latin typeface="Arial" charset="0"/>
              </a:rPr>
              <a:pPr/>
              <a:t>32</a:t>
            </a:fld>
            <a:endParaRPr lang="en-US" smtClean="0">
              <a:latin typeface="Arial" charset="0"/>
            </a:endParaRPr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0563"/>
            <a:ext cx="4556125" cy="3417887"/>
          </a:xfrm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D4E001-6764-4990-9FAE-310D601B9019}" type="slidenum">
              <a:rPr lang="en-US" smtClean="0">
                <a:latin typeface="Arial" charset="0"/>
              </a:rPr>
              <a:pPr/>
              <a:t>33</a:t>
            </a:fld>
            <a:endParaRPr lang="en-US" smtClean="0">
              <a:latin typeface="Arial" charset="0"/>
            </a:endParaRPr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0563"/>
            <a:ext cx="4556125" cy="3417887"/>
          </a:xfrm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97A854-018E-419C-832A-041DC9141124}" type="slidenum">
              <a:rPr lang="en-US" smtClean="0">
                <a:latin typeface="Arial" charset="0"/>
              </a:rPr>
              <a:pPr/>
              <a:t>34</a:t>
            </a:fld>
            <a:endParaRPr lang="en-US" smtClean="0">
              <a:latin typeface="Arial" charset="0"/>
            </a:endParaRPr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0563"/>
            <a:ext cx="4556125" cy="3417887"/>
          </a:xfrm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5C58BF-B794-453D-BF70-A78BE01AAF6B}" type="slidenum">
              <a:rPr lang="en-US" smtClean="0">
                <a:latin typeface="Arial" charset="0"/>
              </a:rPr>
              <a:pPr/>
              <a:t>36</a:t>
            </a:fld>
            <a:endParaRPr lang="en-US" smtClean="0">
              <a:latin typeface="Arial" charset="0"/>
            </a:endParaRPr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0563"/>
            <a:ext cx="4556125" cy="3417887"/>
          </a:xfrm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7FADEA-6220-4E51-955D-E30ACD3F16F2}" type="slidenum">
              <a:rPr lang="en-US" smtClean="0">
                <a:latin typeface="Arial" charset="0"/>
              </a:rPr>
              <a:pPr/>
              <a:t>37</a:t>
            </a:fld>
            <a:endParaRPr lang="en-US" smtClean="0">
              <a:latin typeface="Arial" charset="0"/>
            </a:endParaRPr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0563"/>
            <a:ext cx="4556125" cy="3417887"/>
          </a:xfrm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C290AF0-80C4-40BA-92DD-54E5B46D9FC7}" type="slidenum">
              <a:rPr lang="en-US" smtClean="0">
                <a:latin typeface="Arial" charset="0"/>
              </a:rPr>
              <a:pPr/>
              <a:t>38</a:t>
            </a:fld>
            <a:endParaRPr lang="en-US" smtClean="0">
              <a:latin typeface="Arial" charset="0"/>
            </a:endParaRPr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0563"/>
            <a:ext cx="4556125" cy="3417887"/>
          </a:xfrm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D1F0B6E-D76D-47EC-A857-B90330F6884C}" type="slidenum">
              <a:rPr lang="en-US" smtClean="0">
                <a:latin typeface="Arial" charset="0"/>
              </a:rPr>
              <a:pPr/>
              <a:t>39</a:t>
            </a:fld>
            <a:endParaRPr lang="en-US" smtClean="0">
              <a:latin typeface="Arial" charset="0"/>
            </a:endParaRPr>
          </a:p>
        </p:txBody>
      </p:sp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0563"/>
            <a:ext cx="4556125" cy="3417887"/>
          </a:xfrm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Click to edit Master title style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DCEE89-2956-4EFE-A97E-F10870C941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5CCC09-B0D8-4B40-A317-D264821460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34ECF-6DDD-4FEC-9621-3E18002483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03F93F-CFA8-4D36-A43A-2344CF30D3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0A15F7-6F3F-4075-A244-21F1159B24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4C0FC8-BB37-4306-8DE1-FDFAA047B9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672896-AE49-4E21-A8EA-A482B6DD6C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340CEF-EE40-436F-B643-DF5EA87DC0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E4469-6730-4987-B015-A0A6BC68A9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EF773A-D1F0-4DB1-B008-0EAC221901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lv-LV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974743-62AA-4E28-9280-FF05C65B70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title style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fld id="{BD9E2C42-3929-442C-AB21-69497771C2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2" r:id="rId1"/>
    <p:sldLayoutId id="2147483681" r:id="rId2"/>
    <p:sldLayoutId id="2147483680" r:id="rId3"/>
    <p:sldLayoutId id="2147483679" r:id="rId4"/>
    <p:sldLayoutId id="2147483678" r:id="rId5"/>
    <p:sldLayoutId id="2147483677" r:id="rId6"/>
    <p:sldLayoutId id="2147483676" r:id="rId7"/>
    <p:sldLayoutId id="2147483675" r:id="rId8"/>
    <p:sldLayoutId id="2147483674" r:id="rId9"/>
    <p:sldLayoutId id="2147483673" r:id="rId10"/>
    <p:sldLayoutId id="214748367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richmond.k12.va.us/schools/thirteenacres/sci_images/geometry1.jpg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jpeg"/><Relationship Id="rId5" Type="http://schemas.openxmlformats.org/officeDocument/2006/relationships/hyperlink" Target="http://richmond.k12.va.us/schools/thirteenacres/sci_images/geometry1.jpg" TargetMode="External"/><Relationship Id="rId4" Type="http://schemas.openxmlformats.org/officeDocument/2006/relationships/image" Target="../media/image5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.jpeg"/><Relationship Id="rId5" Type="http://schemas.openxmlformats.org/officeDocument/2006/relationships/hyperlink" Target="http://richmond.k12.va.us/schools/thirteenacres/sci_images/geometry1.jpg" TargetMode="External"/><Relationship Id="rId4" Type="http://schemas.openxmlformats.org/officeDocument/2006/relationships/image" Target="../media/image6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richmond.k12.va.us/schools/thirteenacres/sci_images/geometry1.jpg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richmond.k12.va.us/schools/thirteenacres/sci_images/geometry1.jpg" TargetMode="Externa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richmond.k12.va.us/schools/thirteenacres/sci_images/geometry1.jpg" TargetMode="Externa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richmond.k12.va.us/schools/thirteenacres/sci_images/geometry1.jpg" TargetMode="Externa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richmond.k12.va.us/schools/thirteenacres/sci_images/geometry1.jpg" TargetMode="Externa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richmond.k12.va.us/schools/thirteenacres/sci_images/geometry1.jpg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richmond.k12.va.us/schools/thirteenacres/sci_images/geometry1.jpg" TargetMode="Externa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richmond.k12.va.us/schools/thirteenacres/sci_images/geometry1.jpg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richmond.k12.va.us/schools/thirteenacres/sci_images/geometry1.jpg" TargetMode="Externa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richmond.k12.va.us/schools/thirteenacres/sci_images/geometry1.jpg" TargetMode="Externa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richmond.k12.va.us/schools/thirteenacres/sci_images/geometry1.jpg" TargetMode="Externa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richmond.k12.va.us/schools/thirteenacres/sci_images/geometry1.jpg" TargetMode="Externa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richmond.k12.va.us/schools/thirteenacres/sci_images/geometry1.jpg" TargetMode="Externa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richmond.k12.va.us/schools/thirteenacres/sci_images/geometry1.jpg" TargetMode="Externa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richmond.k12.va.us/schools/thirteenacres/sci_images/geometry1.jpg" TargetMode="Externa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richmond.k12.va.us/schools/thirteenacres/sci_images/geometry1.jpg" TargetMode="Externa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richmond.k12.va.us/schools/thirteenacres/sci_images/geometry1.jpg" TargetMode="Externa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richmond.k12.va.us/schools/thirteenacres/sci_images/geometry1.jpg" TargetMode="Externa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richmond.k12.va.us/schools/thirteenacres/sci_images/geometry1.jpg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richmond.k12.va.us/schools/thirteenacres/sci_images/geometry1.jpg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richmond.k12.va.us/schools/thirteenacres/sci_images/geometry1.jp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richmond.k12.va.us/schools/thirteenacres/sci_images/geometry1.jp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://richmond.k12.va.us/schools/thirteenacres/sci_images/geometry1.jpg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://richmond.k12.va.us/schools/thirteenacres/sci_images/geometry1.jpg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://richmond.k12.va.us/schools/thirteenacres/sci_images/geometry1.jpg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richmond.k12.va.us/schools/thirteenacres/sci_images/geometry1.jpg" TargetMode="Externa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://richmond.k12.va.us/schools/thirteenacres/sci_images/geometry1.jpg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://richmond.k12.va.us/schools/thirteenacres/sci_images/geometry1.jpg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http://richmond.k12.va.us/schools/thirteenacres/sci_images/geometry1.jpg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hyperlink" Target="http://richmond.k12.va.us/schools/thirteenacres/sci_images/geometry1.jpg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richmond.k12.va.us/schools/thirteenacres/sci_images/geometry1.jpg" TargetMode="Externa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hyperlink" Target="http://richmond.k12.va.us/schools/thirteenacres/sci_images/geometry1.jpg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hyperlink" Target="http://richmond.k12.va.us/schools/thirteenacres/sci_images/geometry1.jpg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richmond.k12.va.us/schools/thirteenacres/sci_images/geometry1.jpg" TargetMode="Externa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hyperlink" Target="http://richmond.k12.va.us/schools/thirteenacres/sci_images/geometry1.jpg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hyperlink" Target="http://richmond.k12.va.us/schools/thirteenacres/sci_images/geometry1.jpg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hyperlink" Target="http://richmond.k12.va.us/schools/thirteenacres/sci_images/geometry1.jpg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hyperlink" Target="http://richmond.k12.va.us/schools/thirteenacres/sci_images/geometry1.jpg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hyperlink" Target="http://richmond.k12.va.us/schools/thirteenacres/sci_images/geometry1.jpg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hyperlink" Target="http://richmond.k12.va.us/schools/thirteenacres/sci_images/geometry1.jpg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hyperlink" Target="http://richmond.k12.va.us/schools/thirteenacres/sci_images/geometry1.jpg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richmond.k12.va.us/schools/thirteenacres/sci_images/geometry1.jpg" TargetMode="External"/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eg"/><Relationship Id="rId5" Type="http://schemas.openxmlformats.org/officeDocument/2006/relationships/hyperlink" Target="http://richmond.k12.va.us/schools/thirteenacres/sci_images/geometry1.jpg" TargetMode="External"/><Relationship Id="rId4" Type="http://schemas.openxmlformats.org/officeDocument/2006/relationships/image" Target="../media/image10.jpe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hyperlink" Target="http://richmond.k12.va.us/schools/thirteenacres/sci_images/geometry1.jpg" TargetMode="Externa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eg"/><Relationship Id="rId5" Type="http://schemas.openxmlformats.org/officeDocument/2006/relationships/hyperlink" Target="http://richmond.k12.va.us/schools/thirteenacres/sci_images/geometry1.jpg" TargetMode="External"/><Relationship Id="rId4" Type="http://schemas.openxmlformats.org/officeDocument/2006/relationships/image" Target="../media/image15.jpeg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eg"/><Relationship Id="rId5" Type="http://schemas.openxmlformats.org/officeDocument/2006/relationships/hyperlink" Target="http://richmond.k12.va.us/schools/thirteenacres/sci_images/geometry1.jpg" TargetMode="External"/><Relationship Id="rId4" Type="http://schemas.openxmlformats.org/officeDocument/2006/relationships/image" Target="../media/image18.png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eg"/><Relationship Id="rId5" Type="http://schemas.openxmlformats.org/officeDocument/2006/relationships/hyperlink" Target="http://richmond.k12.va.us/schools/thirteenacres/sci_images/geometry1.jpg" TargetMode="External"/><Relationship Id="rId4" Type="http://schemas.openxmlformats.org/officeDocument/2006/relationships/image" Target="../media/image21.jpeg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hyperlink" Target="http://richmond.k12.va.us/schools/thirteenacres/sci_images/geometry1.jpg" TargetMode="External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richmond.k12.va.us/schools/thirteenacres/sci_images/geometry1.jpg" TargetMode="Externa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richmond.k12.va.us/schools/thirteenacres/sci_images/geometry1.jpg" TargetMode="Externa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richmond.k12.va.us/schools/thirteenacres/sci_images/geometry1.jpg" TargetMode="Externa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jpeg"/><Relationship Id="rId5" Type="http://schemas.openxmlformats.org/officeDocument/2006/relationships/hyperlink" Target="http://richmond.k12.va.us/schools/thirteenacres/sci_images/geometry1.jpg" TargetMode="External"/><Relationship Id="rId4" Type="http://schemas.openxmlformats.org/officeDocument/2006/relationships/image" Target="../media/image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lv-LV"/>
              <a:t>Stereometrija</a:t>
            </a:r>
            <a:endParaRPr lang="ru-RU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r" eaLnBrk="1" hangingPunct="1"/>
            <a:r>
              <a:rPr lang="lv-LV" smtClean="0"/>
              <a:t>Sākums un vienkāršākie ķermeņi telpā</a:t>
            </a:r>
            <a:endParaRPr lang="ru-RU" smtClean="0"/>
          </a:p>
        </p:txBody>
      </p:sp>
      <p:pic>
        <p:nvPicPr>
          <p:cNvPr id="14339" name="Picture 4" descr="geometry1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51130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8285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6021288"/>
            <a:ext cx="9144000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ESF </a:t>
            </a:r>
            <a:r>
              <a:rPr lang="en-US" dirty="0" err="1" smtClean="0"/>
              <a:t>projekts</a:t>
            </a:r>
            <a:r>
              <a:rPr lang="en-US" dirty="0" smtClean="0"/>
              <a:t> „</a:t>
            </a:r>
            <a:r>
              <a:rPr lang="en-US" dirty="0" err="1" smtClean="0"/>
              <a:t>Profesionālajā</a:t>
            </a:r>
            <a:r>
              <a:rPr lang="en-US" dirty="0" smtClean="0"/>
              <a:t> </a:t>
            </a:r>
            <a:r>
              <a:rPr lang="en-US" dirty="0" err="1" smtClean="0"/>
              <a:t>izglītībā</a:t>
            </a:r>
            <a:r>
              <a:rPr lang="en-US" dirty="0" smtClean="0"/>
              <a:t> </a:t>
            </a:r>
            <a:r>
              <a:rPr lang="en-US" dirty="0" err="1" smtClean="0"/>
              <a:t>iesaistīto</a:t>
            </a:r>
            <a:r>
              <a:rPr lang="en-US" dirty="0" smtClean="0"/>
              <a:t> </a:t>
            </a:r>
            <a:r>
              <a:rPr lang="en-US" dirty="0" err="1" smtClean="0"/>
              <a:t>vispārizglītojošo</a:t>
            </a:r>
            <a:r>
              <a:rPr lang="en-US" dirty="0" smtClean="0"/>
              <a:t> </a:t>
            </a:r>
            <a:r>
              <a:rPr lang="en-US" dirty="0" err="1" smtClean="0"/>
              <a:t>mācību</a:t>
            </a:r>
            <a:r>
              <a:rPr lang="en-US" dirty="0" smtClean="0"/>
              <a:t> </a:t>
            </a:r>
            <a:r>
              <a:rPr lang="en-US" dirty="0" err="1" smtClean="0"/>
              <a:t>priekšmetu</a:t>
            </a:r>
            <a:r>
              <a:rPr lang="en-US" dirty="0" smtClean="0"/>
              <a:t> </a:t>
            </a:r>
            <a:r>
              <a:rPr lang="en-US" dirty="0" err="1" smtClean="0"/>
              <a:t>pedagogu</a:t>
            </a:r>
            <a:r>
              <a:rPr lang="en-US" dirty="0" smtClean="0"/>
              <a:t> </a:t>
            </a:r>
            <a:r>
              <a:rPr lang="en-US" dirty="0" err="1" smtClean="0"/>
              <a:t>kompetences</a:t>
            </a:r>
            <a:r>
              <a:rPr lang="en-US" dirty="0" smtClean="0"/>
              <a:t> </a:t>
            </a:r>
            <a:r>
              <a:rPr lang="en-US" dirty="0" err="1" smtClean="0"/>
              <a:t>paaugstināšana</a:t>
            </a:r>
            <a:r>
              <a:rPr lang="en-US" dirty="0" smtClean="0"/>
              <a:t>” (</a:t>
            </a:r>
            <a:r>
              <a:rPr lang="en-US" dirty="0" err="1" smtClean="0"/>
              <a:t>vienošanās</a:t>
            </a:r>
            <a:r>
              <a:rPr lang="en-US" dirty="0" smtClean="0"/>
              <a:t> Nr. 2009/0274/1DP/1.2.1.1.2/09/IPIA/VIAA/003)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/>
          <a:lstStyle/>
          <a:p>
            <a:pPr eaLnBrk="1" hangingPunct="1">
              <a:defRPr/>
            </a:pPr>
            <a:r>
              <a:rPr lang="lv-LV" sz="2800">
                <a:solidFill>
                  <a:schemeClr val="tx1"/>
                </a:solidFill>
              </a:rPr>
              <a:t>Ilustrēsim šo aksiomu ar zīmējumu</a:t>
            </a:r>
            <a:br>
              <a:rPr lang="lv-LV" sz="2800">
                <a:solidFill>
                  <a:schemeClr val="tx1"/>
                </a:solidFill>
              </a:rPr>
            </a:br>
            <a:r>
              <a:rPr lang="lv-LV" sz="2800">
                <a:solidFill>
                  <a:schemeClr val="tx1"/>
                </a:solidFill>
              </a:rPr>
              <a:t>Ir trīs stienīši</a:t>
            </a:r>
            <a:br>
              <a:rPr lang="lv-LV" sz="2800">
                <a:solidFill>
                  <a:schemeClr val="tx1"/>
                </a:solidFill>
              </a:rPr>
            </a:br>
            <a:r>
              <a:rPr lang="lv-LV" sz="2800">
                <a:solidFill>
                  <a:schemeClr val="tx1"/>
                </a:solidFill>
              </a:rPr>
              <a:t>Uz šiem stienīšiem uzliekam kartona loksni</a:t>
            </a:r>
            <a:r>
              <a:rPr lang="lv-LV" sz="1400">
                <a:solidFill>
                  <a:schemeClr val="tx1"/>
                </a:solidFill>
              </a:rPr>
              <a:t> </a:t>
            </a:r>
            <a:br>
              <a:rPr lang="lv-LV" sz="1400">
                <a:solidFill>
                  <a:schemeClr val="tx1"/>
                </a:solidFill>
              </a:rPr>
            </a:br>
            <a:r>
              <a:rPr lang="lv-LV" sz="2800">
                <a:solidFill>
                  <a:srgbClr val="7A0C04"/>
                </a:solidFill>
              </a:rPr>
              <a:t>Plakne iet caur punktiem A, B, C (C   (AB))</a:t>
            </a:r>
          </a:p>
        </p:txBody>
      </p:sp>
      <p:graphicFrame>
        <p:nvGraphicFramePr>
          <p:cNvPr id="46083" name="Object 3"/>
          <p:cNvGraphicFramePr>
            <a:graphicFrameLocks noChangeAspect="1"/>
          </p:cNvGraphicFramePr>
          <p:nvPr/>
        </p:nvGraphicFramePr>
        <p:xfrm>
          <a:off x="6804025" y="1628775"/>
          <a:ext cx="176213" cy="214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84" name="Equation" r:id="rId3" imgW="177480" imgH="215640" progId="Equation.3">
                  <p:embed/>
                </p:oleObj>
              </mc:Choice>
              <mc:Fallback>
                <p:oleObj name="Equation" r:id="rId3" imgW="177480" imgH="2156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4025" y="1628775"/>
                        <a:ext cx="176213" cy="214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085" name="Line 4"/>
          <p:cNvSpPr>
            <a:spLocks noChangeShapeType="1"/>
          </p:cNvSpPr>
          <p:nvPr/>
        </p:nvSpPr>
        <p:spPr bwMode="auto">
          <a:xfrm flipH="1">
            <a:off x="4343400" y="3594100"/>
            <a:ext cx="0" cy="1955800"/>
          </a:xfrm>
          <a:prstGeom prst="line">
            <a:avLst/>
          </a:prstGeom>
          <a:noFill/>
          <a:ln w="76200">
            <a:solidFill>
              <a:srgbClr val="DDDDDD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46086" name="Line 5"/>
          <p:cNvSpPr>
            <a:spLocks noChangeShapeType="1"/>
          </p:cNvSpPr>
          <p:nvPr/>
        </p:nvSpPr>
        <p:spPr bwMode="auto">
          <a:xfrm>
            <a:off x="4305300" y="3594100"/>
            <a:ext cx="0" cy="1993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46087" name="Line 6"/>
          <p:cNvSpPr>
            <a:spLocks noChangeShapeType="1"/>
          </p:cNvSpPr>
          <p:nvPr/>
        </p:nvSpPr>
        <p:spPr bwMode="auto">
          <a:xfrm>
            <a:off x="4368800" y="3594100"/>
            <a:ext cx="0" cy="1993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46088" name="Line 7"/>
          <p:cNvSpPr>
            <a:spLocks noChangeShapeType="1"/>
          </p:cNvSpPr>
          <p:nvPr/>
        </p:nvSpPr>
        <p:spPr bwMode="auto">
          <a:xfrm flipH="1">
            <a:off x="5537200" y="2997200"/>
            <a:ext cx="0" cy="1955800"/>
          </a:xfrm>
          <a:prstGeom prst="line">
            <a:avLst/>
          </a:prstGeom>
          <a:noFill/>
          <a:ln w="76200">
            <a:solidFill>
              <a:srgbClr val="DDDDDD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46089" name="Line 8"/>
          <p:cNvSpPr>
            <a:spLocks noChangeShapeType="1"/>
          </p:cNvSpPr>
          <p:nvPr/>
        </p:nvSpPr>
        <p:spPr bwMode="auto">
          <a:xfrm>
            <a:off x="5499100" y="2997200"/>
            <a:ext cx="0" cy="1993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46090" name="Line 9"/>
          <p:cNvSpPr>
            <a:spLocks noChangeShapeType="1"/>
          </p:cNvSpPr>
          <p:nvPr/>
        </p:nvSpPr>
        <p:spPr bwMode="auto">
          <a:xfrm>
            <a:off x="5562600" y="2997200"/>
            <a:ext cx="0" cy="1993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46091" name="Line 10"/>
          <p:cNvSpPr>
            <a:spLocks noChangeShapeType="1"/>
          </p:cNvSpPr>
          <p:nvPr/>
        </p:nvSpPr>
        <p:spPr bwMode="auto">
          <a:xfrm flipH="1">
            <a:off x="6718300" y="3759200"/>
            <a:ext cx="0" cy="1955800"/>
          </a:xfrm>
          <a:prstGeom prst="line">
            <a:avLst/>
          </a:prstGeom>
          <a:noFill/>
          <a:ln w="76200">
            <a:solidFill>
              <a:srgbClr val="DDDDDD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46092" name="Line 11"/>
          <p:cNvSpPr>
            <a:spLocks noChangeShapeType="1"/>
          </p:cNvSpPr>
          <p:nvPr/>
        </p:nvSpPr>
        <p:spPr bwMode="auto">
          <a:xfrm>
            <a:off x="6680200" y="3759200"/>
            <a:ext cx="0" cy="1993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46093" name="Line 12"/>
          <p:cNvSpPr>
            <a:spLocks noChangeShapeType="1"/>
          </p:cNvSpPr>
          <p:nvPr/>
        </p:nvSpPr>
        <p:spPr bwMode="auto">
          <a:xfrm>
            <a:off x="6743700" y="3759200"/>
            <a:ext cx="0" cy="1993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2" name="AutoShape 13"/>
          <p:cNvSpPr>
            <a:spLocks noChangeArrowheads="1"/>
          </p:cNvSpPr>
          <p:nvPr/>
        </p:nvSpPr>
        <p:spPr bwMode="auto">
          <a:xfrm>
            <a:off x="3403600" y="2565400"/>
            <a:ext cx="4267200" cy="1663700"/>
          </a:xfrm>
          <a:prstGeom prst="flowChartInputOutpu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2000" b="1" i="1" baseline="30000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altTiffanyPlain" charset="0"/>
            </a:endParaRPr>
          </a:p>
        </p:txBody>
      </p:sp>
      <p:sp>
        <p:nvSpPr>
          <p:cNvPr id="46094" name="Oval 14"/>
          <p:cNvSpPr>
            <a:spLocks noChangeArrowheads="1"/>
          </p:cNvSpPr>
          <p:nvPr/>
        </p:nvSpPr>
        <p:spPr bwMode="auto">
          <a:xfrm>
            <a:off x="4297363" y="3527425"/>
            <a:ext cx="87312" cy="9525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2000" b="1" i="1" baseline="30000">
              <a:effectLst>
                <a:outerShdw blurRad="38100" dist="38100" dir="2700000" algn="tl">
                  <a:srgbClr val="000000"/>
                </a:outerShdw>
              </a:effectLst>
              <a:latin typeface="BaltTiffanyPlain" charset="0"/>
            </a:endParaRPr>
          </a:p>
        </p:txBody>
      </p:sp>
      <p:sp>
        <p:nvSpPr>
          <p:cNvPr id="46095" name="Oval 15"/>
          <p:cNvSpPr>
            <a:spLocks noChangeArrowheads="1"/>
          </p:cNvSpPr>
          <p:nvPr/>
        </p:nvSpPr>
        <p:spPr bwMode="auto">
          <a:xfrm>
            <a:off x="5491163" y="2930525"/>
            <a:ext cx="87312" cy="9525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2000" b="1" i="1" baseline="30000">
              <a:effectLst>
                <a:outerShdw blurRad="38100" dist="38100" dir="2700000" algn="tl">
                  <a:srgbClr val="000000"/>
                </a:outerShdw>
              </a:effectLst>
              <a:latin typeface="BaltTiffanyPlain" charset="0"/>
            </a:endParaRPr>
          </a:p>
        </p:txBody>
      </p:sp>
      <p:sp>
        <p:nvSpPr>
          <p:cNvPr id="46096" name="Oval 16"/>
          <p:cNvSpPr>
            <a:spLocks noChangeArrowheads="1"/>
          </p:cNvSpPr>
          <p:nvPr/>
        </p:nvSpPr>
        <p:spPr bwMode="auto">
          <a:xfrm>
            <a:off x="6672263" y="3692525"/>
            <a:ext cx="87312" cy="9525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2000" b="1" i="1" baseline="30000">
              <a:effectLst>
                <a:outerShdw blurRad="38100" dist="38100" dir="2700000" algn="tl">
                  <a:srgbClr val="000000"/>
                </a:outerShdw>
              </a:effectLst>
              <a:latin typeface="BaltTiffanyPlain" charset="0"/>
            </a:endParaRPr>
          </a:p>
        </p:txBody>
      </p:sp>
      <p:sp>
        <p:nvSpPr>
          <p:cNvPr id="46097" name="Text Box 17"/>
          <p:cNvSpPr txBox="1">
            <a:spLocks noChangeArrowheads="1"/>
          </p:cNvSpPr>
          <p:nvPr/>
        </p:nvSpPr>
        <p:spPr bwMode="auto">
          <a:xfrm>
            <a:off x="5327650" y="2743200"/>
            <a:ext cx="508000" cy="2905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lv-LV" sz="2000" b="1" i="1" baseline="30000">
                <a:solidFill>
                  <a:srgbClr val="009900"/>
                </a:solidFill>
                <a:latin typeface="BaltTiffanyPlain" charset="0"/>
              </a:rPr>
              <a:t>B</a:t>
            </a:r>
            <a:endParaRPr lang="lv-LV" sz="2000" b="1" i="1" baseline="30000">
              <a:solidFill>
                <a:srgbClr val="0099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altTiffanyPlain" charset="0"/>
            </a:endParaRPr>
          </a:p>
        </p:txBody>
      </p:sp>
      <p:sp>
        <p:nvSpPr>
          <p:cNvPr id="46098" name="Text Box 18"/>
          <p:cNvSpPr txBox="1">
            <a:spLocks noChangeArrowheads="1"/>
          </p:cNvSpPr>
          <p:nvPr/>
        </p:nvSpPr>
        <p:spPr bwMode="auto">
          <a:xfrm>
            <a:off x="6330950" y="3324225"/>
            <a:ext cx="508000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lv-LV" sz="2400" b="1" i="1" baseline="30000">
                <a:solidFill>
                  <a:srgbClr val="009900"/>
                </a:solidFill>
                <a:latin typeface="Times New Roman" pitchFamily="18" charset="0"/>
              </a:rPr>
              <a:t>C</a:t>
            </a:r>
            <a:endParaRPr lang="lv-LV" sz="2000" b="1" i="1" baseline="30000">
              <a:solidFill>
                <a:srgbClr val="0099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altTiffanyPlain" charset="0"/>
            </a:endParaRPr>
          </a:p>
        </p:txBody>
      </p:sp>
      <p:sp>
        <p:nvSpPr>
          <p:cNvPr id="46099" name="Text Box 19"/>
          <p:cNvSpPr txBox="1">
            <a:spLocks noChangeArrowheads="1"/>
          </p:cNvSpPr>
          <p:nvPr/>
        </p:nvSpPr>
        <p:spPr bwMode="auto">
          <a:xfrm>
            <a:off x="4070350" y="3273425"/>
            <a:ext cx="508000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lv-LV" sz="2400" b="1" i="1" baseline="30000">
                <a:solidFill>
                  <a:srgbClr val="009900"/>
                </a:solidFill>
                <a:latin typeface="Times New Roman" pitchFamily="18" charset="0"/>
              </a:rPr>
              <a:t>A</a:t>
            </a:r>
            <a:endParaRPr lang="lv-LV" sz="2000" b="1" i="1" baseline="30000">
              <a:solidFill>
                <a:srgbClr val="0099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altTiffanyPlain" charset="0"/>
            </a:endParaRPr>
          </a:p>
        </p:txBody>
      </p:sp>
      <p:pic>
        <p:nvPicPr>
          <p:cNvPr id="46101" name="Picture 20" descr="geometry1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51130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2700"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/>
          <a:lstStyle/>
          <a:p>
            <a:pPr eaLnBrk="1" hangingPunct="1">
              <a:defRPr/>
            </a:pPr>
            <a:r>
              <a:rPr lang="lv-LV" sz="2800">
                <a:solidFill>
                  <a:schemeClr val="tx1"/>
                </a:solidFill>
              </a:rPr>
              <a:t>Ilustrēsim šo aksiomu ar zīmējumu</a:t>
            </a:r>
            <a:br>
              <a:rPr lang="lv-LV" sz="2800">
                <a:solidFill>
                  <a:schemeClr val="tx1"/>
                </a:solidFill>
              </a:rPr>
            </a:br>
            <a:r>
              <a:rPr lang="lv-LV" sz="2800">
                <a:solidFill>
                  <a:schemeClr val="tx1"/>
                </a:solidFill>
              </a:rPr>
              <a:t>Ir trīs stienīši</a:t>
            </a:r>
            <a:br>
              <a:rPr lang="lv-LV" sz="2800">
                <a:solidFill>
                  <a:schemeClr val="tx1"/>
                </a:solidFill>
              </a:rPr>
            </a:br>
            <a:r>
              <a:rPr lang="lv-LV" sz="2800">
                <a:solidFill>
                  <a:schemeClr val="tx1"/>
                </a:solidFill>
              </a:rPr>
              <a:t>Uz šiem stienīšiem uzliekam kartona loksni</a:t>
            </a:r>
            <a:r>
              <a:rPr lang="lv-LV" sz="1400">
                <a:solidFill>
                  <a:schemeClr val="tx1"/>
                </a:solidFill>
              </a:rPr>
              <a:t> </a:t>
            </a:r>
            <a:br>
              <a:rPr lang="lv-LV" sz="1400">
                <a:solidFill>
                  <a:schemeClr val="tx1"/>
                </a:solidFill>
              </a:rPr>
            </a:br>
            <a:r>
              <a:rPr lang="lv-LV" sz="2800">
                <a:solidFill>
                  <a:schemeClr val="tx1"/>
                </a:solidFill>
              </a:rPr>
              <a:t>Plakne iet caur punktiem A, B, C (C   (AB))</a:t>
            </a:r>
          </a:p>
        </p:txBody>
      </p:sp>
      <p:graphicFrame>
        <p:nvGraphicFramePr>
          <p:cNvPr id="47107" name="Object 3"/>
          <p:cNvGraphicFramePr>
            <a:graphicFrameLocks noChangeAspect="1"/>
          </p:cNvGraphicFramePr>
          <p:nvPr/>
        </p:nvGraphicFramePr>
        <p:xfrm>
          <a:off x="6877050" y="1628775"/>
          <a:ext cx="176213" cy="214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08" name="Equation" r:id="rId3" imgW="177480" imgH="215640" progId="Equation.3">
                  <p:embed/>
                </p:oleObj>
              </mc:Choice>
              <mc:Fallback>
                <p:oleObj name="Equation" r:id="rId3" imgW="177480" imgH="2156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7050" y="1628775"/>
                        <a:ext cx="176213" cy="214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09" name="Line 4"/>
          <p:cNvSpPr>
            <a:spLocks noChangeShapeType="1"/>
          </p:cNvSpPr>
          <p:nvPr/>
        </p:nvSpPr>
        <p:spPr bwMode="auto">
          <a:xfrm flipH="1">
            <a:off x="4343400" y="3594100"/>
            <a:ext cx="0" cy="1955800"/>
          </a:xfrm>
          <a:prstGeom prst="line">
            <a:avLst/>
          </a:prstGeom>
          <a:noFill/>
          <a:ln w="76200">
            <a:solidFill>
              <a:srgbClr val="DDDDDD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47110" name="Line 5"/>
          <p:cNvSpPr>
            <a:spLocks noChangeShapeType="1"/>
          </p:cNvSpPr>
          <p:nvPr/>
        </p:nvSpPr>
        <p:spPr bwMode="auto">
          <a:xfrm>
            <a:off x="4305300" y="3594100"/>
            <a:ext cx="0" cy="1993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47111" name="Line 6"/>
          <p:cNvSpPr>
            <a:spLocks noChangeShapeType="1"/>
          </p:cNvSpPr>
          <p:nvPr/>
        </p:nvSpPr>
        <p:spPr bwMode="auto">
          <a:xfrm>
            <a:off x="4368800" y="3594100"/>
            <a:ext cx="0" cy="1993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47112" name="Line 7"/>
          <p:cNvSpPr>
            <a:spLocks noChangeShapeType="1"/>
          </p:cNvSpPr>
          <p:nvPr/>
        </p:nvSpPr>
        <p:spPr bwMode="auto">
          <a:xfrm flipH="1">
            <a:off x="5537200" y="2997200"/>
            <a:ext cx="0" cy="1955800"/>
          </a:xfrm>
          <a:prstGeom prst="line">
            <a:avLst/>
          </a:prstGeom>
          <a:noFill/>
          <a:ln w="76200">
            <a:solidFill>
              <a:srgbClr val="DDDDDD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47113" name="Line 8"/>
          <p:cNvSpPr>
            <a:spLocks noChangeShapeType="1"/>
          </p:cNvSpPr>
          <p:nvPr/>
        </p:nvSpPr>
        <p:spPr bwMode="auto">
          <a:xfrm>
            <a:off x="5499100" y="2997200"/>
            <a:ext cx="0" cy="1993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47114" name="Line 9"/>
          <p:cNvSpPr>
            <a:spLocks noChangeShapeType="1"/>
          </p:cNvSpPr>
          <p:nvPr/>
        </p:nvSpPr>
        <p:spPr bwMode="auto">
          <a:xfrm>
            <a:off x="5562600" y="2997200"/>
            <a:ext cx="0" cy="1993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47115" name="Line 10"/>
          <p:cNvSpPr>
            <a:spLocks noChangeShapeType="1"/>
          </p:cNvSpPr>
          <p:nvPr/>
        </p:nvSpPr>
        <p:spPr bwMode="auto">
          <a:xfrm flipH="1">
            <a:off x="6718300" y="3759200"/>
            <a:ext cx="0" cy="1955800"/>
          </a:xfrm>
          <a:prstGeom prst="line">
            <a:avLst/>
          </a:prstGeom>
          <a:noFill/>
          <a:ln w="76200">
            <a:solidFill>
              <a:srgbClr val="DDDDDD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47116" name="Line 11"/>
          <p:cNvSpPr>
            <a:spLocks noChangeShapeType="1"/>
          </p:cNvSpPr>
          <p:nvPr/>
        </p:nvSpPr>
        <p:spPr bwMode="auto">
          <a:xfrm>
            <a:off x="6680200" y="3759200"/>
            <a:ext cx="0" cy="1993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47117" name="Line 12"/>
          <p:cNvSpPr>
            <a:spLocks noChangeShapeType="1"/>
          </p:cNvSpPr>
          <p:nvPr/>
        </p:nvSpPr>
        <p:spPr bwMode="auto">
          <a:xfrm>
            <a:off x="6743700" y="3759200"/>
            <a:ext cx="0" cy="1993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2" name="AutoShape 13"/>
          <p:cNvSpPr>
            <a:spLocks noChangeArrowheads="1"/>
          </p:cNvSpPr>
          <p:nvPr/>
        </p:nvSpPr>
        <p:spPr bwMode="auto">
          <a:xfrm>
            <a:off x="3403600" y="2565400"/>
            <a:ext cx="4267200" cy="1663700"/>
          </a:xfrm>
          <a:prstGeom prst="flowChartInputOutpu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2000" b="1" i="1" baseline="30000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altTiffanyPlain" charset="0"/>
            </a:endParaRPr>
          </a:p>
        </p:txBody>
      </p:sp>
      <p:sp>
        <p:nvSpPr>
          <p:cNvPr id="47118" name="Oval 14"/>
          <p:cNvSpPr>
            <a:spLocks noChangeArrowheads="1"/>
          </p:cNvSpPr>
          <p:nvPr/>
        </p:nvSpPr>
        <p:spPr bwMode="auto">
          <a:xfrm>
            <a:off x="4297363" y="3527425"/>
            <a:ext cx="87312" cy="9525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2000" b="1" i="1" baseline="30000">
              <a:effectLst>
                <a:outerShdw blurRad="38100" dist="38100" dir="2700000" algn="tl">
                  <a:srgbClr val="000000"/>
                </a:outerShdw>
              </a:effectLst>
              <a:latin typeface="BaltTiffanyPlain" charset="0"/>
            </a:endParaRPr>
          </a:p>
        </p:txBody>
      </p:sp>
      <p:sp>
        <p:nvSpPr>
          <p:cNvPr id="47119" name="Oval 15"/>
          <p:cNvSpPr>
            <a:spLocks noChangeArrowheads="1"/>
          </p:cNvSpPr>
          <p:nvPr/>
        </p:nvSpPr>
        <p:spPr bwMode="auto">
          <a:xfrm>
            <a:off x="5491163" y="2930525"/>
            <a:ext cx="87312" cy="9525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2000" b="1" i="1" baseline="30000">
              <a:effectLst>
                <a:outerShdw blurRad="38100" dist="38100" dir="2700000" algn="tl">
                  <a:srgbClr val="000000"/>
                </a:outerShdw>
              </a:effectLst>
              <a:latin typeface="BaltTiffanyPlain" charset="0"/>
            </a:endParaRPr>
          </a:p>
        </p:txBody>
      </p:sp>
      <p:sp>
        <p:nvSpPr>
          <p:cNvPr id="47120" name="Oval 16"/>
          <p:cNvSpPr>
            <a:spLocks noChangeArrowheads="1"/>
          </p:cNvSpPr>
          <p:nvPr/>
        </p:nvSpPr>
        <p:spPr bwMode="auto">
          <a:xfrm>
            <a:off x="6672263" y="3692525"/>
            <a:ext cx="87312" cy="9525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2000" b="1" i="1" baseline="30000">
              <a:effectLst>
                <a:outerShdw blurRad="38100" dist="38100" dir="2700000" algn="tl">
                  <a:srgbClr val="000000"/>
                </a:outerShdw>
              </a:effectLst>
              <a:latin typeface="BaltTiffanyPlain" charset="0"/>
            </a:endParaRPr>
          </a:p>
        </p:txBody>
      </p:sp>
      <p:sp>
        <p:nvSpPr>
          <p:cNvPr id="47121" name="Text Box 17"/>
          <p:cNvSpPr txBox="1">
            <a:spLocks noChangeArrowheads="1"/>
          </p:cNvSpPr>
          <p:nvPr/>
        </p:nvSpPr>
        <p:spPr bwMode="auto">
          <a:xfrm>
            <a:off x="5327650" y="2743200"/>
            <a:ext cx="508000" cy="2905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lv-LV" sz="2000" b="1" i="1" baseline="30000">
                <a:solidFill>
                  <a:srgbClr val="009900"/>
                </a:solidFill>
                <a:latin typeface="BaltTiffanyPlain" charset="0"/>
              </a:rPr>
              <a:t>B</a:t>
            </a:r>
            <a:endParaRPr lang="lv-LV" sz="2000" b="1" i="1" baseline="30000">
              <a:solidFill>
                <a:srgbClr val="0099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altTiffanyPlain" charset="0"/>
            </a:endParaRPr>
          </a:p>
        </p:txBody>
      </p:sp>
      <p:sp>
        <p:nvSpPr>
          <p:cNvPr id="47122" name="Text Box 18"/>
          <p:cNvSpPr txBox="1">
            <a:spLocks noChangeArrowheads="1"/>
          </p:cNvSpPr>
          <p:nvPr/>
        </p:nvSpPr>
        <p:spPr bwMode="auto">
          <a:xfrm>
            <a:off x="6330950" y="3324225"/>
            <a:ext cx="508000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lv-LV" sz="2400" b="1" i="1" baseline="30000">
                <a:solidFill>
                  <a:srgbClr val="009900"/>
                </a:solidFill>
                <a:latin typeface="Times New Roman" pitchFamily="18" charset="0"/>
              </a:rPr>
              <a:t>C</a:t>
            </a:r>
            <a:endParaRPr lang="lv-LV" sz="2000" b="1" i="1" baseline="30000">
              <a:solidFill>
                <a:srgbClr val="0099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altTiffanyPlain" charset="0"/>
            </a:endParaRPr>
          </a:p>
        </p:txBody>
      </p:sp>
      <p:sp>
        <p:nvSpPr>
          <p:cNvPr id="47123" name="Text Box 19"/>
          <p:cNvSpPr txBox="1">
            <a:spLocks noChangeArrowheads="1"/>
          </p:cNvSpPr>
          <p:nvPr/>
        </p:nvSpPr>
        <p:spPr bwMode="auto">
          <a:xfrm>
            <a:off x="4070350" y="3273425"/>
            <a:ext cx="508000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lv-LV" sz="2400" b="1" i="1" baseline="30000">
                <a:solidFill>
                  <a:srgbClr val="009900"/>
                </a:solidFill>
                <a:latin typeface="Times New Roman" pitchFamily="18" charset="0"/>
              </a:rPr>
              <a:t>A</a:t>
            </a:r>
            <a:endParaRPr lang="lv-LV" sz="2000" b="1" i="1" baseline="30000">
              <a:solidFill>
                <a:srgbClr val="0099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altTiffanyPlain" charset="0"/>
            </a:endParaRPr>
          </a:p>
        </p:txBody>
      </p:sp>
      <p:pic>
        <p:nvPicPr>
          <p:cNvPr id="47125" name="Picture 20" descr="geometry1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51130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2700"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lv-LV"/>
              <a:t>Stereometrijas aksiomas</a:t>
            </a:r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lv-LV"/>
              <a:t>3. Ja divi taisnes punkti pieder plaknei, tad visi šīs taisnes punkti pieder plaknei.</a:t>
            </a:r>
            <a:endParaRPr lang="en-US"/>
          </a:p>
        </p:txBody>
      </p:sp>
      <p:pic>
        <p:nvPicPr>
          <p:cNvPr id="48131" name="Picture 15" descr="geometry1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51130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/>
          <a:lstStyle/>
          <a:p>
            <a:pPr eaLnBrk="1" hangingPunct="1">
              <a:defRPr/>
            </a:pPr>
            <a:r>
              <a:rPr lang="lv-LV" sz="2800">
                <a:solidFill>
                  <a:srgbClr val="7A0C04"/>
                </a:solidFill>
              </a:rPr>
              <a:t>Konstruējam plakni</a:t>
            </a:r>
            <a:r>
              <a:rPr lang="lv-LV" sz="2800">
                <a:solidFill>
                  <a:srgbClr val="FF3300"/>
                </a:solidFill>
                <a:latin typeface="BaltTiffanyPlain" charset="0"/>
              </a:rPr>
              <a:t/>
            </a:r>
            <a:br>
              <a:rPr lang="lv-LV" sz="2800">
                <a:solidFill>
                  <a:srgbClr val="FF3300"/>
                </a:solidFill>
                <a:latin typeface="BaltTiffanyPlain" charset="0"/>
              </a:rPr>
            </a:br>
            <a:r>
              <a:rPr lang="lv-LV" sz="2800">
                <a:solidFill>
                  <a:srgbClr val="FF3300"/>
                </a:solidFill>
                <a:latin typeface="BaltTiffanyPlain" charset="0"/>
              </a:rPr>
              <a:t/>
            </a:r>
            <a:br>
              <a:rPr lang="lv-LV" sz="2800">
                <a:solidFill>
                  <a:srgbClr val="FF3300"/>
                </a:solidFill>
                <a:latin typeface="BaltTiffanyPlain" charset="0"/>
              </a:rPr>
            </a:br>
            <a:r>
              <a:rPr lang="lv-LV" sz="1400">
                <a:solidFill>
                  <a:srgbClr val="FF3300"/>
                </a:solidFill>
                <a:latin typeface="BaltTiffanyPlain" charset="0"/>
              </a:rPr>
              <a:t/>
            </a:r>
            <a:br>
              <a:rPr lang="lv-LV" sz="1400">
                <a:solidFill>
                  <a:srgbClr val="FF3300"/>
                </a:solidFill>
                <a:latin typeface="BaltTiffanyPlain" charset="0"/>
              </a:rPr>
            </a:br>
            <a:endParaRPr lang="lv-LV" sz="1400">
              <a:solidFill>
                <a:srgbClr val="FF3300"/>
              </a:solidFill>
              <a:latin typeface="BaltTiffanyPlain" charset="0"/>
            </a:endParaRPr>
          </a:p>
        </p:txBody>
      </p:sp>
      <p:sp>
        <p:nvSpPr>
          <p:cNvPr id="49154" name="Line 3"/>
          <p:cNvSpPr>
            <a:spLocks noChangeShapeType="1"/>
          </p:cNvSpPr>
          <p:nvPr/>
        </p:nvSpPr>
        <p:spPr bwMode="auto">
          <a:xfrm flipV="1">
            <a:off x="2206625" y="3890963"/>
            <a:ext cx="1311275" cy="9080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49155" name="Line 4"/>
          <p:cNvSpPr>
            <a:spLocks noChangeShapeType="1"/>
          </p:cNvSpPr>
          <p:nvPr/>
        </p:nvSpPr>
        <p:spPr bwMode="auto">
          <a:xfrm>
            <a:off x="2206625" y="4784725"/>
            <a:ext cx="40100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49156" name="Line 5"/>
          <p:cNvSpPr>
            <a:spLocks noChangeShapeType="1"/>
          </p:cNvSpPr>
          <p:nvPr/>
        </p:nvSpPr>
        <p:spPr bwMode="auto">
          <a:xfrm flipV="1">
            <a:off x="6232525" y="3890963"/>
            <a:ext cx="1282700" cy="8794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49157" name="Line 6"/>
          <p:cNvSpPr>
            <a:spLocks noChangeShapeType="1"/>
          </p:cNvSpPr>
          <p:nvPr/>
        </p:nvSpPr>
        <p:spPr bwMode="auto">
          <a:xfrm>
            <a:off x="3490913" y="3890963"/>
            <a:ext cx="40100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49158" name="Line 7"/>
          <p:cNvSpPr>
            <a:spLocks noChangeShapeType="1"/>
          </p:cNvSpPr>
          <p:nvPr/>
        </p:nvSpPr>
        <p:spPr bwMode="auto">
          <a:xfrm>
            <a:off x="7010400" y="3890963"/>
            <a:ext cx="47625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pic>
        <p:nvPicPr>
          <p:cNvPr id="49159" name="Picture 8" descr="geometry1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51130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3067">
    <p:cu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/>
          <a:lstStyle/>
          <a:p>
            <a:pPr eaLnBrk="1" hangingPunct="1">
              <a:defRPr/>
            </a:pPr>
            <a:r>
              <a:rPr lang="lv-LV" sz="2800">
                <a:solidFill>
                  <a:schemeClr val="tx1"/>
                </a:solidFill>
              </a:rPr>
              <a:t>Konstruējam plakni</a:t>
            </a:r>
            <a:r>
              <a:rPr lang="lv-LV" sz="1400">
                <a:solidFill>
                  <a:schemeClr val="tx1"/>
                </a:solidFill>
              </a:rPr>
              <a:t> </a:t>
            </a:r>
            <a:br>
              <a:rPr lang="lv-LV" sz="1400">
                <a:solidFill>
                  <a:schemeClr val="tx1"/>
                </a:solidFill>
              </a:rPr>
            </a:br>
            <a:r>
              <a:rPr lang="lv-LV" sz="2800">
                <a:solidFill>
                  <a:srgbClr val="7A0C04"/>
                </a:solidFill>
              </a:rPr>
              <a:t>Uz šīs plaknes atliekam divus punktus</a:t>
            </a:r>
            <a:br>
              <a:rPr lang="lv-LV" sz="2800">
                <a:solidFill>
                  <a:srgbClr val="7A0C04"/>
                </a:solidFill>
              </a:rPr>
            </a:br>
            <a:r>
              <a:rPr lang="lv-LV" sz="1400">
                <a:solidFill>
                  <a:srgbClr val="009900"/>
                </a:solidFill>
                <a:latin typeface="BaltTiffanyPlain" charset="0"/>
              </a:rPr>
              <a:t/>
            </a:r>
            <a:br>
              <a:rPr lang="lv-LV" sz="1400">
                <a:solidFill>
                  <a:srgbClr val="009900"/>
                </a:solidFill>
                <a:latin typeface="BaltTiffanyPlain" charset="0"/>
              </a:rPr>
            </a:br>
            <a:r>
              <a:rPr lang="lv-LV" sz="1400">
                <a:solidFill>
                  <a:srgbClr val="009900"/>
                </a:solidFill>
                <a:latin typeface="BaltTiffanyPlain" charset="0"/>
              </a:rPr>
              <a:t/>
            </a:r>
            <a:br>
              <a:rPr lang="lv-LV" sz="1400">
                <a:solidFill>
                  <a:srgbClr val="009900"/>
                </a:solidFill>
                <a:latin typeface="BaltTiffanyPlain" charset="0"/>
              </a:rPr>
            </a:br>
            <a:endParaRPr lang="lv-LV" sz="1400">
              <a:solidFill>
                <a:srgbClr val="009900"/>
              </a:solidFill>
              <a:latin typeface="BaltTiffanyPlain" charset="0"/>
            </a:endParaRPr>
          </a:p>
        </p:txBody>
      </p:sp>
      <p:sp>
        <p:nvSpPr>
          <p:cNvPr id="50178" name="Rectangle 3"/>
          <p:cNvSpPr>
            <a:spLocks noChangeArrowheads="1"/>
          </p:cNvSpPr>
          <p:nvPr/>
        </p:nvSpPr>
        <p:spPr bwMode="auto">
          <a:xfrm>
            <a:off x="3413125" y="4179888"/>
            <a:ext cx="3063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50179" name="Rectangle 4"/>
          <p:cNvSpPr>
            <a:spLocks noChangeArrowheads="1"/>
          </p:cNvSpPr>
          <p:nvPr/>
        </p:nvSpPr>
        <p:spPr bwMode="auto">
          <a:xfrm>
            <a:off x="5192713" y="4179888"/>
            <a:ext cx="3063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 eaLnBrk="0" hangingPunct="0"/>
            <a:r>
              <a:rPr lang="lv-LV" sz="4800" baseline="30000">
                <a:latin typeface="BaltTiffanyPlain"/>
              </a:rPr>
              <a:t>.</a:t>
            </a:r>
          </a:p>
        </p:txBody>
      </p:sp>
      <p:sp>
        <p:nvSpPr>
          <p:cNvPr id="50180" name="Line 5"/>
          <p:cNvSpPr>
            <a:spLocks noChangeShapeType="1"/>
          </p:cNvSpPr>
          <p:nvPr/>
        </p:nvSpPr>
        <p:spPr bwMode="auto">
          <a:xfrm flipV="1">
            <a:off x="2206625" y="3890963"/>
            <a:ext cx="1311275" cy="9080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50181" name="Line 6"/>
          <p:cNvSpPr>
            <a:spLocks noChangeShapeType="1"/>
          </p:cNvSpPr>
          <p:nvPr/>
        </p:nvSpPr>
        <p:spPr bwMode="auto">
          <a:xfrm>
            <a:off x="2206625" y="4784725"/>
            <a:ext cx="40100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50182" name="Line 7"/>
          <p:cNvSpPr>
            <a:spLocks noChangeShapeType="1"/>
          </p:cNvSpPr>
          <p:nvPr/>
        </p:nvSpPr>
        <p:spPr bwMode="auto">
          <a:xfrm flipV="1">
            <a:off x="6232525" y="3890963"/>
            <a:ext cx="1282700" cy="8794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50183" name="Line 8"/>
          <p:cNvSpPr>
            <a:spLocks noChangeShapeType="1"/>
          </p:cNvSpPr>
          <p:nvPr/>
        </p:nvSpPr>
        <p:spPr bwMode="auto">
          <a:xfrm>
            <a:off x="3490913" y="3890963"/>
            <a:ext cx="40100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50184" name="Line 9"/>
          <p:cNvSpPr>
            <a:spLocks noChangeShapeType="1"/>
          </p:cNvSpPr>
          <p:nvPr/>
        </p:nvSpPr>
        <p:spPr bwMode="auto">
          <a:xfrm>
            <a:off x="7010400" y="3890963"/>
            <a:ext cx="47625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pic>
        <p:nvPicPr>
          <p:cNvPr id="50185" name="Picture 10" descr="geometry1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51130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3300">
    <p:cut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/>
          <a:lstStyle/>
          <a:p>
            <a:pPr eaLnBrk="1" hangingPunct="1">
              <a:defRPr/>
            </a:pPr>
            <a:r>
              <a:rPr lang="lv-LV" sz="2800">
                <a:solidFill>
                  <a:schemeClr val="tx1"/>
                </a:solidFill>
              </a:rPr>
              <a:t>Konstruējam plakni</a:t>
            </a:r>
            <a:r>
              <a:rPr lang="lv-LV" sz="1400">
                <a:solidFill>
                  <a:schemeClr val="tx1"/>
                </a:solidFill>
              </a:rPr>
              <a:t> </a:t>
            </a:r>
            <a:br>
              <a:rPr lang="lv-LV" sz="1400">
                <a:solidFill>
                  <a:schemeClr val="tx1"/>
                </a:solidFill>
              </a:rPr>
            </a:br>
            <a:r>
              <a:rPr lang="lv-LV" sz="2800">
                <a:solidFill>
                  <a:srgbClr val="7A0C04"/>
                </a:solidFill>
              </a:rPr>
              <a:t>Uz šīs plaknes atliekam divus punktus</a:t>
            </a:r>
            <a:br>
              <a:rPr lang="lv-LV" sz="2800">
                <a:solidFill>
                  <a:srgbClr val="7A0C04"/>
                </a:solidFill>
              </a:rPr>
            </a:br>
            <a:r>
              <a:rPr lang="lv-LV" sz="1400">
                <a:solidFill>
                  <a:srgbClr val="009900"/>
                </a:solidFill>
                <a:latin typeface="BaltTiffanyPlain" charset="0"/>
              </a:rPr>
              <a:t/>
            </a:r>
            <a:br>
              <a:rPr lang="lv-LV" sz="1400">
                <a:solidFill>
                  <a:srgbClr val="009900"/>
                </a:solidFill>
                <a:latin typeface="BaltTiffanyPlain" charset="0"/>
              </a:rPr>
            </a:br>
            <a:r>
              <a:rPr lang="lv-LV" sz="1400">
                <a:solidFill>
                  <a:srgbClr val="7A0C04"/>
                </a:solidFill>
              </a:rPr>
              <a:t/>
            </a:r>
            <a:br>
              <a:rPr lang="lv-LV" sz="1400">
                <a:solidFill>
                  <a:srgbClr val="7A0C04"/>
                </a:solidFill>
              </a:rPr>
            </a:br>
            <a:r>
              <a:rPr lang="lv-LV" sz="1400">
                <a:solidFill>
                  <a:srgbClr val="FF3300"/>
                </a:solidFill>
              </a:rPr>
              <a:t/>
            </a:r>
            <a:br>
              <a:rPr lang="lv-LV" sz="1400">
                <a:solidFill>
                  <a:srgbClr val="FF3300"/>
                </a:solidFill>
              </a:rPr>
            </a:br>
            <a:r>
              <a:rPr lang="lv-LV" sz="1400">
                <a:solidFill>
                  <a:srgbClr val="FF3300"/>
                </a:solidFill>
                <a:latin typeface="BaltTiffanyPlain" charset="0"/>
              </a:rPr>
              <a:t/>
            </a:r>
            <a:br>
              <a:rPr lang="lv-LV" sz="1400">
                <a:solidFill>
                  <a:srgbClr val="FF3300"/>
                </a:solidFill>
                <a:latin typeface="BaltTiffanyPlain" charset="0"/>
              </a:rPr>
            </a:br>
            <a:endParaRPr lang="lv-LV" sz="1400">
              <a:solidFill>
                <a:srgbClr val="FF3300"/>
              </a:solidFill>
              <a:latin typeface="BaltTiffanyPlain" charset="0"/>
            </a:endParaRPr>
          </a:p>
        </p:txBody>
      </p:sp>
      <p:sp>
        <p:nvSpPr>
          <p:cNvPr id="51202" name="Rectangle 3"/>
          <p:cNvSpPr>
            <a:spLocks noChangeArrowheads="1"/>
          </p:cNvSpPr>
          <p:nvPr/>
        </p:nvSpPr>
        <p:spPr bwMode="auto">
          <a:xfrm>
            <a:off x="3413125" y="4179888"/>
            <a:ext cx="3063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 eaLnBrk="0" hangingPunct="0"/>
            <a:r>
              <a:rPr lang="lv-LV" sz="4800" baseline="30000">
                <a:latin typeface="BaltTiffanyPlain"/>
              </a:rPr>
              <a:t>.</a:t>
            </a:r>
          </a:p>
        </p:txBody>
      </p:sp>
      <p:sp>
        <p:nvSpPr>
          <p:cNvPr id="51203" name="Rectangle 4"/>
          <p:cNvSpPr>
            <a:spLocks noChangeArrowheads="1"/>
          </p:cNvSpPr>
          <p:nvPr/>
        </p:nvSpPr>
        <p:spPr bwMode="auto">
          <a:xfrm>
            <a:off x="5192713" y="4179888"/>
            <a:ext cx="3063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 eaLnBrk="0" hangingPunct="0"/>
            <a:r>
              <a:rPr lang="lv-LV" sz="4800" baseline="30000">
                <a:latin typeface="BaltTiffanyPlain"/>
              </a:rPr>
              <a:t>.</a:t>
            </a:r>
          </a:p>
        </p:txBody>
      </p:sp>
      <p:sp>
        <p:nvSpPr>
          <p:cNvPr id="51204" name="Line 5"/>
          <p:cNvSpPr>
            <a:spLocks noChangeShapeType="1"/>
          </p:cNvSpPr>
          <p:nvPr/>
        </p:nvSpPr>
        <p:spPr bwMode="auto">
          <a:xfrm flipV="1">
            <a:off x="2206625" y="3890963"/>
            <a:ext cx="1311275" cy="9080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51205" name="Line 6"/>
          <p:cNvSpPr>
            <a:spLocks noChangeShapeType="1"/>
          </p:cNvSpPr>
          <p:nvPr/>
        </p:nvSpPr>
        <p:spPr bwMode="auto">
          <a:xfrm>
            <a:off x="2206625" y="4784725"/>
            <a:ext cx="40100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51206" name="Line 7"/>
          <p:cNvSpPr>
            <a:spLocks noChangeShapeType="1"/>
          </p:cNvSpPr>
          <p:nvPr/>
        </p:nvSpPr>
        <p:spPr bwMode="auto">
          <a:xfrm flipV="1">
            <a:off x="6232525" y="3890963"/>
            <a:ext cx="1282700" cy="8794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51207" name="Line 8"/>
          <p:cNvSpPr>
            <a:spLocks noChangeShapeType="1"/>
          </p:cNvSpPr>
          <p:nvPr/>
        </p:nvSpPr>
        <p:spPr bwMode="auto">
          <a:xfrm>
            <a:off x="3490913" y="3890963"/>
            <a:ext cx="40100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51208" name="Line 9"/>
          <p:cNvSpPr>
            <a:spLocks noChangeShapeType="1"/>
          </p:cNvSpPr>
          <p:nvPr/>
        </p:nvSpPr>
        <p:spPr bwMode="auto">
          <a:xfrm>
            <a:off x="7010400" y="3890963"/>
            <a:ext cx="47625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pic>
        <p:nvPicPr>
          <p:cNvPr id="51209" name="Picture 10" descr="geometry1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51130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2983">
    <p:cut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/>
          <a:lstStyle/>
          <a:p>
            <a:pPr eaLnBrk="1" hangingPunct="1">
              <a:defRPr/>
            </a:pPr>
            <a:r>
              <a:rPr lang="lv-LV" sz="2800">
                <a:solidFill>
                  <a:schemeClr val="tx1"/>
                </a:solidFill>
              </a:rPr>
              <a:t>Konstruējam plakni</a:t>
            </a:r>
            <a:r>
              <a:rPr lang="lv-LV" sz="1400">
                <a:solidFill>
                  <a:schemeClr val="tx1"/>
                </a:solidFill>
              </a:rPr>
              <a:t> </a:t>
            </a:r>
            <a:br>
              <a:rPr lang="lv-LV" sz="1400">
                <a:solidFill>
                  <a:schemeClr val="tx1"/>
                </a:solidFill>
              </a:rPr>
            </a:br>
            <a:r>
              <a:rPr lang="lv-LV" sz="2800">
                <a:solidFill>
                  <a:schemeClr val="tx1"/>
                </a:solidFill>
              </a:rPr>
              <a:t>Uz šīs plaknes atliekam divus punktus</a:t>
            </a:r>
            <a:r>
              <a:rPr lang="lv-LV" sz="1400">
                <a:solidFill>
                  <a:schemeClr val="tx1"/>
                </a:solidFill>
              </a:rPr>
              <a:t/>
            </a:r>
            <a:br>
              <a:rPr lang="lv-LV" sz="1400">
                <a:solidFill>
                  <a:schemeClr val="tx1"/>
                </a:solidFill>
              </a:rPr>
            </a:br>
            <a:r>
              <a:rPr lang="lv-LV" sz="2800">
                <a:solidFill>
                  <a:srgbClr val="7A0C04"/>
                </a:solidFill>
              </a:rPr>
              <a:t>Caur šiem punktiem var novilkt vienu taisni </a:t>
            </a:r>
            <a:br>
              <a:rPr lang="lv-LV" sz="2800">
                <a:solidFill>
                  <a:srgbClr val="7A0C04"/>
                </a:solidFill>
              </a:rPr>
            </a:br>
            <a:endParaRPr lang="lv-LV" sz="2800">
              <a:solidFill>
                <a:srgbClr val="7A0C04"/>
              </a:solidFill>
            </a:endParaRPr>
          </a:p>
        </p:txBody>
      </p:sp>
      <p:sp>
        <p:nvSpPr>
          <p:cNvPr id="52226" name="Line 3"/>
          <p:cNvSpPr>
            <a:spLocks noChangeShapeType="1"/>
          </p:cNvSpPr>
          <p:nvPr/>
        </p:nvSpPr>
        <p:spPr bwMode="auto">
          <a:xfrm>
            <a:off x="3014663" y="4418013"/>
            <a:ext cx="3290887" cy="0"/>
          </a:xfrm>
          <a:prstGeom prst="line">
            <a:avLst/>
          </a:prstGeom>
          <a:noFill/>
          <a:ln w="31750">
            <a:solidFill>
              <a:srgbClr val="7A0C04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52227" name="Rectangle 4"/>
          <p:cNvSpPr>
            <a:spLocks noChangeArrowheads="1"/>
          </p:cNvSpPr>
          <p:nvPr/>
        </p:nvSpPr>
        <p:spPr bwMode="auto">
          <a:xfrm>
            <a:off x="3413125" y="4179888"/>
            <a:ext cx="3063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 eaLnBrk="0" hangingPunct="0"/>
            <a:r>
              <a:rPr lang="lv-LV" sz="4800" baseline="30000">
                <a:latin typeface="BaltTiffanyPlain"/>
              </a:rPr>
              <a:t>.</a:t>
            </a:r>
          </a:p>
        </p:txBody>
      </p:sp>
      <p:sp>
        <p:nvSpPr>
          <p:cNvPr id="52228" name="Rectangle 5"/>
          <p:cNvSpPr>
            <a:spLocks noChangeArrowheads="1"/>
          </p:cNvSpPr>
          <p:nvPr/>
        </p:nvSpPr>
        <p:spPr bwMode="auto">
          <a:xfrm>
            <a:off x="5192713" y="4179888"/>
            <a:ext cx="3063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 eaLnBrk="0" hangingPunct="0"/>
            <a:r>
              <a:rPr lang="lv-LV" sz="4800" baseline="30000">
                <a:latin typeface="BaltTiffanyPlain"/>
              </a:rPr>
              <a:t>.</a:t>
            </a:r>
          </a:p>
        </p:txBody>
      </p:sp>
      <p:sp>
        <p:nvSpPr>
          <p:cNvPr id="52229" name="Line 6"/>
          <p:cNvSpPr>
            <a:spLocks noChangeShapeType="1"/>
          </p:cNvSpPr>
          <p:nvPr/>
        </p:nvSpPr>
        <p:spPr bwMode="auto">
          <a:xfrm flipV="1">
            <a:off x="2206625" y="3890963"/>
            <a:ext cx="1311275" cy="9080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52230" name="Line 7"/>
          <p:cNvSpPr>
            <a:spLocks noChangeShapeType="1"/>
          </p:cNvSpPr>
          <p:nvPr/>
        </p:nvSpPr>
        <p:spPr bwMode="auto">
          <a:xfrm>
            <a:off x="2206625" y="4784725"/>
            <a:ext cx="40100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52231" name="Line 8"/>
          <p:cNvSpPr>
            <a:spLocks noChangeShapeType="1"/>
          </p:cNvSpPr>
          <p:nvPr/>
        </p:nvSpPr>
        <p:spPr bwMode="auto">
          <a:xfrm flipV="1">
            <a:off x="6232525" y="3890963"/>
            <a:ext cx="1282700" cy="8794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52232" name="Line 9"/>
          <p:cNvSpPr>
            <a:spLocks noChangeShapeType="1"/>
          </p:cNvSpPr>
          <p:nvPr/>
        </p:nvSpPr>
        <p:spPr bwMode="auto">
          <a:xfrm>
            <a:off x="3490913" y="3890963"/>
            <a:ext cx="40100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52233" name="Line 10"/>
          <p:cNvSpPr>
            <a:spLocks noChangeShapeType="1"/>
          </p:cNvSpPr>
          <p:nvPr/>
        </p:nvSpPr>
        <p:spPr bwMode="auto">
          <a:xfrm>
            <a:off x="7010400" y="3890963"/>
            <a:ext cx="47625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pic>
        <p:nvPicPr>
          <p:cNvPr id="52234" name="Picture 11" descr="geometry1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51130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5050">
    <p:cut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392238"/>
          </a:xfrm>
        </p:spPr>
        <p:txBody>
          <a:bodyPr/>
          <a:lstStyle/>
          <a:p>
            <a:pPr eaLnBrk="1" hangingPunct="1">
              <a:defRPr/>
            </a:pPr>
            <a:r>
              <a:rPr lang="lv-LV"/>
              <a:t>Stereometrijas aksiomas</a:t>
            </a:r>
            <a:endParaRPr lang="en-US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565400"/>
            <a:ext cx="8229600" cy="3530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lv-LV"/>
              <a:t>4. Ja divām plaknēm ir kopīgs punkts, tad tām ir kopīga taisne, uz kuras atrodas visi šo plakņu kopīgie punkti. </a:t>
            </a:r>
            <a:endParaRPr lang="en-US"/>
          </a:p>
        </p:txBody>
      </p:sp>
      <p:pic>
        <p:nvPicPr>
          <p:cNvPr id="53251" name="Picture 7" descr="geometry1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51130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/>
          <a:lstStyle/>
          <a:p>
            <a:pPr eaLnBrk="1" hangingPunct="1">
              <a:defRPr/>
            </a:pPr>
            <a:r>
              <a:rPr lang="lv-LV" sz="2800">
                <a:solidFill>
                  <a:srgbClr val="7A0C04"/>
                </a:solidFill>
              </a:rPr>
              <a:t>Konstruējam vienu plakni</a:t>
            </a:r>
            <a:r>
              <a:rPr lang="lv-LV" sz="2800">
                <a:solidFill>
                  <a:srgbClr val="7A0C04"/>
                </a:solidFill>
                <a:latin typeface="BaltTiffanyPlain" charset="0"/>
              </a:rPr>
              <a:t/>
            </a:r>
            <a:br>
              <a:rPr lang="lv-LV" sz="2800">
                <a:solidFill>
                  <a:srgbClr val="7A0C04"/>
                </a:solidFill>
                <a:latin typeface="BaltTiffanyPlain" charset="0"/>
              </a:rPr>
            </a:br>
            <a:r>
              <a:rPr lang="lv-LV" sz="1400">
                <a:solidFill>
                  <a:srgbClr val="FF3300"/>
                </a:solidFill>
                <a:latin typeface="BaltTiffanyPlain" charset="0"/>
              </a:rPr>
              <a:t/>
            </a:r>
            <a:br>
              <a:rPr lang="lv-LV" sz="1400">
                <a:solidFill>
                  <a:srgbClr val="FF3300"/>
                </a:solidFill>
                <a:latin typeface="BaltTiffanyPlain" charset="0"/>
              </a:rPr>
            </a:br>
            <a:endParaRPr lang="lv-LV" sz="1400">
              <a:solidFill>
                <a:srgbClr val="FF3300"/>
              </a:solidFill>
              <a:latin typeface="BaltTiffanyPlain" charset="0"/>
            </a:endParaRPr>
          </a:p>
        </p:txBody>
      </p:sp>
      <p:sp>
        <p:nvSpPr>
          <p:cNvPr id="54274" name="Line 3"/>
          <p:cNvSpPr>
            <a:spLocks noChangeShapeType="1"/>
          </p:cNvSpPr>
          <p:nvPr/>
        </p:nvSpPr>
        <p:spPr bwMode="auto">
          <a:xfrm flipV="1">
            <a:off x="2206625" y="3890963"/>
            <a:ext cx="1311275" cy="9080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54275" name="Line 4"/>
          <p:cNvSpPr>
            <a:spLocks noChangeShapeType="1"/>
          </p:cNvSpPr>
          <p:nvPr/>
        </p:nvSpPr>
        <p:spPr bwMode="auto">
          <a:xfrm>
            <a:off x="2206625" y="4784725"/>
            <a:ext cx="40100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54276" name="Line 5"/>
          <p:cNvSpPr>
            <a:spLocks noChangeShapeType="1"/>
          </p:cNvSpPr>
          <p:nvPr/>
        </p:nvSpPr>
        <p:spPr bwMode="auto">
          <a:xfrm flipV="1">
            <a:off x="6219825" y="3890963"/>
            <a:ext cx="1295400" cy="8921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54277" name="Line 6"/>
          <p:cNvSpPr>
            <a:spLocks noChangeShapeType="1"/>
          </p:cNvSpPr>
          <p:nvPr/>
        </p:nvSpPr>
        <p:spPr bwMode="auto">
          <a:xfrm>
            <a:off x="3490913" y="3890963"/>
            <a:ext cx="40100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54278" name="Line 7"/>
          <p:cNvSpPr>
            <a:spLocks noChangeShapeType="1"/>
          </p:cNvSpPr>
          <p:nvPr/>
        </p:nvSpPr>
        <p:spPr bwMode="auto">
          <a:xfrm>
            <a:off x="7010400" y="3890963"/>
            <a:ext cx="47625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pic>
        <p:nvPicPr>
          <p:cNvPr id="54279" name="Picture 8" descr="geometry1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51130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2567">
    <p:cut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/>
          <a:lstStyle/>
          <a:p>
            <a:pPr eaLnBrk="1" hangingPunct="1">
              <a:defRPr/>
            </a:pPr>
            <a:r>
              <a:rPr lang="lv-LV" sz="2800">
                <a:solidFill>
                  <a:schemeClr val="tx1"/>
                </a:solidFill>
              </a:rPr>
              <a:t>Konstruējam vienu plakni</a:t>
            </a:r>
            <a:r>
              <a:rPr lang="lv-LV" sz="1400">
                <a:solidFill>
                  <a:schemeClr val="tx1"/>
                </a:solidFill>
              </a:rPr>
              <a:t> </a:t>
            </a:r>
            <a:br>
              <a:rPr lang="lv-LV" sz="1400">
                <a:solidFill>
                  <a:schemeClr val="tx1"/>
                </a:solidFill>
              </a:rPr>
            </a:br>
            <a:r>
              <a:rPr lang="lv-LV" sz="2800">
                <a:solidFill>
                  <a:srgbClr val="7A0C04"/>
                </a:solidFill>
              </a:rPr>
              <a:t>Uz šīs plaknes atliekam punktu</a:t>
            </a:r>
          </a:p>
        </p:txBody>
      </p:sp>
      <p:sp>
        <p:nvSpPr>
          <p:cNvPr id="55298" name="Rectangle 3"/>
          <p:cNvSpPr>
            <a:spLocks noChangeArrowheads="1"/>
          </p:cNvSpPr>
          <p:nvPr/>
        </p:nvSpPr>
        <p:spPr bwMode="auto">
          <a:xfrm>
            <a:off x="3421063" y="4135438"/>
            <a:ext cx="3063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 eaLnBrk="0" hangingPunct="0"/>
            <a:r>
              <a:rPr lang="lv-LV" sz="6000" baseline="30000">
                <a:latin typeface="BaltTiffanyPlain"/>
              </a:rPr>
              <a:t>.</a:t>
            </a:r>
            <a:endParaRPr lang="lv-LV" sz="4800" baseline="30000">
              <a:latin typeface="BaltTiffanyPlain"/>
            </a:endParaRPr>
          </a:p>
        </p:txBody>
      </p:sp>
      <p:sp>
        <p:nvSpPr>
          <p:cNvPr id="55299" name="Rectangle 4"/>
          <p:cNvSpPr>
            <a:spLocks noChangeArrowheads="1"/>
          </p:cNvSpPr>
          <p:nvPr/>
        </p:nvSpPr>
        <p:spPr bwMode="auto">
          <a:xfrm>
            <a:off x="5286375" y="4137025"/>
            <a:ext cx="3063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 eaLnBrk="0" hangingPunct="0"/>
            <a:endParaRPr lang="en-US" sz="4800" baseline="30000">
              <a:latin typeface="BaltTiffanyPlain"/>
            </a:endParaRPr>
          </a:p>
        </p:txBody>
      </p:sp>
      <p:sp>
        <p:nvSpPr>
          <p:cNvPr id="55300" name="Line 5"/>
          <p:cNvSpPr>
            <a:spLocks noChangeShapeType="1"/>
          </p:cNvSpPr>
          <p:nvPr/>
        </p:nvSpPr>
        <p:spPr bwMode="auto">
          <a:xfrm flipV="1">
            <a:off x="2206625" y="3890963"/>
            <a:ext cx="1311275" cy="9080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55301" name="Line 6"/>
          <p:cNvSpPr>
            <a:spLocks noChangeShapeType="1"/>
          </p:cNvSpPr>
          <p:nvPr/>
        </p:nvSpPr>
        <p:spPr bwMode="auto">
          <a:xfrm>
            <a:off x="2206625" y="4784725"/>
            <a:ext cx="40100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55302" name="Line 7"/>
          <p:cNvSpPr>
            <a:spLocks noChangeShapeType="1"/>
          </p:cNvSpPr>
          <p:nvPr/>
        </p:nvSpPr>
        <p:spPr bwMode="auto">
          <a:xfrm flipV="1">
            <a:off x="6207125" y="3890963"/>
            <a:ext cx="1308100" cy="9048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55303" name="Line 8"/>
          <p:cNvSpPr>
            <a:spLocks noChangeShapeType="1"/>
          </p:cNvSpPr>
          <p:nvPr/>
        </p:nvSpPr>
        <p:spPr bwMode="auto">
          <a:xfrm>
            <a:off x="3490913" y="3890963"/>
            <a:ext cx="40100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55304" name="Line 9"/>
          <p:cNvSpPr>
            <a:spLocks noChangeShapeType="1"/>
          </p:cNvSpPr>
          <p:nvPr/>
        </p:nvSpPr>
        <p:spPr bwMode="auto">
          <a:xfrm>
            <a:off x="7010400" y="3890963"/>
            <a:ext cx="47625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55305" name="Line 10"/>
          <p:cNvSpPr>
            <a:spLocks noChangeShapeType="1"/>
          </p:cNvSpPr>
          <p:nvPr/>
        </p:nvSpPr>
        <p:spPr bwMode="auto">
          <a:xfrm flipV="1">
            <a:off x="2263775" y="4410075"/>
            <a:ext cx="519113" cy="360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pic>
        <p:nvPicPr>
          <p:cNvPr id="55306" name="Picture 11" descr="geometry1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51130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4233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755650" y="2492375"/>
            <a:ext cx="7772400" cy="1828800"/>
          </a:xfrm>
        </p:spPr>
        <p:txBody>
          <a:bodyPr/>
          <a:lstStyle/>
          <a:p>
            <a:pPr algn="l" eaLnBrk="1" hangingPunct="1">
              <a:defRPr/>
            </a:pPr>
            <a:r>
              <a:rPr lang="lv-LV" sz="4000">
                <a:solidFill>
                  <a:srgbClr val="7A0C04"/>
                </a:solidFill>
                <a:latin typeface="Comic Sans MS" pitchFamily="66" charset="0"/>
              </a:rPr>
              <a:t>Def.</a:t>
            </a:r>
            <a:r>
              <a:rPr lang="lv-LV" sz="4000"/>
              <a:t> </a:t>
            </a:r>
            <a:r>
              <a:rPr lang="lv-LV" sz="3200"/>
              <a:t>Stereometrija pēta ģeometriskus ķermeņus un telpas figūras, kuru visi punkti neatrodas vienā plaknē. </a:t>
            </a:r>
            <a:endParaRPr lang="ru-RU" sz="3200"/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250825" y="5105400"/>
            <a:ext cx="8424863" cy="1752600"/>
          </a:xfrm>
        </p:spPr>
        <p:txBody>
          <a:bodyPr/>
          <a:lstStyle/>
          <a:p>
            <a:pPr eaLnBrk="1" hangingPunct="1">
              <a:defRPr/>
            </a:pPr>
            <a:r>
              <a:rPr lang="lv-LV" sz="2800"/>
              <a:t>Vārds ‘stereometrija’ radies no grieķu vārdiem “stereas” – telpisks un “metron” – mērs.</a:t>
            </a:r>
            <a:endParaRPr lang="ru-RU" sz="2800"/>
          </a:p>
        </p:txBody>
      </p:sp>
      <p:grpSp>
        <p:nvGrpSpPr>
          <p:cNvPr id="15363" name="Group 10"/>
          <p:cNvGrpSpPr>
            <a:grpSpLocks/>
          </p:cNvGrpSpPr>
          <p:nvPr/>
        </p:nvGrpSpPr>
        <p:grpSpPr bwMode="auto">
          <a:xfrm>
            <a:off x="6084888" y="188913"/>
            <a:ext cx="2447925" cy="2016125"/>
            <a:chOff x="3833" y="119"/>
            <a:chExt cx="1542" cy="1270"/>
          </a:xfrm>
        </p:grpSpPr>
        <p:sp>
          <p:nvSpPr>
            <p:cNvPr id="15365" name="AutoShape 7"/>
            <p:cNvSpPr>
              <a:spLocks noChangeArrowheads="1"/>
            </p:cNvSpPr>
            <p:nvPr/>
          </p:nvSpPr>
          <p:spPr bwMode="auto">
            <a:xfrm>
              <a:off x="3833" y="300"/>
              <a:ext cx="816" cy="771"/>
            </a:xfrm>
            <a:prstGeom prst="flowChartMagneticDisk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lv-LV"/>
            </a:p>
          </p:txBody>
        </p:sp>
        <p:sp>
          <p:nvSpPr>
            <p:cNvPr id="15366" name="AutoShape 8"/>
            <p:cNvSpPr>
              <a:spLocks noChangeArrowheads="1"/>
            </p:cNvSpPr>
            <p:nvPr/>
          </p:nvSpPr>
          <p:spPr bwMode="auto">
            <a:xfrm>
              <a:off x="4422" y="119"/>
              <a:ext cx="953" cy="816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lv-LV"/>
            </a:p>
          </p:txBody>
        </p:sp>
        <p:sp>
          <p:nvSpPr>
            <p:cNvPr id="15367" name="Oval 9"/>
            <p:cNvSpPr>
              <a:spLocks noChangeArrowheads="1"/>
            </p:cNvSpPr>
            <p:nvPr/>
          </p:nvSpPr>
          <p:spPr bwMode="auto">
            <a:xfrm>
              <a:off x="4241" y="618"/>
              <a:ext cx="771" cy="77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lv-LV"/>
            </a:p>
          </p:txBody>
        </p:sp>
      </p:grpSp>
      <p:pic>
        <p:nvPicPr>
          <p:cNvPr id="15364" name="Picture 13" descr="geometry1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51130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/>
          <a:lstStyle/>
          <a:p>
            <a:pPr eaLnBrk="1" hangingPunct="1">
              <a:defRPr/>
            </a:pPr>
            <a:r>
              <a:rPr lang="lv-LV" sz="2800">
                <a:solidFill>
                  <a:schemeClr val="tx1"/>
                </a:solidFill>
              </a:rPr>
              <a:t>Konstruējam vienu plakni</a:t>
            </a:r>
            <a:r>
              <a:rPr lang="lv-LV" sz="1400">
                <a:solidFill>
                  <a:schemeClr val="tx1"/>
                </a:solidFill>
              </a:rPr>
              <a:t> </a:t>
            </a:r>
            <a:br>
              <a:rPr lang="lv-LV" sz="1400">
                <a:solidFill>
                  <a:schemeClr val="tx1"/>
                </a:solidFill>
              </a:rPr>
            </a:br>
            <a:r>
              <a:rPr lang="lv-LV" sz="2800">
                <a:solidFill>
                  <a:schemeClr val="tx1"/>
                </a:solidFill>
              </a:rPr>
              <a:t>Uz šīs plaknes atliekam punktu</a:t>
            </a:r>
            <a:r>
              <a:rPr lang="lv-LV" sz="1400">
                <a:solidFill>
                  <a:schemeClr val="tx1"/>
                </a:solidFill>
              </a:rPr>
              <a:t> </a:t>
            </a:r>
            <a:br>
              <a:rPr lang="lv-LV" sz="1400">
                <a:solidFill>
                  <a:schemeClr val="tx1"/>
                </a:solidFill>
              </a:rPr>
            </a:br>
            <a:r>
              <a:rPr lang="lv-LV" sz="2800">
                <a:solidFill>
                  <a:srgbClr val="7A0C04"/>
                </a:solidFill>
              </a:rPr>
              <a:t>Caur šo punktu novelkam plakni</a:t>
            </a:r>
          </a:p>
        </p:txBody>
      </p:sp>
      <p:sp>
        <p:nvSpPr>
          <p:cNvPr id="56322" name="Rectangle 3"/>
          <p:cNvSpPr>
            <a:spLocks noChangeArrowheads="1"/>
          </p:cNvSpPr>
          <p:nvPr/>
        </p:nvSpPr>
        <p:spPr bwMode="auto">
          <a:xfrm>
            <a:off x="3421063" y="4135438"/>
            <a:ext cx="3063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 eaLnBrk="0" hangingPunct="0"/>
            <a:r>
              <a:rPr lang="lv-LV" sz="6000" baseline="30000">
                <a:latin typeface="BaltTiffanyPlain"/>
              </a:rPr>
              <a:t>.</a:t>
            </a:r>
            <a:endParaRPr lang="lv-LV" sz="4800" baseline="30000">
              <a:latin typeface="BaltTiffanyPlain"/>
            </a:endParaRPr>
          </a:p>
        </p:txBody>
      </p:sp>
      <p:sp>
        <p:nvSpPr>
          <p:cNvPr id="56323" name="Line 4"/>
          <p:cNvSpPr>
            <a:spLocks noChangeShapeType="1"/>
          </p:cNvSpPr>
          <p:nvPr/>
        </p:nvSpPr>
        <p:spPr bwMode="auto">
          <a:xfrm flipH="1">
            <a:off x="2651125" y="4381500"/>
            <a:ext cx="146050" cy="417513"/>
          </a:xfrm>
          <a:prstGeom prst="line">
            <a:avLst/>
          </a:prstGeom>
          <a:noFill/>
          <a:ln w="25400">
            <a:solidFill>
              <a:schemeClr val="tx1"/>
            </a:solidFill>
            <a:prstDash val="lgDash"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56324" name="Line 5"/>
          <p:cNvSpPr>
            <a:spLocks noChangeShapeType="1"/>
          </p:cNvSpPr>
          <p:nvPr/>
        </p:nvSpPr>
        <p:spPr bwMode="auto">
          <a:xfrm flipH="1">
            <a:off x="6346825" y="2706688"/>
            <a:ext cx="1038225" cy="28860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56325" name="Line 6"/>
          <p:cNvSpPr>
            <a:spLocks noChangeShapeType="1"/>
          </p:cNvSpPr>
          <p:nvPr/>
        </p:nvSpPr>
        <p:spPr bwMode="auto">
          <a:xfrm>
            <a:off x="3460750" y="2708275"/>
            <a:ext cx="396875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56326" name="Line 7"/>
          <p:cNvSpPr>
            <a:spLocks noChangeShapeType="1"/>
          </p:cNvSpPr>
          <p:nvPr/>
        </p:nvSpPr>
        <p:spPr bwMode="auto">
          <a:xfrm>
            <a:off x="2335213" y="5565775"/>
            <a:ext cx="402748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56327" name="Line 8"/>
          <p:cNvSpPr>
            <a:spLocks noChangeShapeType="1"/>
          </p:cNvSpPr>
          <p:nvPr/>
        </p:nvSpPr>
        <p:spPr bwMode="auto">
          <a:xfrm flipV="1">
            <a:off x="2206625" y="3890963"/>
            <a:ext cx="1311275" cy="908050"/>
          </a:xfrm>
          <a:prstGeom prst="line">
            <a:avLst/>
          </a:prstGeom>
          <a:noFill/>
          <a:ln w="25400">
            <a:solidFill>
              <a:schemeClr val="tx1"/>
            </a:solidFill>
            <a:prstDash val="lgDash"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56328" name="Line 9"/>
          <p:cNvSpPr>
            <a:spLocks noChangeShapeType="1"/>
          </p:cNvSpPr>
          <p:nvPr/>
        </p:nvSpPr>
        <p:spPr bwMode="auto">
          <a:xfrm>
            <a:off x="2206625" y="4784725"/>
            <a:ext cx="40100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56329" name="Line 10"/>
          <p:cNvSpPr>
            <a:spLocks noChangeShapeType="1"/>
          </p:cNvSpPr>
          <p:nvPr/>
        </p:nvSpPr>
        <p:spPr bwMode="auto">
          <a:xfrm flipV="1">
            <a:off x="6232525" y="3890963"/>
            <a:ext cx="1282700" cy="8794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56330" name="Line 11"/>
          <p:cNvSpPr>
            <a:spLocks noChangeShapeType="1"/>
          </p:cNvSpPr>
          <p:nvPr/>
        </p:nvSpPr>
        <p:spPr bwMode="auto">
          <a:xfrm>
            <a:off x="3490913" y="3890963"/>
            <a:ext cx="4010025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lgDash"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56331" name="Line 12"/>
          <p:cNvSpPr>
            <a:spLocks noChangeShapeType="1"/>
          </p:cNvSpPr>
          <p:nvPr/>
        </p:nvSpPr>
        <p:spPr bwMode="auto">
          <a:xfrm flipH="1">
            <a:off x="2811463" y="2692400"/>
            <a:ext cx="649287" cy="167481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56332" name="Line 13"/>
          <p:cNvSpPr>
            <a:spLocks noChangeShapeType="1"/>
          </p:cNvSpPr>
          <p:nvPr/>
        </p:nvSpPr>
        <p:spPr bwMode="auto">
          <a:xfrm flipH="1">
            <a:off x="2363788" y="4813300"/>
            <a:ext cx="288925" cy="7508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56333" name="Line 14"/>
          <p:cNvSpPr>
            <a:spLocks noChangeShapeType="1"/>
          </p:cNvSpPr>
          <p:nvPr/>
        </p:nvSpPr>
        <p:spPr bwMode="auto">
          <a:xfrm>
            <a:off x="7010400" y="3890963"/>
            <a:ext cx="47625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56334" name="Line 15"/>
          <p:cNvSpPr>
            <a:spLocks noChangeShapeType="1"/>
          </p:cNvSpPr>
          <p:nvPr/>
        </p:nvSpPr>
        <p:spPr bwMode="auto">
          <a:xfrm flipV="1">
            <a:off x="2263775" y="4410075"/>
            <a:ext cx="519113" cy="360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pic>
        <p:nvPicPr>
          <p:cNvPr id="56335" name="Picture 16" descr="geometry1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51130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4233">
    <p:cut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/>
          <a:lstStyle/>
          <a:p>
            <a:pPr eaLnBrk="1" hangingPunct="1">
              <a:defRPr/>
            </a:pPr>
            <a:r>
              <a:rPr lang="lv-LV" sz="2800">
                <a:solidFill>
                  <a:schemeClr val="tx1"/>
                </a:solidFill>
              </a:rPr>
              <a:t>Konstruējam vienu plakni</a:t>
            </a:r>
            <a:r>
              <a:rPr lang="lv-LV" sz="1400">
                <a:solidFill>
                  <a:schemeClr val="tx1"/>
                </a:solidFill>
              </a:rPr>
              <a:t> </a:t>
            </a:r>
            <a:br>
              <a:rPr lang="lv-LV" sz="1400">
                <a:solidFill>
                  <a:schemeClr val="tx1"/>
                </a:solidFill>
              </a:rPr>
            </a:br>
            <a:r>
              <a:rPr lang="lv-LV" sz="2800">
                <a:solidFill>
                  <a:schemeClr val="tx1"/>
                </a:solidFill>
              </a:rPr>
              <a:t>Uz šīs plaknes atliekam punktu</a:t>
            </a:r>
            <a:r>
              <a:rPr lang="lv-LV" sz="1400">
                <a:solidFill>
                  <a:schemeClr val="tx1"/>
                </a:solidFill>
              </a:rPr>
              <a:t> </a:t>
            </a:r>
            <a:br>
              <a:rPr lang="lv-LV" sz="1400">
                <a:solidFill>
                  <a:schemeClr val="tx1"/>
                </a:solidFill>
              </a:rPr>
            </a:br>
            <a:r>
              <a:rPr lang="lv-LV" sz="2800">
                <a:solidFill>
                  <a:schemeClr val="tx1"/>
                </a:solidFill>
              </a:rPr>
              <a:t>Caur šo punktu novelkam plakni</a:t>
            </a:r>
            <a:r>
              <a:rPr lang="lv-LV" sz="1400">
                <a:solidFill>
                  <a:schemeClr val="tx1"/>
                </a:solidFill>
              </a:rPr>
              <a:t> </a:t>
            </a:r>
            <a:br>
              <a:rPr lang="lv-LV" sz="1400">
                <a:solidFill>
                  <a:schemeClr val="tx1"/>
                </a:solidFill>
              </a:rPr>
            </a:br>
            <a:r>
              <a:rPr lang="lv-LV" sz="2800">
                <a:solidFill>
                  <a:srgbClr val="7A0C04"/>
                </a:solidFill>
              </a:rPr>
              <a:t>Var novilkt taisni</a:t>
            </a:r>
          </a:p>
        </p:txBody>
      </p:sp>
      <p:sp>
        <p:nvSpPr>
          <p:cNvPr id="57346" name="Line 3"/>
          <p:cNvSpPr>
            <a:spLocks noChangeShapeType="1"/>
          </p:cNvSpPr>
          <p:nvPr/>
        </p:nvSpPr>
        <p:spPr bwMode="auto">
          <a:xfrm flipV="1">
            <a:off x="2771775" y="4408488"/>
            <a:ext cx="4037013" cy="4762"/>
          </a:xfrm>
          <a:prstGeom prst="line">
            <a:avLst/>
          </a:prstGeom>
          <a:noFill/>
          <a:ln w="25400">
            <a:solidFill>
              <a:srgbClr val="7A0C04"/>
            </a:solidFill>
            <a:prstDash val="dash"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57347" name="Rectangle 4"/>
          <p:cNvSpPr>
            <a:spLocks noChangeArrowheads="1"/>
          </p:cNvSpPr>
          <p:nvPr/>
        </p:nvSpPr>
        <p:spPr bwMode="auto">
          <a:xfrm>
            <a:off x="3421063" y="4135438"/>
            <a:ext cx="3063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 eaLnBrk="0" hangingPunct="0"/>
            <a:r>
              <a:rPr lang="lv-LV" sz="6000" baseline="30000">
                <a:latin typeface="BaltTiffanyPlain"/>
              </a:rPr>
              <a:t>.</a:t>
            </a:r>
            <a:endParaRPr lang="lv-LV" sz="4800" baseline="30000">
              <a:latin typeface="BaltTiffanyPlain"/>
            </a:endParaRPr>
          </a:p>
        </p:txBody>
      </p:sp>
      <p:sp>
        <p:nvSpPr>
          <p:cNvPr id="57348" name="Line 5"/>
          <p:cNvSpPr>
            <a:spLocks noChangeShapeType="1"/>
          </p:cNvSpPr>
          <p:nvPr/>
        </p:nvSpPr>
        <p:spPr bwMode="auto">
          <a:xfrm flipH="1">
            <a:off x="2651125" y="4381500"/>
            <a:ext cx="146050" cy="417513"/>
          </a:xfrm>
          <a:prstGeom prst="line">
            <a:avLst/>
          </a:prstGeom>
          <a:noFill/>
          <a:ln w="25400">
            <a:solidFill>
              <a:schemeClr val="tx1"/>
            </a:solidFill>
            <a:prstDash val="lgDash"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57349" name="Line 6"/>
          <p:cNvSpPr>
            <a:spLocks noChangeShapeType="1"/>
          </p:cNvSpPr>
          <p:nvPr/>
        </p:nvSpPr>
        <p:spPr bwMode="auto">
          <a:xfrm flipH="1">
            <a:off x="6346825" y="2706688"/>
            <a:ext cx="1038225" cy="28860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57350" name="Line 7"/>
          <p:cNvSpPr>
            <a:spLocks noChangeShapeType="1"/>
          </p:cNvSpPr>
          <p:nvPr/>
        </p:nvSpPr>
        <p:spPr bwMode="auto">
          <a:xfrm>
            <a:off x="3460750" y="2708275"/>
            <a:ext cx="396875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57351" name="Line 8"/>
          <p:cNvSpPr>
            <a:spLocks noChangeShapeType="1"/>
          </p:cNvSpPr>
          <p:nvPr/>
        </p:nvSpPr>
        <p:spPr bwMode="auto">
          <a:xfrm>
            <a:off x="2335213" y="5565775"/>
            <a:ext cx="402748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57352" name="Line 9"/>
          <p:cNvSpPr>
            <a:spLocks noChangeShapeType="1"/>
          </p:cNvSpPr>
          <p:nvPr/>
        </p:nvSpPr>
        <p:spPr bwMode="auto">
          <a:xfrm flipV="1">
            <a:off x="2206625" y="3890963"/>
            <a:ext cx="1311275" cy="908050"/>
          </a:xfrm>
          <a:prstGeom prst="line">
            <a:avLst/>
          </a:prstGeom>
          <a:noFill/>
          <a:ln w="25400">
            <a:solidFill>
              <a:schemeClr val="tx1"/>
            </a:solidFill>
            <a:prstDash val="lgDash"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57353" name="Line 10"/>
          <p:cNvSpPr>
            <a:spLocks noChangeShapeType="1"/>
          </p:cNvSpPr>
          <p:nvPr/>
        </p:nvSpPr>
        <p:spPr bwMode="auto">
          <a:xfrm>
            <a:off x="2206625" y="4784725"/>
            <a:ext cx="40100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57354" name="Line 11"/>
          <p:cNvSpPr>
            <a:spLocks noChangeShapeType="1"/>
          </p:cNvSpPr>
          <p:nvPr/>
        </p:nvSpPr>
        <p:spPr bwMode="auto">
          <a:xfrm flipV="1">
            <a:off x="6232525" y="3890963"/>
            <a:ext cx="1282700" cy="8794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57355" name="Line 12"/>
          <p:cNvSpPr>
            <a:spLocks noChangeShapeType="1"/>
          </p:cNvSpPr>
          <p:nvPr/>
        </p:nvSpPr>
        <p:spPr bwMode="auto">
          <a:xfrm>
            <a:off x="3490913" y="3890963"/>
            <a:ext cx="4010025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lgDash"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57356" name="Line 13"/>
          <p:cNvSpPr>
            <a:spLocks noChangeShapeType="1"/>
          </p:cNvSpPr>
          <p:nvPr/>
        </p:nvSpPr>
        <p:spPr bwMode="auto">
          <a:xfrm flipH="1">
            <a:off x="2811463" y="2692400"/>
            <a:ext cx="649287" cy="167481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57357" name="Line 14"/>
          <p:cNvSpPr>
            <a:spLocks noChangeShapeType="1"/>
          </p:cNvSpPr>
          <p:nvPr/>
        </p:nvSpPr>
        <p:spPr bwMode="auto">
          <a:xfrm flipH="1">
            <a:off x="2363788" y="4813300"/>
            <a:ext cx="288925" cy="7508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57358" name="Line 15"/>
          <p:cNvSpPr>
            <a:spLocks noChangeShapeType="1"/>
          </p:cNvSpPr>
          <p:nvPr/>
        </p:nvSpPr>
        <p:spPr bwMode="auto">
          <a:xfrm>
            <a:off x="7010400" y="3890963"/>
            <a:ext cx="47625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57359" name="Line 16"/>
          <p:cNvSpPr>
            <a:spLocks noChangeShapeType="1"/>
          </p:cNvSpPr>
          <p:nvPr/>
        </p:nvSpPr>
        <p:spPr bwMode="auto">
          <a:xfrm flipV="1">
            <a:off x="2263775" y="4410075"/>
            <a:ext cx="519113" cy="360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pic>
        <p:nvPicPr>
          <p:cNvPr id="57360" name="Picture 17" descr="geometry1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51130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4233">
    <p:cut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lv-LV"/>
              <a:t>Dažu figūru attēlošana </a:t>
            </a:r>
            <a:endParaRPr lang="en-US"/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lv-LV"/>
              <a:t>Taisna trijstūra piramīda</a:t>
            </a:r>
            <a:endParaRPr lang="en-US"/>
          </a:p>
        </p:txBody>
      </p:sp>
      <p:pic>
        <p:nvPicPr>
          <p:cNvPr id="58371" name="Picture 6" descr="geometry1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51130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Line 2"/>
          <p:cNvSpPr>
            <a:spLocks noChangeShapeType="1"/>
          </p:cNvSpPr>
          <p:nvPr/>
        </p:nvSpPr>
        <p:spPr bwMode="auto">
          <a:xfrm flipV="1">
            <a:off x="5041900" y="4330700"/>
            <a:ext cx="584200" cy="1397000"/>
          </a:xfrm>
          <a:prstGeom prst="line">
            <a:avLst/>
          </a:prstGeom>
          <a:noFill/>
          <a:ln w="25400">
            <a:solidFill>
              <a:srgbClr val="7A0C04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59394" name="Line 3"/>
          <p:cNvSpPr>
            <a:spLocks noChangeShapeType="1"/>
          </p:cNvSpPr>
          <p:nvPr/>
        </p:nvSpPr>
        <p:spPr bwMode="auto">
          <a:xfrm flipV="1">
            <a:off x="1384300" y="4330700"/>
            <a:ext cx="4241800" cy="1397000"/>
          </a:xfrm>
          <a:prstGeom prst="line">
            <a:avLst/>
          </a:prstGeom>
          <a:noFill/>
          <a:ln w="25400">
            <a:solidFill>
              <a:srgbClr val="7A0C04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59395" name="Line 4"/>
          <p:cNvSpPr>
            <a:spLocks noChangeShapeType="1"/>
          </p:cNvSpPr>
          <p:nvPr/>
        </p:nvSpPr>
        <p:spPr bwMode="auto">
          <a:xfrm>
            <a:off x="1384300" y="5715000"/>
            <a:ext cx="3632200" cy="0"/>
          </a:xfrm>
          <a:prstGeom prst="line">
            <a:avLst/>
          </a:prstGeom>
          <a:noFill/>
          <a:ln w="25400">
            <a:solidFill>
              <a:srgbClr val="7A0C04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59396" name="Rectangle 5"/>
          <p:cNvSpPr>
            <a:spLocks noChangeArrowheads="1"/>
          </p:cNvSpPr>
          <p:nvPr/>
        </p:nvSpPr>
        <p:spPr bwMode="auto">
          <a:xfrm>
            <a:off x="3946525" y="822325"/>
            <a:ext cx="3540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59397" name="Rectangle 6"/>
          <p:cNvSpPr>
            <a:spLocks noChangeArrowheads="1"/>
          </p:cNvSpPr>
          <p:nvPr/>
        </p:nvSpPr>
        <p:spPr bwMode="auto">
          <a:xfrm>
            <a:off x="5624513" y="4100513"/>
            <a:ext cx="360362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B</a:t>
            </a:r>
          </a:p>
        </p:txBody>
      </p:sp>
      <p:sp>
        <p:nvSpPr>
          <p:cNvPr id="59398" name="Rectangle 7"/>
          <p:cNvSpPr>
            <a:spLocks noChangeArrowheads="1"/>
          </p:cNvSpPr>
          <p:nvPr/>
        </p:nvSpPr>
        <p:spPr bwMode="auto">
          <a:xfrm>
            <a:off x="5394325" y="4784725"/>
            <a:ext cx="4048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59399" name="Rectangle 8"/>
          <p:cNvSpPr>
            <a:spLocks noChangeArrowheads="1"/>
          </p:cNvSpPr>
          <p:nvPr/>
        </p:nvSpPr>
        <p:spPr bwMode="auto">
          <a:xfrm>
            <a:off x="5091113" y="5624513"/>
            <a:ext cx="3635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C</a:t>
            </a:r>
          </a:p>
        </p:txBody>
      </p:sp>
      <p:sp>
        <p:nvSpPr>
          <p:cNvPr id="59400" name="Rectangle 9"/>
          <p:cNvSpPr>
            <a:spLocks noChangeArrowheads="1"/>
          </p:cNvSpPr>
          <p:nvPr/>
        </p:nvSpPr>
        <p:spPr bwMode="auto">
          <a:xfrm>
            <a:off x="3260725" y="5775325"/>
            <a:ext cx="369888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59401" name="Rectangle 10"/>
          <p:cNvSpPr>
            <a:spLocks noChangeArrowheads="1"/>
          </p:cNvSpPr>
          <p:nvPr/>
        </p:nvSpPr>
        <p:spPr bwMode="auto">
          <a:xfrm>
            <a:off x="3184525" y="5699125"/>
            <a:ext cx="369888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59402" name="Rectangle 11"/>
          <p:cNvSpPr>
            <a:spLocks noChangeArrowheads="1"/>
          </p:cNvSpPr>
          <p:nvPr/>
        </p:nvSpPr>
        <p:spPr bwMode="auto">
          <a:xfrm>
            <a:off x="1203325" y="5546725"/>
            <a:ext cx="4048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59403" name="Rectangle 12"/>
          <p:cNvSpPr>
            <a:spLocks noChangeArrowheads="1"/>
          </p:cNvSpPr>
          <p:nvPr/>
        </p:nvSpPr>
        <p:spPr bwMode="auto">
          <a:xfrm>
            <a:off x="1128713" y="5548313"/>
            <a:ext cx="3635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A</a:t>
            </a:r>
          </a:p>
        </p:txBody>
      </p:sp>
      <p:sp>
        <p:nvSpPr>
          <p:cNvPr id="59404" name="Rectangle 13"/>
          <p:cNvSpPr>
            <a:spLocks noChangeArrowheads="1"/>
          </p:cNvSpPr>
          <p:nvPr/>
        </p:nvSpPr>
        <p:spPr bwMode="auto">
          <a:xfrm>
            <a:off x="3413125" y="4556125"/>
            <a:ext cx="3540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59405" name="Rectangle 14"/>
          <p:cNvSpPr>
            <a:spLocks noChangeArrowheads="1"/>
          </p:cNvSpPr>
          <p:nvPr/>
        </p:nvSpPr>
        <p:spPr bwMode="auto">
          <a:xfrm>
            <a:off x="3946525" y="5241925"/>
            <a:ext cx="4048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59406" name="Rectangle 15"/>
          <p:cNvSpPr>
            <a:spLocks noChangeArrowheads="1"/>
          </p:cNvSpPr>
          <p:nvPr/>
        </p:nvSpPr>
        <p:spPr bwMode="auto">
          <a:xfrm>
            <a:off x="5165725" y="1127125"/>
            <a:ext cx="3425825" cy="822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pic>
        <p:nvPicPr>
          <p:cNvPr id="59407" name="Picture 16" descr="geometry1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51130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Line 2"/>
          <p:cNvSpPr>
            <a:spLocks noChangeShapeType="1"/>
          </p:cNvSpPr>
          <p:nvPr/>
        </p:nvSpPr>
        <p:spPr bwMode="auto">
          <a:xfrm flipV="1">
            <a:off x="5041900" y="4330700"/>
            <a:ext cx="584200" cy="139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60418" name="Line 3"/>
          <p:cNvSpPr>
            <a:spLocks noChangeShapeType="1"/>
          </p:cNvSpPr>
          <p:nvPr/>
        </p:nvSpPr>
        <p:spPr bwMode="auto">
          <a:xfrm flipH="1">
            <a:off x="3187700" y="4332288"/>
            <a:ext cx="2439988" cy="1370012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60419" name="Line 4"/>
          <p:cNvSpPr>
            <a:spLocks noChangeShapeType="1"/>
          </p:cNvSpPr>
          <p:nvPr/>
        </p:nvSpPr>
        <p:spPr bwMode="auto">
          <a:xfrm flipV="1">
            <a:off x="1384300" y="4330700"/>
            <a:ext cx="4241800" cy="139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60420" name="Line 5"/>
          <p:cNvSpPr>
            <a:spLocks noChangeShapeType="1"/>
          </p:cNvSpPr>
          <p:nvPr/>
        </p:nvSpPr>
        <p:spPr bwMode="auto">
          <a:xfrm flipV="1">
            <a:off x="1460500" y="5016500"/>
            <a:ext cx="3860800" cy="711200"/>
          </a:xfrm>
          <a:prstGeom prst="line">
            <a:avLst/>
          </a:prstGeom>
          <a:noFill/>
          <a:ln w="25400">
            <a:solidFill>
              <a:srgbClr val="7A0C04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60421" name="Line 6"/>
          <p:cNvSpPr>
            <a:spLocks noChangeShapeType="1"/>
          </p:cNvSpPr>
          <p:nvPr/>
        </p:nvSpPr>
        <p:spPr bwMode="auto">
          <a:xfrm>
            <a:off x="1384300" y="5715000"/>
            <a:ext cx="3632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60422" name="Line 7"/>
          <p:cNvSpPr>
            <a:spLocks noChangeShapeType="1"/>
          </p:cNvSpPr>
          <p:nvPr/>
        </p:nvSpPr>
        <p:spPr bwMode="auto">
          <a:xfrm flipH="1" flipV="1">
            <a:off x="3568700" y="5016500"/>
            <a:ext cx="1473200" cy="711200"/>
          </a:xfrm>
          <a:prstGeom prst="line">
            <a:avLst/>
          </a:prstGeom>
          <a:noFill/>
          <a:ln w="25400">
            <a:solidFill>
              <a:srgbClr val="7A0C04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60423" name="Rectangle 8"/>
          <p:cNvSpPr>
            <a:spLocks noChangeArrowheads="1"/>
          </p:cNvSpPr>
          <p:nvPr/>
        </p:nvSpPr>
        <p:spPr bwMode="auto">
          <a:xfrm>
            <a:off x="3946525" y="822325"/>
            <a:ext cx="3540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60424" name="Rectangle 9"/>
          <p:cNvSpPr>
            <a:spLocks noChangeArrowheads="1"/>
          </p:cNvSpPr>
          <p:nvPr/>
        </p:nvSpPr>
        <p:spPr bwMode="auto">
          <a:xfrm>
            <a:off x="5624513" y="4100513"/>
            <a:ext cx="360362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B</a:t>
            </a:r>
          </a:p>
        </p:txBody>
      </p:sp>
      <p:sp>
        <p:nvSpPr>
          <p:cNvPr id="60425" name="Rectangle 10"/>
          <p:cNvSpPr>
            <a:spLocks noChangeArrowheads="1"/>
          </p:cNvSpPr>
          <p:nvPr/>
        </p:nvSpPr>
        <p:spPr bwMode="auto">
          <a:xfrm>
            <a:off x="5395913" y="4786313"/>
            <a:ext cx="3841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G</a:t>
            </a:r>
          </a:p>
        </p:txBody>
      </p:sp>
      <p:sp>
        <p:nvSpPr>
          <p:cNvPr id="60426" name="Rectangle 11"/>
          <p:cNvSpPr>
            <a:spLocks noChangeArrowheads="1"/>
          </p:cNvSpPr>
          <p:nvPr/>
        </p:nvSpPr>
        <p:spPr bwMode="auto">
          <a:xfrm>
            <a:off x="5091113" y="5624513"/>
            <a:ext cx="3635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C</a:t>
            </a:r>
          </a:p>
        </p:txBody>
      </p:sp>
      <p:sp>
        <p:nvSpPr>
          <p:cNvPr id="60427" name="Rectangle 12"/>
          <p:cNvSpPr>
            <a:spLocks noChangeArrowheads="1"/>
          </p:cNvSpPr>
          <p:nvPr/>
        </p:nvSpPr>
        <p:spPr bwMode="auto">
          <a:xfrm>
            <a:off x="3260725" y="5775325"/>
            <a:ext cx="369888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60428" name="Rectangle 13"/>
          <p:cNvSpPr>
            <a:spLocks noChangeArrowheads="1"/>
          </p:cNvSpPr>
          <p:nvPr/>
        </p:nvSpPr>
        <p:spPr bwMode="auto">
          <a:xfrm>
            <a:off x="3186113" y="5700713"/>
            <a:ext cx="3524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E</a:t>
            </a:r>
          </a:p>
        </p:txBody>
      </p:sp>
      <p:sp>
        <p:nvSpPr>
          <p:cNvPr id="60429" name="Rectangle 14"/>
          <p:cNvSpPr>
            <a:spLocks noChangeArrowheads="1"/>
          </p:cNvSpPr>
          <p:nvPr/>
        </p:nvSpPr>
        <p:spPr bwMode="auto">
          <a:xfrm>
            <a:off x="1203325" y="5546725"/>
            <a:ext cx="4048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60430" name="Rectangle 15"/>
          <p:cNvSpPr>
            <a:spLocks noChangeArrowheads="1"/>
          </p:cNvSpPr>
          <p:nvPr/>
        </p:nvSpPr>
        <p:spPr bwMode="auto">
          <a:xfrm>
            <a:off x="1128713" y="5548313"/>
            <a:ext cx="3635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A</a:t>
            </a:r>
          </a:p>
        </p:txBody>
      </p:sp>
      <p:sp>
        <p:nvSpPr>
          <p:cNvPr id="60431" name="Rectangle 16"/>
          <p:cNvSpPr>
            <a:spLocks noChangeArrowheads="1"/>
          </p:cNvSpPr>
          <p:nvPr/>
        </p:nvSpPr>
        <p:spPr bwMode="auto">
          <a:xfrm>
            <a:off x="3414713" y="4557713"/>
            <a:ext cx="3397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F</a:t>
            </a:r>
          </a:p>
        </p:txBody>
      </p:sp>
      <p:sp>
        <p:nvSpPr>
          <p:cNvPr id="60432" name="Rectangle 17"/>
          <p:cNvSpPr>
            <a:spLocks noChangeArrowheads="1"/>
          </p:cNvSpPr>
          <p:nvPr/>
        </p:nvSpPr>
        <p:spPr bwMode="auto">
          <a:xfrm>
            <a:off x="3946525" y="5241925"/>
            <a:ext cx="4048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60433" name="Rectangle 18"/>
          <p:cNvSpPr>
            <a:spLocks noChangeArrowheads="1"/>
          </p:cNvSpPr>
          <p:nvPr/>
        </p:nvSpPr>
        <p:spPr bwMode="auto">
          <a:xfrm>
            <a:off x="5165725" y="1127125"/>
            <a:ext cx="3425825" cy="822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pic>
        <p:nvPicPr>
          <p:cNvPr id="60434" name="Picture 19" descr="geometry1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51130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Line 2"/>
          <p:cNvSpPr>
            <a:spLocks noChangeShapeType="1"/>
          </p:cNvSpPr>
          <p:nvPr/>
        </p:nvSpPr>
        <p:spPr bwMode="auto">
          <a:xfrm flipV="1">
            <a:off x="5041900" y="4330700"/>
            <a:ext cx="584200" cy="139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61442" name="Line 3"/>
          <p:cNvSpPr>
            <a:spLocks noChangeShapeType="1"/>
          </p:cNvSpPr>
          <p:nvPr/>
        </p:nvSpPr>
        <p:spPr bwMode="auto">
          <a:xfrm flipH="1">
            <a:off x="3187700" y="4332288"/>
            <a:ext cx="2441575" cy="13700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61443" name="Line 4"/>
          <p:cNvSpPr>
            <a:spLocks noChangeShapeType="1"/>
          </p:cNvSpPr>
          <p:nvPr/>
        </p:nvSpPr>
        <p:spPr bwMode="auto">
          <a:xfrm flipV="1">
            <a:off x="1384300" y="4330700"/>
            <a:ext cx="4241800" cy="139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61444" name="Line 5"/>
          <p:cNvSpPr>
            <a:spLocks noChangeShapeType="1"/>
          </p:cNvSpPr>
          <p:nvPr/>
        </p:nvSpPr>
        <p:spPr bwMode="auto">
          <a:xfrm flipV="1">
            <a:off x="1460500" y="5016500"/>
            <a:ext cx="3860800" cy="711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61445" name="Line 6"/>
          <p:cNvSpPr>
            <a:spLocks noChangeShapeType="1"/>
          </p:cNvSpPr>
          <p:nvPr/>
        </p:nvSpPr>
        <p:spPr bwMode="auto">
          <a:xfrm>
            <a:off x="1384300" y="5715000"/>
            <a:ext cx="3632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61446" name="Line 7"/>
          <p:cNvSpPr>
            <a:spLocks noChangeShapeType="1"/>
          </p:cNvSpPr>
          <p:nvPr/>
        </p:nvSpPr>
        <p:spPr bwMode="auto">
          <a:xfrm flipH="1" flipV="1">
            <a:off x="3568700" y="5016500"/>
            <a:ext cx="1473200" cy="711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61447" name="Rectangle 8"/>
          <p:cNvSpPr>
            <a:spLocks noChangeArrowheads="1"/>
          </p:cNvSpPr>
          <p:nvPr/>
        </p:nvSpPr>
        <p:spPr bwMode="auto">
          <a:xfrm>
            <a:off x="3946525" y="822325"/>
            <a:ext cx="3540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61448" name="Rectangle 9"/>
          <p:cNvSpPr>
            <a:spLocks noChangeArrowheads="1"/>
          </p:cNvSpPr>
          <p:nvPr/>
        </p:nvSpPr>
        <p:spPr bwMode="auto">
          <a:xfrm>
            <a:off x="5624513" y="4100513"/>
            <a:ext cx="360362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B</a:t>
            </a:r>
          </a:p>
        </p:txBody>
      </p:sp>
      <p:sp>
        <p:nvSpPr>
          <p:cNvPr id="61449" name="Rectangle 10"/>
          <p:cNvSpPr>
            <a:spLocks noChangeArrowheads="1"/>
          </p:cNvSpPr>
          <p:nvPr/>
        </p:nvSpPr>
        <p:spPr bwMode="auto">
          <a:xfrm>
            <a:off x="5395913" y="4786313"/>
            <a:ext cx="3841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G</a:t>
            </a:r>
          </a:p>
        </p:txBody>
      </p:sp>
      <p:sp>
        <p:nvSpPr>
          <p:cNvPr id="61450" name="Rectangle 11"/>
          <p:cNvSpPr>
            <a:spLocks noChangeArrowheads="1"/>
          </p:cNvSpPr>
          <p:nvPr/>
        </p:nvSpPr>
        <p:spPr bwMode="auto">
          <a:xfrm>
            <a:off x="5091113" y="5624513"/>
            <a:ext cx="3635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C</a:t>
            </a:r>
          </a:p>
        </p:txBody>
      </p:sp>
      <p:sp>
        <p:nvSpPr>
          <p:cNvPr id="61451" name="Rectangle 12"/>
          <p:cNvSpPr>
            <a:spLocks noChangeArrowheads="1"/>
          </p:cNvSpPr>
          <p:nvPr/>
        </p:nvSpPr>
        <p:spPr bwMode="auto">
          <a:xfrm>
            <a:off x="3260725" y="5775325"/>
            <a:ext cx="369888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61452" name="Rectangle 13"/>
          <p:cNvSpPr>
            <a:spLocks noChangeArrowheads="1"/>
          </p:cNvSpPr>
          <p:nvPr/>
        </p:nvSpPr>
        <p:spPr bwMode="auto">
          <a:xfrm>
            <a:off x="3186113" y="5700713"/>
            <a:ext cx="3524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E</a:t>
            </a:r>
          </a:p>
        </p:txBody>
      </p:sp>
      <p:sp>
        <p:nvSpPr>
          <p:cNvPr id="61453" name="Rectangle 14"/>
          <p:cNvSpPr>
            <a:spLocks noChangeArrowheads="1"/>
          </p:cNvSpPr>
          <p:nvPr/>
        </p:nvSpPr>
        <p:spPr bwMode="auto">
          <a:xfrm>
            <a:off x="1203325" y="5546725"/>
            <a:ext cx="4048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61454" name="Rectangle 15"/>
          <p:cNvSpPr>
            <a:spLocks noChangeArrowheads="1"/>
          </p:cNvSpPr>
          <p:nvPr/>
        </p:nvSpPr>
        <p:spPr bwMode="auto">
          <a:xfrm>
            <a:off x="1128713" y="5548313"/>
            <a:ext cx="3635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A</a:t>
            </a:r>
          </a:p>
        </p:txBody>
      </p:sp>
      <p:sp>
        <p:nvSpPr>
          <p:cNvPr id="61455" name="Rectangle 16"/>
          <p:cNvSpPr>
            <a:spLocks noChangeArrowheads="1"/>
          </p:cNvSpPr>
          <p:nvPr/>
        </p:nvSpPr>
        <p:spPr bwMode="auto">
          <a:xfrm>
            <a:off x="3414713" y="4557713"/>
            <a:ext cx="3397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F</a:t>
            </a:r>
          </a:p>
        </p:txBody>
      </p:sp>
      <p:sp>
        <p:nvSpPr>
          <p:cNvPr id="61456" name="Rectangle 17"/>
          <p:cNvSpPr>
            <a:spLocks noChangeArrowheads="1"/>
          </p:cNvSpPr>
          <p:nvPr/>
        </p:nvSpPr>
        <p:spPr bwMode="auto">
          <a:xfrm>
            <a:off x="3948113" y="5243513"/>
            <a:ext cx="417512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solidFill>
                  <a:srgbClr val="7A0C04"/>
                </a:solidFill>
                <a:latin typeface="RimTimes"/>
              </a:rPr>
              <a:t>O</a:t>
            </a:r>
          </a:p>
        </p:txBody>
      </p:sp>
      <p:sp>
        <p:nvSpPr>
          <p:cNvPr id="61457" name="Rectangle 18"/>
          <p:cNvSpPr>
            <a:spLocks noChangeArrowheads="1"/>
          </p:cNvSpPr>
          <p:nvPr/>
        </p:nvSpPr>
        <p:spPr bwMode="auto">
          <a:xfrm>
            <a:off x="5165725" y="1127125"/>
            <a:ext cx="3425825" cy="822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pic>
        <p:nvPicPr>
          <p:cNvPr id="61458" name="Picture 19" descr="geometry1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51130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Line 2"/>
          <p:cNvSpPr>
            <a:spLocks noChangeShapeType="1"/>
          </p:cNvSpPr>
          <p:nvPr/>
        </p:nvSpPr>
        <p:spPr bwMode="auto">
          <a:xfrm flipV="1">
            <a:off x="5041900" y="4330700"/>
            <a:ext cx="584200" cy="139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62466" name="Line 3"/>
          <p:cNvSpPr>
            <a:spLocks noChangeShapeType="1"/>
          </p:cNvSpPr>
          <p:nvPr/>
        </p:nvSpPr>
        <p:spPr bwMode="auto">
          <a:xfrm flipH="1">
            <a:off x="3187700" y="4341813"/>
            <a:ext cx="2452688" cy="13604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62467" name="Line 4"/>
          <p:cNvSpPr>
            <a:spLocks noChangeShapeType="1"/>
          </p:cNvSpPr>
          <p:nvPr/>
        </p:nvSpPr>
        <p:spPr bwMode="auto">
          <a:xfrm flipV="1">
            <a:off x="1384300" y="4330700"/>
            <a:ext cx="4241800" cy="139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62468" name="Line 5"/>
          <p:cNvSpPr>
            <a:spLocks noChangeShapeType="1"/>
          </p:cNvSpPr>
          <p:nvPr/>
        </p:nvSpPr>
        <p:spPr bwMode="auto">
          <a:xfrm flipV="1">
            <a:off x="1460500" y="5016500"/>
            <a:ext cx="3860800" cy="711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62469" name="Line 6"/>
          <p:cNvSpPr>
            <a:spLocks noChangeShapeType="1"/>
          </p:cNvSpPr>
          <p:nvPr/>
        </p:nvSpPr>
        <p:spPr bwMode="auto">
          <a:xfrm>
            <a:off x="1384300" y="5715000"/>
            <a:ext cx="3632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62470" name="Line 7"/>
          <p:cNvSpPr>
            <a:spLocks noChangeShapeType="1"/>
          </p:cNvSpPr>
          <p:nvPr/>
        </p:nvSpPr>
        <p:spPr bwMode="auto">
          <a:xfrm flipH="1" flipV="1">
            <a:off x="3568700" y="5016500"/>
            <a:ext cx="1473200" cy="711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62471" name="Line 8"/>
          <p:cNvSpPr>
            <a:spLocks noChangeShapeType="1"/>
          </p:cNvSpPr>
          <p:nvPr/>
        </p:nvSpPr>
        <p:spPr bwMode="auto">
          <a:xfrm flipV="1">
            <a:off x="4038600" y="1358900"/>
            <a:ext cx="0" cy="3911600"/>
          </a:xfrm>
          <a:prstGeom prst="line">
            <a:avLst/>
          </a:prstGeom>
          <a:noFill/>
          <a:ln w="25400">
            <a:solidFill>
              <a:srgbClr val="7A0C04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62472" name="Rectangle 9"/>
          <p:cNvSpPr>
            <a:spLocks noChangeArrowheads="1"/>
          </p:cNvSpPr>
          <p:nvPr/>
        </p:nvSpPr>
        <p:spPr bwMode="auto">
          <a:xfrm>
            <a:off x="3948113" y="823913"/>
            <a:ext cx="3508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S</a:t>
            </a:r>
          </a:p>
        </p:txBody>
      </p:sp>
      <p:sp>
        <p:nvSpPr>
          <p:cNvPr id="62473" name="Rectangle 10"/>
          <p:cNvSpPr>
            <a:spLocks noChangeArrowheads="1"/>
          </p:cNvSpPr>
          <p:nvPr/>
        </p:nvSpPr>
        <p:spPr bwMode="auto">
          <a:xfrm>
            <a:off x="5624513" y="4100513"/>
            <a:ext cx="360362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B</a:t>
            </a:r>
          </a:p>
        </p:txBody>
      </p:sp>
      <p:sp>
        <p:nvSpPr>
          <p:cNvPr id="62474" name="Rectangle 11"/>
          <p:cNvSpPr>
            <a:spLocks noChangeArrowheads="1"/>
          </p:cNvSpPr>
          <p:nvPr/>
        </p:nvSpPr>
        <p:spPr bwMode="auto">
          <a:xfrm>
            <a:off x="5395913" y="4786313"/>
            <a:ext cx="3841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G</a:t>
            </a:r>
          </a:p>
        </p:txBody>
      </p:sp>
      <p:sp>
        <p:nvSpPr>
          <p:cNvPr id="62475" name="Rectangle 12"/>
          <p:cNvSpPr>
            <a:spLocks noChangeArrowheads="1"/>
          </p:cNvSpPr>
          <p:nvPr/>
        </p:nvSpPr>
        <p:spPr bwMode="auto">
          <a:xfrm>
            <a:off x="5091113" y="5624513"/>
            <a:ext cx="3635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C</a:t>
            </a:r>
          </a:p>
        </p:txBody>
      </p:sp>
      <p:sp>
        <p:nvSpPr>
          <p:cNvPr id="62476" name="Rectangle 13"/>
          <p:cNvSpPr>
            <a:spLocks noChangeArrowheads="1"/>
          </p:cNvSpPr>
          <p:nvPr/>
        </p:nvSpPr>
        <p:spPr bwMode="auto">
          <a:xfrm>
            <a:off x="3260725" y="5775325"/>
            <a:ext cx="369888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62477" name="Rectangle 14"/>
          <p:cNvSpPr>
            <a:spLocks noChangeArrowheads="1"/>
          </p:cNvSpPr>
          <p:nvPr/>
        </p:nvSpPr>
        <p:spPr bwMode="auto">
          <a:xfrm>
            <a:off x="3186113" y="5700713"/>
            <a:ext cx="3524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E</a:t>
            </a:r>
          </a:p>
        </p:txBody>
      </p:sp>
      <p:sp>
        <p:nvSpPr>
          <p:cNvPr id="62478" name="Rectangle 15"/>
          <p:cNvSpPr>
            <a:spLocks noChangeArrowheads="1"/>
          </p:cNvSpPr>
          <p:nvPr/>
        </p:nvSpPr>
        <p:spPr bwMode="auto">
          <a:xfrm>
            <a:off x="1203325" y="5546725"/>
            <a:ext cx="4048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62479" name="Rectangle 16"/>
          <p:cNvSpPr>
            <a:spLocks noChangeArrowheads="1"/>
          </p:cNvSpPr>
          <p:nvPr/>
        </p:nvSpPr>
        <p:spPr bwMode="auto">
          <a:xfrm>
            <a:off x="1128713" y="5548313"/>
            <a:ext cx="3635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A</a:t>
            </a:r>
          </a:p>
        </p:txBody>
      </p:sp>
      <p:sp>
        <p:nvSpPr>
          <p:cNvPr id="62480" name="Rectangle 17"/>
          <p:cNvSpPr>
            <a:spLocks noChangeArrowheads="1"/>
          </p:cNvSpPr>
          <p:nvPr/>
        </p:nvSpPr>
        <p:spPr bwMode="auto">
          <a:xfrm>
            <a:off x="3414713" y="4557713"/>
            <a:ext cx="3397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F</a:t>
            </a:r>
          </a:p>
        </p:txBody>
      </p:sp>
      <p:sp>
        <p:nvSpPr>
          <p:cNvPr id="62481" name="Rectangle 18"/>
          <p:cNvSpPr>
            <a:spLocks noChangeArrowheads="1"/>
          </p:cNvSpPr>
          <p:nvPr/>
        </p:nvSpPr>
        <p:spPr bwMode="auto">
          <a:xfrm>
            <a:off x="3948113" y="5243513"/>
            <a:ext cx="3968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O</a:t>
            </a:r>
          </a:p>
        </p:txBody>
      </p:sp>
      <p:sp>
        <p:nvSpPr>
          <p:cNvPr id="62482" name="Rectangle 19"/>
          <p:cNvSpPr>
            <a:spLocks noChangeArrowheads="1"/>
          </p:cNvSpPr>
          <p:nvPr/>
        </p:nvSpPr>
        <p:spPr bwMode="auto">
          <a:xfrm>
            <a:off x="5165725" y="1127125"/>
            <a:ext cx="3425825" cy="822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pic>
        <p:nvPicPr>
          <p:cNvPr id="62483" name="Picture 20" descr="geometry1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51130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Line 2"/>
          <p:cNvSpPr>
            <a:spLocks noChangeShapeType="1"/>
          </p:cNvSpPr>
          <p:nvPr/>
        </p:nvSpPr>
        <p:spPr bwMode="auto">
          <a:xfrm flipV="1">
            <a:off x="5041900" y="4330700"/>
            <a:ext cx="584200" cy="139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63490" name="Line 3"/>
          <p:cNvSpPr>
            <a:spLocks noChangeShapeType="1"/>
          </p:cNvSpPr>
          <p:nvPr/>
        </p:nvSpPr>
        <p:spPr bwMode="auto">
          <a:xfrm flipH="1">
            <a:off x="3194050" y="4349750"/>
            <a:ext cx="2451100" cy="135890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63491" name="Line 4"/>
          <p:cNvSpPr>
            <a:spLocks noChangeShapeType="1"/>
          </p:cNvSpPr>
          <p:nvPr/>
        </p:nvSpPr>
        <p:spPr bwMode="auto">
          <a:xfrm flipV="1">
            <a:off x="1377950" y="4337050"/>
            <a:ext cx="4254500" cy="138430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63492" name="Line 5"/>
          <p:cNvSpPr>
            <a:spLocks noChangeShapeType="1"/>
          </p:cNvSpPr>
          <p:nvPr/>
        </p:nvSpPr>
        <p:spPr bwMode="auto">
          <a:xfrm flipV="1">
            <a:off x="1454150" y="5022850"/>
            <a:ext cx="3873500" cy="69850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63493" name="Line 6"/>
          <p:cNvSpPr>
            <a:spLocks noChangeShapeType="1"/>
          </p:cNvSpPr>
          <p:nvPr/>
        </p:nvSpPr>
        <p:spPr bwMode="auto">
          <a:xfrm>
            <a:off x="1384300" y="5715000"/>
            <a:ext cx="3632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63494" name="Line 7"/>
          <p:cNvSpPr>
            <a:spLocks noChangeShapeType="1"/>
          </p:cNvSpPr>
          <p:nvPr/>
        </p:nvSpPr>
        <p:spPr bwMode="auto">
          <a:xfrm flipH="1" flipV="1">
            <a:off x="3575050" y="5022850"/>
            <a:ext cx="1460500" cy="69850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63495" name="Line 8"/>
          <p:cNvSpPr>
            <a:spLocks noChangeShapeType="1"/>
          </p:cNvSpPr>
          <p:nvPr/>
        </p:nvSpPr>
        <p:spPr bwMode="auto">
          <a:xfrm flipV="1">
            <a:off x="4038600" y="1365250"/>
            <a:ext cx="0" cy="389890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63496" name="Line 9"/>
          <p:cNvSpPr>
            <a:spLocks noChangeShapeType="1"/>
          </p:cNvSpPr>
          <p:nvPr/>
        </p:nvSpPr>
        <p:spPr bwMode="auto">
          <a:xfrm>
            <a:off x="4051300" y="1384300"/>
            <a:ext cx="1574800" cy="2946400"/>
          </a:xfrm>
          <a:prstGeom prst="line">
            <a:avLst/>
          </a:prstGeom>
          <a:noFill/>
          <a:ln w="25400">
            <a:solidFill>
              <a:srgbClr val="7A0C04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63497" name="Line 10"/>
          <p:cNvSpPr>
            <a:spLocks noChangeShapeType="1"/>
          </p:cNvSpPr>
          <p:nvPr/>
        </p:nvSpPr>
        <p:spPr bwMode="auto">
          <a:xfrm flipH="1">
            <a:off x="1358900" y="1384300"/>
            <a:ext cx="2692400" cy="4318000"/>
          </a:xfrm>
          <a:prstGeom prst="line">
            <a:avLst/>
          </a:prstGeom>
          <a:noFill/>
          <a:ln w="25400">
            <a:solidFill>
              <a:srgbClr val="7A0C04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63498" name="Line 11"/>
          <p:cNvSpPr>
            <a:spLocks noChangeShapeType="1"/>
          </p:cNvSpPr>
          <p:nvPr/>
        </p:nvSpPr>
        <p:spPr bwMode="auto">
          <a:xfrm>
            <a:off x="4051300" y="1384300"/>
            <a:ext cx="989013" cy="4318000"/>
          </a:xfrm>
          <a:prstGeom prst="line">
            <a:avLst/>
          </a:prstGeom>
          <a:noFill/>
          <a:ln w="25400">
            <a:solidFill>
              <a:srgbClr val="7A0C04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63499" name="Rectangle 12"/>
          <p:cNvSpPr>
            <a:spLocks noChangeArrowheads="1"/>
          </p:cNvSpPr>
          <p:nvPr/>
        </p:nvSpPr>
        <p:spPr bwMode="auto">
          <a:xfrm>
            <a:off x="3948113" y="823913"/>
            <a:ext cx="3508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S</a:t>
            </a:r>
          </a:p>
        </p:txBody>
      </p:sp>
      <p:sp>
        <p:nvSpPr>
          <p:cNvPr id="63500" name="Rectangle 13"/>
          <p:cNvSpPr>
            <a:spLocks noChangeArrowheads="1"/>
          </p:cNvSpPr>
          <p:nvPr/>
        </p:nvSpPr>
        <p:spPr bwMode="auto">
          <a:xfrm>
            <a:off x="5624513" y="4100513"/>
            <a:ext cx="360362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B</a:t>
            </a:r>
          </a:p>
        </p:txBody>
      </p:sp>
      <p:sp>
        <p:nvSpPr>
          <p:cNvPr id="63501" name="Rectangle 14"/>
          <p:cNvSpPr>
            <a:spLocks noChangeArrowheads="1"/>
          </p:cNvSpPr>
          <p:nvPr/>
        </p:nvSpPr>
        <p:spPr bwMode="auto">
          <a:xfrm>
            <a:off x="5395913" y="4786313"/>
            <a:ext cx="3841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G</a:t>
            </a:r>
          </a:p>
        </p:txBody>
      </p:sp>
      <p:sp>
        <p:nvSpPr>
          <p:cNvPr id="63502" name="Rectangle 15"/>
          <p:cNvSpPr>
            <a:spLocks noChangeArrowheads="1"/>
          </p:cNvSpPr>
          <p:nvPr/>
        </p:nvSpPr>
        <p:spPr bwMode="auto">
          <a:xfrm>
            <a:off x="5091113" y="5624513"/>
            <a:ext cx="3635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C</a:t>
            </a:r>
          </a:p>
        </p:txBody>
      </p:sp>
      <p:sp>
        <p:nvSpPr>
          <p:cNvPr id="63503" name="Rectangle 16"/>
          <p:cNvSpPr>
            <a:spLocks noChangeArrowheads="1"/>
          </p:cNvSpPr>
          <p:nvPr/>
        </p:nvSpPr>
        <p:spPr bwMode="auto">
          <a:xfrm>
            <a:off x="3260725" y="5775325"/>
            <a:ext cx="369888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63504" name="Rectangle 17"/>
          <p:cNvSpPr>
            <a:spLocks noChangeArrowheads="1"/>
          </p:cNvSpPr>
          <p:nvPr/>
        </p:nvSpPr>
        <p:spPr bwMode="auto">
          <a:xfrm>
            <a:off x="3186113" y="5700713"/>
            <a:ext cx="3524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E</a:t>
            </a:r>
          </a:p>
        </p:txBody>
      </p:sp>
      <p:sp>
        <p:nvSpPr>
          <p:cNvPr id="63505" name="Rectangle 18"/>
          <p:cNvSpPr>
            <a:spLocks noChangeArrowheads="1"/>
          </p:cNvSpPr>
          <p:nvPr/>
        </p:nvSpPr>
        <p:spPr bwMode="auto">
          <a:xfrm>
            <a:off x="1203325" y="5546725"/>
            <a:ext cx="4048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63506" name="Rectangle 19"/>
          <p:cNvSpPr>
            <a:spLocks noChangeArrowheads="1"/>
          </p:cNvSpPr>
          <p:nvPr/>
        </p:nvSpPr>
        <p:spPr bwMode="auto">
          <a:xfrm>
            <a:off x="1128713" y="5548313"/>
            <a:ext cx="3635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A</a:t>
            </a:r>
          </a:p>
        </p:txBody>
      </p:sp>
      <p:sp>
        <p:nvSpPr>
          <p:cNvPr id="63507" name="Rectangle 20"/>
          <p:cNvSpPr>
            <a:spLocks noChangeArrowheads="1"/>
          </p:cNvSpPr>
          <p:nvPr/>
        </p:nvSpPr>
        <p:spPr bwMode="auto">
          <a:xfrm>
            <a:off x="3414713" y="4557713"/>
            <a:ext cx="3397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F</a:t>
            </a:r>
          </a:p>
        </p:txBody>
      </p:sp>
      <p:sp>
        <p:nvSpPr>
          <p:cNvPr id="63508" name="Rectangle 21"/>
          <p:cNvSpPr>
            <a:spLocks noChangeArrowheads="1"/>
          </p:cNvSpPr>
          <p:nvPr/>
        </p:nvSpPr>
        <p:spPr bwMode="auto">
          <a:xfrm>
            <a:off x="3948113" y="5243513"/>
            <a:ext cx="3968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O</a:t>
            </a:r>
          </a:p>
        </p:txBody>
      </p:sp>
      <p:sp>
        <p:nvSpPr>
          <p:cNvPr id="63509" name="Rectangle 22"/>
          <p:cNvSpPr>
            <a:spLocks noChangeArrowheads="1"/>
          </p:cNvSpPr>
          <p:nvPr/>
        </p:nvSpPr>
        <p:spPr bwMode="auto">
          <a:xfrm>
            <a:off x="5165725" y="1127125"/>
            <a:ext cx="3425825" cy="822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pic>
        <p:nvPicPr>
          <p:cNvPr id="63510" name="Picture 23" descr="geometry1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51130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Line 2"/>
          <p:cNvSpPr>
            <a:spLocks noChangeShapeType="1"/>
          </p:cNvSpPr>
          <p:nvPr/>
        </p:nvSpPr>
        <p:spPr bwMode="auto">
          <a:xfrm flipV="1">
            <a:off x="5041900" y="4330700"/>
            <a:ext cx="584200" cy="139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64514" name="Line 3"/>
          <p:cNvSpPr>
            <a:spLocks noChangeShapeType="1"/>
          </p:cNvSpPr>
          <p:nvPr/>
        </p:nvSpPr>
        <p:spPr bwMode="auto">
          <a:xfrm flipH="1">
            <a:off x="3194050" y="4349750"/>
            <a:ext cx="2451100" cy="135890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64515" name="Line 4"/>
          <p:cNvSpPr>
            <a:spLocks noChangeShapeType="1"/>
          </p:cNvSpPr>
          <p:nvPr/>
        </p:nvSpPr>
        <p:spPr bwMode="auto">
          <a:xfrm flipV="1">
            <a:off x="1377950" y="4337050"/>
            <a:ext cx="4254500" cy="138430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64516" name="Line 5"/>
          <p:cNvSpPr>
            <a:spLocks noChangeShapeType="1"/>
          </p:cNvSpPr>
          <p:nvPr/>
        </p:nvSpPr>
        <p:spPr bwMode="auto">
          <a:xfrm flipV="1">
            <a:off x="1454150" y="5022850"/>
            <a:ext cx="3873500" cy="69850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64517" name="Line 6"/>
          <p:cNvSpPr>
            <a:spLocks noChangeShapeType="1"/>
          </p:cNvSpPr>
          <p:nvPr/>
        </p:nvSpPr>
        <p:spPr bwMode="auto">
          <a:xfrm>
            <a:off x="1384300" y="5715000"/>
            <a:ext cx="3632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64518" name="Line 7"/>
          <p:cNvSpPr>
            <a:spLocks noChangeShapeType="1"/>
          </p:cNvSpPr>
          <p:nvPr/>
        </p:nvSpPr>
        <p:spPr bwMode="auto">
          <a:xfrm flipH="1" flipV="1">
            <a:off x="3575050" y="5022850"/>
            <a:ext cx="1460500" cy="69850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64519" name="Line 8"/>
          <p:cNvSpPr>
            <a:spLocks noChangeShapeType="1"/>
          </p:cNvSpPr>
          <p:nvPr/>
        </p:nvSpPr>
        <p:spPr bwMode="auto">
          <a:xfrm flipV="1">
            <a:off x="4038600" y="1365250"/>
            <a:ext cx="0" cy="389890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64520" name="Line 9"/>
          <p:cNvSpPr>
            <a:spLocks noChangeShapeType="1"/>
          </p:cNvSpPr>
          <p:nvPr/>
        </p:nvSpPr>
        <p:spPr bwMode="auto">
          <a:xfrm>
            <a:off x="4051300" y="1384300"/>
            <a:ext cx="1574800" cy="2946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64521" name="Line 10"/>
          <p:cNvSpPr>
            <a:spLocks noChangeShapeType="1"/>
          </p:cNvSpPr>
          <p:nvPr/>
        </p:nvSpPr>
        <p:spPr bwMode="auto">
          <a:xfrm flipH="1">
            <a:off x="1358900" y="1384300"/>
            <a:ext cx="2692400" cy="4318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64522" name="Line 11"/>
          <p:cNvSpPr>
            <a:spLocks noChangeShapeType="1"/>
          </p:cNvSpPr>
          <p:nvPr/>
        </p:nvSpPr>
        <p:spPr bwMode="auto">
          <a:xfrm>
            <a:off x="4051300" y="1384300"/>
            <a:ext cx="976313" cy="4318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64523" name="Rectangle 12"/>
          <p:cNvSpPr>
            <a:spLocks noChangeArrowheads="1"/>
          </p:cNvSpPr>
          <p:nvPr/>
        </p:nvSpPr>
        <p:spPr bwMode="auto">
          <a:xfrm>
            <a:off x="3948113" y="823913"/>
            <a:ext cx="3508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S</a:t>
            </a:r>
          </a:p>
        </p:txBody>
      </p:sp>
      <p:sp>
        <p:nvSpPr>
          <p:cNvPr id="64524" name="Rectangle 13"/>
          <p:cNvSpPr>
            <a:spLocks noChangeArrowheads="1"/>
          </p:cNvSpPr>
          <p:nvPr/>
        </p:nvSpPr>
        <p:spPr bwMode="auto">
          <a:xfrm>
            <a:off x="5624513" y="4100513"/>
            <a:ext cx="360362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B</a:t>
            </a:r>
          </a:p>
        </p:txBody>
      </p:sp>
      <p:sp>
        <p:nvSpPr>
          <p:cNvPr id="64525" name="Rectangle 14"/>
          <p:cNvSpPr>
            <a:spLocks noChangeArrowheads="1"/>
          </p:cNvSpPr>
          <p:nvPr/>
        </p:nvSpPr>
        <p:spPr bwMode="auto">
          <a:xfrm>
            <a:off x="5395913" y="4786313"/>
            <a:ext cx="3841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G</a:t>
            </a:r>
          </a:p>
        </p:txBody>
      </p:sp>
      <p:sp>
        <p:nvSpPr>
          <p:cNvPr id="64526" name="Rectangle 15"/>
          <p:cNvSpPr>
            <a:spLocks noChangeArrowheads="1"/>
          </p:cNvSpPr>
          <p:nvPr/>
        </p:nvSpPr>
        <p:spPr bwMode="auto">
          <a:xfrm>
            <a:off x="5091113" y="5624513"/>
            <a:ext cx="3635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C</a:t>
            </a:r>
          </a:p>
        </p:txBody>
      </p:sp>
      <p:sp>
        <p:nvSpPr>
          <p:cNvPr id="64527" name="Rectangle 16"/>
          <p:cNvSpPr>
            <a:spLocks noChangeArrowheads="1"/>
          </p:cNvSpPr>
          <p:nvPr/>
        </p:nvSpPr>
        <p:spPr bwMode="auto">
          <a:xfrm>
            <a:off x="3260725" y="5775325"/>
            <a:ext cx="369888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64528" name="Rectangle 17"/>
          <p:cNvSpPr>
            <a:spLocks noChangeArrowheads="1"/>
          </p:cNvSpPr>
          <p:nvPr/>
        </p:nvSpPr>
        <p:spPr bwMode="auto">
          <a:xfrm>
            <a:off x="3186113" y="5700713"/>
            <a:ext cx="3524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E</a:t>
            </a:r>
          </a:p>
        </p:txBody>
      </p:sp>
      <p:sp>
        <p:nvSpPr>
          <p:cNvPr id="64529" name="Rectangle 18"/>
          <p:cNvSpPr>
            <a:spLocks noChangeArrowheads="1"/>
          </p:cNvSpPr>
          <p:nvPr/>
        </p:nvSpPr>
        <p:spPr bwMode="auto">
          <a:xfrm>
            <a:off x="1203325" y="5546725"/>
            <a:ext cx="4048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64530" name="Rectangle 19"/>
          <p:cNvSpPr>
            <a:spLocks noChangeArrowheads="1"/>
          </p:cNvSpPr>
          <p:nvPr/>
        </p:nvSpPr>
        <p:spPr bwMode="auto">
          <a:xfrm>
            <a:off x="1128713" y="5548313"/>
            <a:ext cx="3635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A</a:t>
            </a:r>
          </a:p>
        </p:txBody>
      </p:sp>
      <p:sp>
        <p:nvSpPr>
          <p:cNvPr id="64531" name="Rectangle 20"/>
          <p:cNvSpPr>
            <a:spLocks noChangeArrowheads="1"/>
          </p:cNvSpPr>
          <p:nvPr/>
        </p:nvSpPr>
        <p:spPr bwMode="auto">
          <a:xfrm>
            <a:off x="3414713" y="4557713"/>
            <a:ext cx="3397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F</a:t>
            </a:r>
          </a:p>
        </p:txBody>
      </p:sp>
      <p:sp>
        <p:nvSpPr>
          <p:cNvPr id="64532" name="Rectangle 21"/>
          <p:cNvSpPr>
            <a:spLocks noChangeArrowheads="1"/>
          </p:cNvSpPr>
          <p:nvPr/>
        </p:nvSpPr>
        <p:spPr bwMode="auto">
          <a:xfrm>
            <a:off x="3948113" y="5243513"/>
            <a:ext cx="3968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O</a:t>
            </a:r>
          </a:p>
        </p:txBody>
      </p:sp>
      <p:sp>
        <p:nvSpPr>
          <p:cNvPr id="64533" name="Rectangle 22"/>
          <p:cNvSpPr>
            <a:spLocks noChangeArrowheads="1"/>
          </p:cNvSpPr>
          <p:nvPr/>
        </p:nvSpPr>
        <p:spPr bwMode="auto">
          <a:xfrm>
            <a:off x="5167313" y="1128713"/>
            <a:ext cx="3625850" cy="819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SABC - šaurleņķa trijstūra</a:t>
            </a:r>
          </a:p>
          <a:p>
            <a:pPr eaLnBrk="0" hangingPunct="0"/>
            <a:r>
              <a:rPr lang="lv-LV" sz="2400">
                <a:latin typeface="RimTimes"/>
              </a:rPr>
              <a:t>piramīda</a:t>
            </a:r>
          </a:p>
        </p:txBody>
      </p:sp>
      <p:pic>
        <p:nvPicPr>
          <p:cNvPr id="64534" name="Picture 24" descr="geometry1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51130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2852738"/>
            <a:ext cx="6400800" cy="1752600"/>
          </a:xfrm>
        </p:spPr>
        <p:txBody>
          <a:bodyPr/>
          <a:lstStyle/>
          <a:p>
            <a:pPr eaLnBrk="1" hangingPunct="1">
              <a:defRPr/>
            </a:pPr>
            <a:r>
              <a:rPr lang="lv-LV"/>
              <a:t>Slīpa trijstūra piramīda</a:t>
            </a:r>
            <a:endParaRPr lang="en-US"/>
          </a:p>
        </p:txBody>
      </p:sp>
      <p:pic>
        <p:nvPicPr>
          <p:cNvPr id="65538" name="Picture 6" descr="geometry1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51130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lv-LV"/>
              <a:t>Stereometrijas aksiomas</a:t>
            </a:r>
            <a:endParaRPr lang="ru-RU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lv-LV"/>
              <a:t>1. Caur jebkuriem diviem telpas punktiem var novilkt vienu vienīgu taisni.</a:t>
            </a:r>
            <a:endParaRPr lang="ru-RU"/>
          </a:p>
        </p:txBody>
      </p:sp>
      <p:sp>
        <p:nvSpPr>
          <p:cNvPr id="35844" name="Oval 4"/>
          <p:cNvSpPr>
            <a:spLocks noChangeArrowheads="1"/>
          </p:cNvSpPr>
          <p:nvPr/>
        </p:nvSpPr>
        <p:spPr bwMode="auto">
          <a:xfrm>
            <a:off x="1763713" y="5445125"/>
            <a:ext cx="142875" cy="144463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35845" name="Oval 5"/>
          <p:cNvSpPr>
            <a:spLocks noChangeArrowheads="1"/>
          </p:cNvSpPr>
          <p:nvPr/>
        </p:nvSpPr>
        <p:spPr bwMode="auto">
          <a:xfrm>
            <a:off x="5940425" y="4652963"/>
            <a:ext cx="142875" cy="144462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35847" name="Line 7"/>
          <p:cNvSpPr>
            <a:spLocks noChangeShapeType="1"/>
          </p:cNvSpPr>
          <p:nvPr/>
        </p:nvSpPr>
        <p:spPr bwMode="auto">
          <a:xfrm flipV="1">
            <a:off x="827088" y="4365625"/>
            <a:ext cx="6985000" cy="1368425"/>
          </a:xfrm>
          <a:prstGeom prst="line">
            <a:avLst/>
          </a:prstGeom>
          <a:noFill/>
          <a:ln w="57150">
            <a:solidFill>
              <a:srgbClr val="7A0C04"/>
            </a:solidFill>
            <a:round/>
            <a:headEnd/>
            <a:tailEnd/>
          </a:ln>
        </p:spPr>
        <p:txBody>
          <a:bodyPr/>
          <a:lstStyle/>
          <a:p>
            <a:endParaRPr lang="lv-LV"/>
          </a:p>
        </p:txBody>
      </p:sp>
      <p:pic>
        <p:nvPicPr>
          <p:cNvPr id="16390" name="Picture 8" descr="geometry1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51130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 animBg="1"/>
      <p:bldP spid="35845" grpId="0" animBg="1"/>
      <p:bldP spid="35847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Line 2"/>
          <p:cNvSpPr>
            <a:spLocks noChangeShapeType="1"/>
          </p:cNvSpPr>
          <p:nvPr/>
        </p:nvSpPr>
        <p:spPr bwMode="auto">
          <a:xfrm>
            <a:off x="1835150" y="4149725"/>
            <a:ext cx="2565400" cy="1422400"/>
          </a:xfrm>
          <a:prstGeom prst="line">
            <a:avLst/>
          </a:prstGeom>
          <a:noFill/>
          <a:ln w="25400">
            <a:solidFill>
              <a:srgbClr val="7A0C04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66562" name="Line 3"/>
          <p:cNvSpPr>
            <a:spLocks noChangeShapeType="1"/>
          </p:cNvSpPr>
          <p:nvPr/>
        </p:nvSpPr>
        <p:spPr bwMode="auto">
          <a:xfrm flipV="1">
            <a:off x="4432300" y="4787900"/>
            <a:ext cx="1574800" cy="787400"/>
          </a:xfrm>
          <a:prstGeom prst="line">
            <a:avLst/>
          </a:prstGeom>
          <a:noFill/>
          <a:ln w="25400">
            <a:solidFill>
              <a:srgbClr val="7A0C04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66563" name="Line 4"/>
          <p:cNvSpPr>
            <a:spLocks noChangeShapeType="1"/>
          </p:cNvSpPr>
          <p:nvPr/>
        </p:nvSpPr>
        <p:spPr bwMode="auto">
          <a:xfrm>
            <a:off x="1841500" y="4127500"/>
            <a:ext cx="4165600" cy="660400"/>
          </a:xfrm>
          <a:prstGeom prst="line">
            <a:avLst/>
          </a:prstGeom>
          <a:noFill/>
          <a:ln w="25400">
            <a:solidFill>
              <a:srgbClr val="7A0C04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66564" name="Rectangle 5"/>
          <p:cNvSpPr>
            <a:spLocks noChangeArrowheads="1"/>
          </p:cNvSpPr>
          <p:nvPr/>
        </p:nvSpPr>
        <p:spPr bwMode="auto">
          <a:xfrm>
            <a:off x="1584325" y="3946525"/>
            <a:ext cx="4048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66565" name="Rectangle 6"/>
          <p:cNvSpPr>
            <a:spLocks noChangeArrowheads="1"/>
          </p:cNvSpPr>
          <p:nvPr/>
        </p:nvSpPr>
        <p:spPr bwMode="auto">
          <a:xfrm>
            <a:off x="1476375" y="3933825"/>
            <a:ext cx="401638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solidFill>
                  <a:srgbClr val="7A0C04"/>
                </a:solidFill>
                <a:latin typeface="Symbol" pitchFamily="18" charset="2"/>
              </a:rPr>
              <a:t></a:t>
            </a:r>
          </a:p>
        </p:txBody>
      </p:sp>
      <p:sp>
        <p:nvSpPr>
          <p:cNvPr id="66566" name="Rectangle 7"/>
          <p:cNvSpPr>
            <a:spLocks noChangeArrowheads="1"/>
          </p:cNvSpPr>
          <p:nvPr/>
        </p:nvSpPr>
        <p:spPr bwMode="auto">
          <a:xfrm>
            <a:off x="6081713" y="4557713"/>
            <a:ext cx="3841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solidFill>
                  <a:srgbClr val="7A0C04"/>
                </a:solidFill>
                <a:latin typeface="Symbol" pitchFamily="18" charset="2"/>
              </a:rPr>
              <a:t></a:t>
            </a:r>
          </a:p>
        </p:txBody>
      </p:sp>
      <p:sp>
        <p:nvSpPr>
          <p:cNvPr id="66567" name="Rectangle 8"/>
          <p:cNvSpPr>
            <a:spLocks noChangeArrowheads="1"/>
          </p:cNvSpPr>
          <p:nvPr/>
        </p:nvSpPr>
        <p:spPr bwMode="auto">
          <a:xfrm>
            <a:off x="4329113" y="5548313"/>
            <a:ext cx="4016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solidFill>
                  <a:srgbClr val="7A0C04"/>
                </a:solidFill>
                <a:latin typeface="RimTimes"/>
              </a:rPr>
              <a:t>C</a:t>
            </a:r>
          </a:p>
        </p:txBody>
      </p:sp>
      <p:sp>
        <p:nvSpPr>
          <p:cNvPr id="66568" name="Rectangle 9"/>
          <p:cNvSpPr>
            <a:spLocks noChangeArrowheads="1"/>
          </p:cNvSpPr>
          <p:nvPr/>
        </p:nvSpPr>
        <p:spPr bwMode="auto">
          <a:xfrm>
            <a:off x="2727325" y="1203325"/>
            <a:ext cx="3540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pic>
        <p:nvPicPr>
          <p:cNvPr id="66569" name="Picture 10" descr="geometry1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51130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Line 2"/>
          <p:cNvSpPr>
            <a:spLocks noChangeShapeType="1"/>
          </p:cNvSpPr>
          <p:nvPr/>
        </p:nvSpPr>
        <p:spPr bwMode="auto">
          <a:xfrm>
            <a:off x="1841500" y="4127500"/>
            <a:ext cx="2565400" cy="142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68610" name="Line 3"/>
          <p:cNvSpPr>
            <a:spLocks noChangeShapeType="1"/>
          </p:cNvSpPr>
          <p:nvPr/>
        </p:nvSpPr>
        <p:spPr bwMode="auto">
          <a:xfrm flipV="1">
            <a:off x="4432300" y="4787900"/>
            <a:ext cx="1574800" cy="787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68611" name="Line 4"/>
          <p:cNvSpPr>
            <a:spLocks noChangeShapeType="1"/>
          </p:cNvSpPr>
          <p:nvPr/>
        </p:nvSpPr>
        <p:spPr bwMode="auto">
          <a:xfrm>
            <a:off x="1841500" y="4127500"/>
            <a:ext cx="4165600" cy="660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68612" name="Rectangle 5"/>
          <p:cNvSpPr>
            <a:spLocks noChangeArrowheads="1"/>
          </p:cNvSpPr>
          <p:nvPr/>
        </p:nvSpPr>
        <p:spPr bwMode="auto">
          <a:xfrm>
            <a:off x="2590800" y="4648200"/>
            <a:ext cx="457200" cy="1006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68613" name="Rectangle 6"/>
          <p:cNvSpPr>
            <a:spLocks noChangeArrowheads="1"/>
          </p:cNvSpPr>
          <p:nvPr/>
        </p:nvSpPr>
        <p:spPr bwMode="auto">
          <a:xfrm>
            <a:off x="2652713" y="4467225"/>
            <a:ext cx="409575" cy="11858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7200">
                <a:solidFill>
                  <a:srgbClr val="7A0C04"/>
                </a:solidFill>
                <a:latin typeface="Symbol" pitchFamily="18" charset="2"/>
              </a:rPr>
              <a:t></a:t>
            </a:r>
          </a:p>
        </p:txBody>
      </p:sp>
      <p:sp>
        <p:nvSpPr>
          <p:cNvPr id="68614" name="Rectangle 7"/>
          <p:cNvSpPr>
            <a:spLocks noChangeArrowheads="1"/>
          </p:cNvSpPr>
          <p:nvPr/>
        </p:nvSpPr>
        <p:spPr bwMode="auto">
          <a:xfrm>
            <a:off x="2728913" y="5319713"/>
            <a:ext cx="4016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solidFill>
                  <a:srgbClr val="7A0C04"/>
                </a:solidFill>
                <a:latin typeface="Symbol" pitchFamily="18" charset="2"/>
              </a:rPr>
              <a:t></a:t>
            </a:r>
          </a:p>
        </p:txBody>
      </p:sp>
      <p:sp>
        <p:nvSpPr>
          <p:cNvPr id="68615" name="Rectangle 8"/>
          <p:cNvSpPr>
            <a:spLocks noChangeArrowheads="1"/>
          </p:cNvSpPr>
          <p:nvPr/>
        </p:nvSpPr>
        <p:spPr bwMode="auto">
          <a:xfrm>
            <a:off x="1584325" y="3946525"/>
            <a:ext cx="4048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68616" name="Rectangle 9"/>
          <p:cNvSpPr>
            <a:spLocks noChangeArrowheads="1"/>
          </p:cNvSpPr>
          <p:nvPr/>
        </p:nvSpPr>
        <p:spPr bwMode="auto">
          <a:xfrm>
            <a:off x="1509713" y="3948113"/>
            <a:ext cx="4016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Symbol" pitchFamily="18" charset="2"/>
              </a:rPr>
              <a:t></a:t>
            </a:r>
          </a:p>
        </p:txBody>
      </p:sp>
      <p:sp>
        <p:nvSpPr>
          <p:cNvPr id="68617" name="Rectangle 10"/>
          <p:cNvSpPr>
            <a:spLocks noChangeArrowheads="1"/>
          </p:cNvSpPr>
          <p:nvPr/>
        </p:nvSpPr>
        <p:spPr bwMode="auto">
          <a:xfrm>
            <a:off x="6081713" y="4557713"/>
            <a:ext cx="3841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Symbol" pitchFamily="18" charset="2"/>
              </a:rPr>
              <a:t></a:t>
            </a:r>
          </a:p>
        </p:txBody>
      </p:sp>
      <p:sp>
        <p:nvSpPr>
          <p:cNvPr id="68618" name="Rectangle 11"/>
          <p:cNvSpPr>
            <a:spLocks noChangeArrowheads="1"/>
          </p:cNvSpPr>
          <p:nvPr/>
        </p:nvSpPr>
        <p:spPr bwMode="auto">
          <a:xfrm>
            <a:off x="4329113" y="5548313"/>
            <a:ext cx="3635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C</a:t>
            </a:r>
          </a:p>
        </p:txBody>
      </p:sp>
      <p:sp>
        <p:nvSpPr>
          <p:cNvPr id="68619" name="Rectangle 12"/>
          <p:cNvSpPr>
            <a:spLocks noChangeArrowheads="1"/>
          </p:cNvSpPr>
          <p:nvPr/>
        </p:nvSpPr>
        <p:spPr bwMode="auto">
          <a:xfrm>
            <a:off x="2727325" y="1203325"/>
            <a:ext cx="3540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pic>
        <p:nvPicPr>
          <p:cNvPr id="68620" name="Picture 13" descr="geometry1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51130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Line 2"/>
          <p:cNvSpPr>
            <a:spLocks noChangeShapeType="1"/>
          </p:cNvSpPr>
          <p:nvPr/>
        </p:nvSpPr>
        <p:spPr bwMode="auto">
          <a:xfrm>
            <a:off x="1841500" y="4127500"/>
            <a:ext cx="2565400" cy="142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70658" name="Line 3"/>
          <p:cNvSpPr>
            <a:spLocks noChangeShapeType="1"/>
          </p:cNvSpPr>
          <p:nvPr/>
        </p:nvSpPr>
        <p:spPr bwMode="auto">
          <a:xfrm flipV="1">
            <a:off x="4432300" y="4787900"/>
            <a:ext cx="1574800" cy="787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70659" name="Line 4"/>
          <p:cNvSpPr>
            <a:spLocks noChangeShapeType="1"/>
          </p:cNvSpPr>
          <p:nvPr/>
        </p:nvSpPr>
        <p:spPr bwMode="auto">
          <a:xfrm>
            <a:off x="1841500" y="4127500"/>
            <a:ext cx="4165600" cy="660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70660" name="Line 5"/>
          <p:cNvSpPr>
            <a:spLocks noChangeShapeType="1"/>
          </p:cNvSpPr>
          <p:nvPr/>
        </p:nvSpPr>
        <p:spPr bwMode="auto">
          <a:xfrm>
            <a:off x="2855913" y="1841500"/>
            <a:ext cx="0" cy="3479800"/>
          </a:xfrm>
          <a:prstGeom prst="line">
            <a:avLst/>
          </a:prstGeom>
          <a:noFill/>
          <a:ln w="25400">
            <a:solidFill>
              <a:srgbClr val="7A0C04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70661" name="Rectangle 6"/>
          <p:cNvSpPr>
            <a:spLocks noChangeArrowheads="1"/>
          </p:cNvSpPr>
          <p:nvPr/>
        </p:nvSpPr>
        <p:spPr bwMode="auto">
          <a:xfrm>
            <a:off x="2590800" y="4648200"/>
            <a:ext cx="457200" cy="1006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70662" name="Rectangle 7"/>
          <p:cNvSpPr>
            <a:spLocks noChangeArrowheads="1"/>
          </p:cNvSpPr>
          <p:nvPr/>
        </p:nvSpPr>
        <p:spPr bwMode="auto">
          <a:xfrm>
            <a:off x="2652713" y="4467225"/>
            <a:ext cx="409575" cy="11858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7200">
                <a:latin typeface="Symbol" pitchFamily="18" charset="2"/>
              </a:rPr>
              <a:t></a:t>
            </a:r>
          </a:p>
        </p:txBody>
      </p:sp>
      <p:sp>
        <p:nvSpPr>
          <p:cNvPr id="70663" name="Rectangle 8"/>
          <p:cNvSpPr>
            <a:spLocks noChangeArrowheads="1"/>
          </p:cNvSpPr>
          <p:nvPr/>
        </p:nvSpPr>
        <p:spPr bwMode="auto">
          <a:xfrm>
            <a:off x="2728913" y="5319713"/>
            <a:ext cx="4016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Symbol" pitchFamily="18" charset="2"/>
              </a:rPr>
              <a:t></a:t>
            </a:r>
          </a:p>
        </p:txBody>
      </p:sp>
      <p:sp>
        <p:nvSpPr>
          <p:cNvPr id="70664" name="Rectangle 9"/>
          <p:cNvSpPr>
            <a:spLocks noChangeArrowheads="1"/>
          </p:cNvSpPr>
          <p:nvPr/>
        </p:nvSpPr>
        <p:spPr bwMode="auto">
          <a:xfrm>
            <a:off x="1584325" y="3946525"/>
            <a:ext cx="4048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70665" name="Rectangle 10"/>
          <p:cNvSpPr>
            <a:spLocks noChangeArrowheads="1"/>
          </p:cNvSpPr>
          <p:nvPr/>
        </p:nvSpPr>
        <p:spPr bwMode="auto">
          <a:xfrm>
            <a:off x="1509713" y="3948113"/>
            <a:ext cx="4016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Symbol" pitchFamily="18" charset="2"/>
              </a:rPr>
              <a:t></a:t>
            </a:r>
          </a:p>
        </p:txBody>
      </p:sp>
      <p:sp>
        <p:nvSpPr>
          <p:cNvPr id="70666" name="Rectangle 11"/>
          <p:cNvSpPr>
            <a:spLocks noChangeArrowheads="1"/>
          </p:cNvSpPr>
          <p:nvPr/>
        </p:nvSpPr>
        <p:spPr bwMode="auto">
          <a:xfrm>
            <a:off x="6081713" y="4557713"/>
            <a:ext cx="3841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Symbol" pitchFamily="18" charset="2"/>
              </a:rPr>
              <a:t></a:t>
            </a:r>
          </a:p>
        </p:txBody>
      </p:sp>
      <p:sp>
        <p:nvSpPr>
          <p:cNvPr id="70667" name="Rectangle 12"/>
          <p:cNvSpPr>
            <a:spLocks noChangeArrowheads="1"/>
          </p:cNvSpPr>
          <p:nvPr/>
        </p:nvSpPr>
        <p:spPr bwMode="auto">
          <a:xfrm>
            <a:off x="4329113" y="5548313"/>
            <a:ext cx="3635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C</a:t>
            </a:r>
          </a:p>
        </p:txBody>
      </p:sp>
      <p:sp>
        <p:nvSpPr>
          <p:cNvPr id="70668" name="Rectangle 13"/>
          <p:cNvSpPr>
            <a:spLocks noChangeArrowheads="1"/>
          </p:cNvSpPr>
          <p:nvPr/>
        </p:nvSpPr>
        <p:spPr bwMode="auto">
          <a:xfrm>
            <a:off x="2728913" y="1204913"/>
            <a:ext cx="3841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solidFill>
                  <a:srgbClr val="7A0C04"/>
                </a:solidFill>
                <a:latin typeface="RimTimes"/>
              </a:rPr>
              <a:t>S</a:t>
            </a:r>
          </a:p>
        </p:txBody>
      </p:sp>
      <p:pic>
        <p:nvPicPr>
          <p:cNvPr id="70669" name="Picture 14" descr="geometry1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51130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Line 2"/>
          <p:cNvSpPr>
            <a:spLocks noChangeShapeType="1"/>
          </p:cNvSpPr>
          <p:nvPr/>
        </p:nvSpPr>
        <p:spPr bwMode="auto">
          <a:xfrm>
            <a:off x="1841500" y="4127500"/>
            <a:ext cx="2565400" cy="142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72706" name="Line 3"/>
          <p:cNvSpPr>
            <a:spLocks noChangeShapeType="1"/>
          </p:cNvSpPr>
          <p:nvPr/>
        </p:nvSpPr>
        <p:spPr bwMode="auto">
          <a:xfrm flipV="1">
            <a:off x="4432300" y="4787900"/>
            <a:ext cx="1574800" cy="787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72707" name="Line 4"/>
          <p:cNvSpPr>
            <a:spLocks noChangeShapeType="1"/>
          </p:cNvSpPr>
          <p:nvPr/>
        </p:nvSpPr>
        <p:spPr bwMode="auto">
          <a:xfrm>
            <a:off x="1835150" y="4121150"/>
            <a:ext cx="4178300" cy="67310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72708" name="Line 5"/>
          <p:cNvSpPr>
            <a:spLocks noChangeShapeType="1"/>
          </p:cNvSpPr>
          <p:nvPr/>
        </p:nvSpPr>
        <p:spPr bwMode="auto">
          <a:xfrm>
            <a:off x="2855913" y="1828800"/>
            <a:ext cx="0" cy="3479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72709" name="Line 6"/>
          <p:cNvSpPr>
            <a:spLocks noChangeShapeType="1"/>
          </p:cNvSpPr>
          <p:nvPr/>
        </p:nvSpPr>
        <p:spPr bwMode="auto">
          <a:xfrm>
            <a:off x="2832100" y="1765300"/>
            <a:ext cx="3175000" cy="3022600"/>
          </a:xfrm>
          <a:prstGeom prst="line">
            <a:avLst/>
          </a:prstGeom>
          <a:noFill/>
          <a:ln w="25400">
            <a:solidFill>
              <a:srgbClr val="7A0C04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72710" name="Line 7"/>
          <p:cNvSpPr>
            <a:spLocks noChangeShapeType="1"/>
          </p:cNvSpPr>
          <p:nvPr/>
        </p:nvSpPr>
        <p:spPr bwMode="auto">
          <a:xfrm>
            <a:off x="2832100" y="1765300"/>
            <a:ext cx="1574800" cy="3784600"/>
          </a:xfrm>
          <a:prstGeom prst="line">
            <a:avLst/>
          </a:prstGeom>
          <a:noFill/>
          <a:ln w="25400">
            <a:solidFill>
              <a:srgbClr val="7A0C04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72711" name="Line 8"/>
          <p:cNvSpPr>
            <a:spLocks noChangeShapeType="1"/>
          </p:cNvSpPr>
          <p:nvPr/>
        </p:nvSpPr>
        <p:spPr bwMode="auto">
          <a:xfrm flipH="1">
            <a:off x="1816100" y="1765300"/>
            <a:ext cx="1016000" cy="2336800"/>
          </a:xfrm>
          <a:prstGeom prst="line">
            <a:avLst/>
          </a:prstGeom>
          <a:noFill/>
          <a:ln w="25400">
            <a:solidFill>
              <a:srgbClr val="7A0C04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72712" name="Rectangle 9"/>
          <p:cNvSpPr>
            <a:spLocks noChangeArrowheads="1"/>
          </p:cNvSpPr>
          <p:nvPr/>
        </p:nvSpPr>
        <p:spPr bwMode="auto">
          <a:xfrm>
            <a:off x="2590800" y="4648200"/>
            <a:ext cx="457200" cy="1006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72713" name="Rectangle 10"/>
          <p:cNvSpPr>
            <a:spLocks noChangeArrowheads="1"/>
          </p:cNvSpPr>
          <p:nvPr/>
        </p:nvSpPr>
        <p:spPr bwMode="auto">
          <a:xfrm>
            <a:off x="2652713" y="4467225"/>
            <a:ext cx="409575" cy="11858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7200">
                <a:latin typeface="Symbol" pitchFamily="18" charset="2"/>
              </a:rPr>
              <a:t></a:t>
            </a:r>
          </a:p>
        </p:txBody>
      </p:sp>
      <p:sp>
        <p:nvSpPr>
          <p:cNvPr id="72714" name="Rectangle 11"/>
          <p:cNvSpPr>
            <a:spLocks noChangeArrowheads="1"/>
          </p:cNvSpPr>
          <p:nvPr/>
        </p:nvSpPr>
        <p:spPr bwMode="auto">
          <a:xfrm>
            <a:off x="2728913" y="5319713"/>
            <a:ext cx="4016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Symbol" pitchFamily="18" charset="2"/>
              </a:rPr>
              <a:t></a:t>
            </a:r>
          </a:p>
        </p:txBody>
      </p:sp>
      <p:sp>
        <p:nvSpPr>
          <p:cNvPr id="72715" name="Rectangle 12"/>
          <p:cNvSpPr>
            <a:spLocks noChangeArrowheads="1"/>
          </p:cNvSpPr>
          <p:nvPr/>
        </p:nvSpPr>
        <p:spPr bwMode="auto">
          <a:xfrm>
            <a:off x="1584325" y="3946525"/>
            <a:ext cx="4048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72716" name="Rectangle 13"/>
          <p:cNvSpPr>
            <a:spLocks noChangeArrowheads="1"/>
          </p:cNvSpPr>
          <p:nvPr/>
        </p:nvSpPr>
        <p:spPr bwMode="auto">
          <a:xfrm>
            <a:off x="1509713" y="3948113"/>
            <a:ext cx="4016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Symbol" pitchFamily="18" charset="2"/>
              </a:rPr>
              <a:t></a:t>
            </a:r>
          </a:p>
        </p:txBody>
      </p:sp>
      <p:sp>
        <p:nvSpPr>
          <p:cNvPr id="72717" name="Rectangle 14"/>
          <p:cNvSpPr>
            <a:spLocks noChangeArrowheads="1"/>
          </p:cNvSpPr>
          <p:nvPr/>
        </p:nvSpPr>
        <p:spPr bwMode="auto">
          <a:xfrm>
            <a:off x="6081713" y="4557713"/>
            <a:ext cx="3841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Symbol" pitchFamily="18" charset="2"/>
              </a:rPr>
              <a:t></a:t>
            </a:r>
          </a:p>
        </p:txBody>
      </p:sp>
      <p:sp>
        <p:nvSpPr>
          <p:cNvPr id="72718" name="Rectangle 15"/>
          <p:cNvSpPr>
            <a:spLocks noChangeArrowheads="1"/>
          </p:cNvSpPr>
          <p:nvPr/>
        </p:nvSpPr>
        <p:spPr bwMode="auto">
          <a:xfrm>
            <a:off x="4329113" y="5548313"/>
            <a:ext cx="3635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C</a:t>
            </a:r>
          </a:p>
        </p:txBody>
      </p:sp>
      <p:sp>
        <p:nvSpPr>
          <p:cNvPr id="72719" name="Rectangle 16"/>
          <p:cNvSpPr>
            <a:spLocks noChangeArrowheads="1"/>
          </p:cNvSpPr>
          <p:nvPr/>
        </p:nvSpPr>
        <p:spPr bwMode="auto">
          <a:xfrm>
            <a:off x="2728913" y="1204913"/>
            <a:ext cx="3508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S</a:t>
            </a:r>
          </a:p>
        </p:txBody>
      </p:sp>
      <p:pic>
        <p:nvPicPr>
          <p:cNvPr id="72720" name="Picture 17" descr="geometry1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51130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Line 2"/>
          <p:cNvSpPr>
            <a:spLocks noChangeShapeType="1"/>
          </p:cNvSpPr>
          <p:nvPr/>
        </p:nvSpPr>
        <p:spPr bwMode="auto">
          <a:xfrm>
            <a:off x="1841500" y="4127500"/>
            <a:ext cx="2565400" cy="142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74754" name="Line 3"/>
          <p:cNvSpPr>
            <a:spLocks noChangeShapeType="1"/>
          </p:cNvSpPr>
          <p:nvPr/>
        </p:nvSpPr>
        <p:spPr bwMode="auto">
          <a:xfrm flipV="1">
            <a:off x="4432300" y="4787900"/>
            <a:ext cx="1574800" cy="787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74755" name="Line 4"/>
          <p:cNvSpPr>
            <a:spLocks noChangeShapeType="1"/>
          </p:cNvSpPr>
          <p:nvPr/>
        </p:nvSpPr>
        <p:spPr bwMode="auto">
          <a:xfrm>
            <a:off x="1835150" y="4121150"/>
            <a:ext cx="4178300" cy="67310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74756" name="Line 5"/>
          <p:cNvSpPr>
            <a:spLocks noChangeShapeType="1"/>
          </p:cNvSpPr>
          <p:nvPr/>
        </p:nvSpPr>
        <p:spPr bwMode="auto">
          <a:xfrm>
            <a:off x="2855913" y="1830388"/>
            <a:ext cx="0" cy="3479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74757" name="Line 6"/>
          <p:cNvSpPr>
            <a:spLocks noChangeShapeType="1"/>
          </p:cNvSpPr>
          <p:nvPr/>
        </p:nvSpPr>
        <p:spPr bwMode="auto">
          <a:xfrm>
            <a:off x="2832100" y="1765300"/>
            <a:ext cx="3175000" cy="3022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74758" name="Line 7"/>
          <p:cNvSpPr>
            <a:spLocks noChangeShapeType="1"/>
          </p:cNvSpPr>
          <p:nvPr/>
        </p:nvSpPr>
        <p:spPr bwMode="auto">
          <a:xfrm>
            <a:off x="2832100" y="1765300"/>
            <a:ext cx="1574800" cy="3784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74759" name="Line 8"/>
          <p:cNvSpPr>
            <a:spLocks noChangeShapeType="1"/>
          </p:cNvSpPr>
          <p:nvPr/>
        </p:nvSpPr>
        <p:spPr bwMode="auto">
          <a:xfrm flipH="1">
            <a:off x="1816100" y="1765300"/>
            <a:ext cx="1016000" cy="2336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74760" name="Rectangle 9"/>
          <p:cNvSpPr>
            <a:spLocks noChangeArrowheads="1"/>
          </p:cNvSpPr>
          <p:nvPr/>
        </p:nvSpPr>
        <p:spPr bwMode="auto">
          <a:xfrm>
            <a:off x="2590800" y="4648200"/>
            <a:ext cx="457200" cy="1006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74761" name="Rectangle 10"/>
          <p:cNvSpPr>
            <a:spLocks noChangeArrowheads="1"/>
          </p:cNvSpPr>
          <p:nvPr/>
        </p:nvSpPr>
        <p:spPr bwMode="auto">
          <a:xfrm>
            <a:off x="2652713" y="4467225"/>
            <a:ext cx="409575" cy="11858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7200">
                <a:latin typeface="Symbol" pitchFamily="18" charset="2"/>
              </a:rPr>
              <a:t></a:t>
            </a:r>
          </a:p>
        </p:txBody>
      </p:sp>
      <p:sp>
        <p:nvSpPr>
          <p:cNvPr id="74762" name="Rectangle 11"/>
          <p:cNvSpPr>
            <a:spLocks noChangeArrowheads="1"/>
          </p:cNvSpPr>
          <p:nvPr/>
        </p:nvSpPr>
        <p:spPr bwMode="auto">
          <a:xfrm>
            <a:off x="2728913" y="5319713"/>
            <a:ext cx="4016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Symbol" pitchFamily="18" charset="2"/>
              </a:rPr>
              <a:t></a:t>
            </a:r>
          </a:p>
        </p:txBody>
      </p:sp>
      <p:sp>
        <p:nvSpPr>
          <p:cNvPr id="74763" name="Rectangle 12"/>
          <p:cNvSpPr>
            <a:spLocks noChangeArrowheads="1"/>
          </p:cNvSpPr>
          <p:nvPr/>
        </p:nvSpPr>
        <p:spPr bwMode="auto">
          <a:xfrm>
            <a:off x="1584325" y="3946525"/>
            <a:ext cx="4048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74764" name="Rectangle 13"/>
          <p:cNvSpPr>
            <a:spLocks noChangeArrowheads="1"/>
          </p:cNvSpPr>
          <p:nvPr/>
        </p:nvSpPr>
        <p:spPr bwMode="auto">
          <a:xfrm>
            <a:off x="1509713" y="3948113"/>
            <a:ext cx="4016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Symbol" pitchFamily="18" charset="2"/>
              </a:rPr>
              <a:t></a:t>
            </a:r>
          </a:p>
        </p:txBody>
      </p:sp>
      <p:sp>
        <p:nvSpPr>
          <p:cNvPr id="74765" name="Rectangle 14"/>
          <p:cNvSpPr>
            <a:spLocks noChangeArrowheads="1"/>
          </p:cNvSpPr>
          <p:nvPr/>
        </p:nvSpPr>
        <p:spPr bwMode="auto">
          <a:xfrm>
            <a:off x="6081713" y="4557713"/>
            <a:ext cx="3841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Symbol" pitchFamily="18" charset="2"/>
              </a:rPr>
              <a:t></a:t>
            </a:r>
          </a:p>
        </p:txBody>
      </p:sp>
      <p:sp>
        <p:nvSpPr>
          <p:cNvPr id="74766" name="Rectangle 15"/>
          <p:cNvSpPr>
            <a:spLocks noChangeArrowheads="1"/>
          </p:cNvSpPr>
          <p:nvPr/>
        </p:nvSpPr>
        <p:spPr bwMode="auto">
          <a:xfrm>
            <a:off x="4329113" y="5548313"/>
            <a:ext cx="3635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C</a:t>
            </a:r>
          </a:p>
        </p:txBody>
      </p:sp>
      <p:sp>
        <p:nvSpPr>
          <p:cNvPr id="74767" name="Rectangle 16"/>
          <p:cNvSpPr>
            <a:spLocks noChangeArrowheads="1"/>
          </p:cNvSpPr>
          <p:nvPr/>
        </p:nvSpPr>
        <p:spPr bwMode="auto">
          <a:xfrm>
            <a:off x="2728913" y="1204913"/>
            <a:ext cx="3508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S</a:t>
            </a:r>
          </a:p>
        </p:txBody>
      </p:sp>
      <p:sp>
        <p:nvSpPr>
          <p:cNvPr id="74768" name="Rectangle 17"/>
          <p:cNvSpPr>
            <a:spLocks noChangeArrowheads="1"/>
          </p:cNvSpPr>
          <p:nvPr/>
        </p:nvSpPr>
        <p:spPr bwMode="auto">
          <a:xfrm>
            <a:off x="5181600" y="762000"/>
            <a:ext cx="4267200" cy="1184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SABC - slīpa trijstūra </a:t>
            </a:r>
          </a:p>
          <a:p>
            <a:pPr eaLnBrk="0" hangingPunct="0"/>
            <a:r>
              <a:rPr lang="lv-LV" sz="2400">
                <a:latin typeface="RimTimes"/>
              </a:rPr>
              <a:t>piramīda</a:t>
            </a:r>
          </a:p>
          <a:p>
            <a:endParaRPr lang="lv-LV" sz="2400">
              <a:latin typeface="RimTimes"/>
            </a:endParaRPr>
          </a:p>
        </p:txBody>
      </p:sp>
      <p:pic>
        <p:nvPicPr>
          <p:cNvPr id="74769" name="Picture 18" descr="geometry1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51130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2636838"/>
            <a:ext cx="6400800" cy="1752600"/>
          </a:xfrm>
        </p:spPr>
        <p:txBody>
          <a:bodyPr/>
          <a:lstStyle/>
          <a:p>
            <a:pPr eaLnBrk="1" hangingPunct="1">
              <a:defRPr/>
            </a:pPr>
            <a:r>
              <a:rPr lang="lv-LV"/>
              <a:t>Četrstūra piramīda</a:t>
            </a:r>
            <a:endParaRPr lang="en-US"/>
          </a:p>
        </p:txBody>
      </p:sp>
      <p:pic>
        <p:nvPicPr>
          <p:cNvPr id="76802" name="Picture 6" descr="geometry1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51130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Line 2"/>
          <p:cNvSpPr>
            <a:spLocks noChangeShapeType="1"/>
          </p:cNvSpPr>
          <p:nvPr/>
        </p:nvSpPr>
        <p:spPr bwMode="auto">
          <a:xfrm>
            <a:off x="1993900" y="5715000"/>
            <a:ext cx="2717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77826" name="Line 3"/>
          <p:cNvSpPr>
            <a:spLocks noChangeShapeType="1"/>
          </p:cNvSpPr>
          <p:nvPr/>
        </p:nvSpPr>
        <p:spPr bwMode="auto">
          <a:xfrm flipV="1">
            <a:off x="4700588" y="4330700"/>
            <a:ext cx="1230312" cy="13843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77827" name="Line 4"/>
          <p:cNvSpPr>
            <a:spLocks noChangeShapeType="1"/>
          </p:cNvSpPr>
          <p:nvPr/>
        </p:nvSpPr>
        <p:spPr bwMode="auto">
          <a:xfrm flipH="1">
            <a:off x="3187700" y="4343400"/>
            <a:ext cx="276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77828" name="Rectangle 5"/>
          <p:cNvSpPr>
            <a:spLocks noChangeArrowheads="1"/>
          </p:cNvSpPr>
          <p:nvPr/>
        </p:nvSpPr>
        <p:spPr bwMode="auto">
          <a:xfrm>
            <a:off x="3870325" y="1355725"/>
            <a:ext cx="3540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77829" name="Rectangle 6"/>
          <p:cNvSpPr>
            <a:spLocks noChangeArrowheads="1"/>
          </p:cNvSpPr>
          <p:nvPr/>
        </p:nvSpPr>
        <p:spPr bwMode="auto">
          <a:xfrm>
            <a:off x="1812925" y="5622925"/>
            <a:ext cx="4048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77830" name="Rectangle 7"/>
          <p:cNvSpPr>
            <a:spLocks noChangeArrowheads="1"/>
          </p:cNvSpPr>
          <p:nvPr/>
        </p:nvSpPr>
        <p:spPr bwMode="auto">
          <a:xfrm>
            <a:off x="3032125" y="3946525"/>
            <a:ext cx="3873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77831" name="Rectangle 8"/>
          <p:cNvSpPr>
            <a:spLocks noChangeArrowheads="1"/>
          </p:cNvSpPr>
          <p:nvPr/>
        </p:nvSpPr>
        <p:spPr bwMode="auto">
          <a:xfrm>
            <a:off x="2955925" y="4022725"/>
            <a:ext cx="3873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77832" name="Rectangle 9"/>
          <p:cNvSpPr>
            <a:spLocks noChangeArrowheads="1"/>
          </p:cNvSpPr>
          <p:nvPr/>
        </p:nvSpPr>
        <p:spPr bwMode="auto">
          <a:xfrm>
            <a:off x="2881313" y="4024313"/>
            <a:ext cx="3635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C</a:t>
            </a:r>
          </a:p>
        </p:txBody>
      </p:sp>
      <p:sp>
        <p:nvSpPr>
          <p:cNvPr id="77833" name="Rectangle 10"/>
          <p:cNvSpPr>
            <a:spLocks noChangeArrowheads="1"/>
          </p:cNvSpPr>
          <p:nvPr/>
        </p:nvSpPr>
        <p:spPr bwMode="auto">
          <a:xfrm>
            <a:off x="6005513" y="4024313"/>
            <a:ext cx="360362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B</a:t>
            </a:r>
          </a:p>
        </p:txBody>
      </p:sp>
      <p:sp>
        <p:nvSpPr>
          <p:cNvPr id="77834" name="Rectangle 11"/>
          <p:cNvSpPr>
            <a:spLocks noChangeArrowheads="1"/>
          </p:cNvSpPr>
          <p:nvPr/>
        </p:nvSpPr>
        <p:spPr bwMode="auto">
          <a:xfrm>
            <a:off x="4862513" y="5395913"/>
            <a:ext cx="38735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D</a:t>
            </a:r>
          </a:p>
        </p:txBody>
      </p:sp>
      <p:sp>
        <p:nvSpPr>
          <p:cNvPr id="77835" name="Rectangle 12"/>
          <p:cNvSpPr>
            <a:spLocks noChangeArrowheads="1"/>
          </p:cNvSpPr>
          <p:nvPr/>
        </p:nvSpPr>
        <p:spPr bwMode="auto">
          <a:xfrm>
            <a:off x="1662113" y="5319713"/>
            <a:ext cx="3635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A</a:t>
            </a:r>
          </a:p>
        </p:txBody>
      </p:sp>
      <p:sp>
        <p:nvSpPr>
          <p:cNvPr id="77836" name="Rectangle 13"/>
          <p:cNvSpPr>
            <a:spLocks noChangeArrowheads="1"/>
          </p:cNvSpPr>
          <p:nvPr/>
        </p:nvSpPr>
        <p:spPr bwMode="auto">
          <a:xfrm>
            <a:off x="3870325" y="5013325"/>
            <a:ext cx="4048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77837" name="Rectangle 14"/>
          <p:cNvSpPr>
            <a:spLocks noChangeArrowheads="1"/>
          </p:cNvSpPr>
          <p:nvPr/>
        </p:nvSpPr>
        <p:spPr bwMode="auto">
          <a:xfrm>
            <a:off x="3870325" y="5013325"/>
            <a:ext cx="4048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77838" name="Line 15"/>
          <p:cNvSpPr>
            <a:spLocks noChangeShapeType="1"/>
          </p:cNvSpPr>
          <p:nvPr/>
        </p:nvSpPr>
        <p:spPr bwMode="auto">
          <a:xfrm flipV="1">
            <a:off x="1993900" y="4330700"/>
            <a:ext cx="1193800" cy="139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pic>
        <p:nvPicPr>
          <p:cNvPr id="77839" name="Picture 16" descr="geometry1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51130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Line 2"/>
          <p:cNvSpPr>
            <a:spLocks noChangeShapeType="1"/>
          </p:cNvSpPr>
          <p:nvPr/>
        </p:nvSpPr>
        <p:spPr bwMode="auto">
          <a:xfrm>
            <a:off x="1993900" y="5715000"/>
            <a:ext cx="2717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79874" name="Line 3"/>
          <p:cNvSpPr>
            <a:spLocks noChangeShapeType="1"/>
          </p:cNvSpPr>
          <p:nvPr/>
        </p:nvSpPr>
        <p:spPr bwMode="auto">
          <a:xfrm flipV="1">
            <a:off x="4713288" y="4330700"/>
            <a:ext cx="1217612" cy="139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79875" name="Line 4"/>
          <p:cNvSpPr>
            <a:spLocks noChangeShapeType="1"/>
          </p:cNvSpPr>
          <p:nvPr/>
        </p:nvSpPr>
        <p:spPr bwMode="auto">
          <a:xfrm flipH="1">
            <a:off x="3187700" y="4343400"/>
            <a:ext cx="276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79876" name="Line 5"/>
          <p:cNvSpPr>
            <a:spLocks noChangeShapeType="1"/>
          </p:cNvSpPr>
          <p:nvPr/>
        </p:nvSpPr>
        <p:spPr bwMode="auto">
          <a:xfrm>
            <a:off x="3213100" y="4356100"/>
            <a:ext cx="1498600" cy="1346200"/>
          </a:xfrm>
          <a:prstGeom prst="line">
            <a:avLst/>
          </a:prstGeom>
          <a:noFill/>
          <a:ln w="25400">
            <a:solidFill>
              <a:srgbClr val="7A0C04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79877" name="Line 6"/>
          <p:cNvSpPr>
            <a:spLocks noChangeShapeType="1"/>
          </p:cNvSpPr>
          <p:nvPr/>
        </p:nvSpPr>
        <p:spPr bwMode="auto">
          <a:xfrm flipV="1">
            <a:off x="1993900" y="4330700"/>
            <a:ext cx="3937000" cy="1397000"/>
          </a:xfrm>
          <a:prstGeom prst="line">
            <a:avLst/>
          </a:prstGeom>
          <a:noFill/>
          <a:ln w="25400">
            <a:solidFill>
              <a:srgbClr val="7A0C04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79878" name="Rectangle 7"/>
          <p:cNvSpPr>
            <a:spLocks noChangeArrowheads="1"/>
          </p:cNvSpPr>
          <p:nvPr/>
        </p:nvSpPr>
        <p:spPr bwMode="auto">
          <a:xfrm>
            <a:off x="3870325" y="1355725"/>
            <a:ext cx="3540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79879" name="Rectangle 8"/>
          <p:cNvSpPr>
            <a:spLocks noChangeArrowheads="1"/>
          </p:cNvSpPr>
          <p:nvPr/>
        </p:nvSpPr>
        <p:spPr bwMode="auto">
          <a:xfrm>
            <a:off x="1812925" y="5622925"/>
            <a:ext cx="4048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79880" name="Rectangle 9"/>
          <p:cNvSpPr>
            <a:spLocks noChangeArrowheads="1"/>
          </p:cNvSpPr>
          <p:nvPr/>
        </p:nvSpPr>
        <p:spPr bwMode="auto">
          <a:xfrm>
            <a:off x="3032125" y="3946525"/>
            <a:ext cx="3873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79881" name="Rectangle 10"/>
          <p:cNvSpPr>
            <a:spLocks noChangeArrowheads="1"/>
          </p:cNvSpPr>
          <p:nvPr/>
        </p:nvSpPr>
        <p:spPr bwMode="auto">
          <a:xfrm>
            <a:off x="2955925" y="4022725"/>
            <a:ext cx="3873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79882" name="Rectangle 11"/>
          <p:cNvSpPr>
            <a:spLocks noChangeArrowheads="1"/>
          </p:cNvSpPr>
          <p:nvPr/>
        </p:nvSpPr>
        <p:spPr bwMode="auto">
          <a:xfrm>
            <a:off x="2881313" y="4024313"/>
            <a:ext cx="3635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C</a:t>
            </a:r>
          </a:p>
        </p:txBody>
      </p:sp>
      <p:sp>
        <p:nvSpPr>
          <p:cNvPr id="79883" name="Rectangle 12"/>
          <p:cNvSpPr>
            <a:spLocks noChangeArrowheads="1"/>
          </p:cNvSpPr>
          <p:nvPr/>
        </p:nvSpPr>
        <p:spPr bwMode="auto">
          <a:xfrm>
            <a:off x="6005513" y="4024313"/>
            <a:ext cx="360362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B</a:t>
            </a:r>
          </a:p>
        </p:txBody>
      </p:sp>
      <p:sp>
        <p:nvSpPr>
          <p:cNvPr id="79884" name="Rectangle 13"/>
          <p:cNvSpPr>
            <a:spLocks noChangeArrowheads="1"/>
          </p:cNvSpPr>
          <p:nvPr/>
        </p:nvSpPr>
        <p:spPr bwMode="auto">
          <a:xfrm>
            <a:off x="4862513" y="5395913"/>
            <a:ext cx="38735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D</a:t>
            </a:r>
          </a:p>
        </p:txBody>
      </p:sp>
      <p:sp>
        <p:nvSpPr>
          <p:cNvPr id="79885" name="Rectangle 14"/>
          <p:cNvSpPr>
            <a:spLocks noChangeArrowheads="1"/>
          </p:cNvSpPr>
          <p:nvPr/>
        </p:nvSpPr>
        <p:spPr bwMode="auto">
          <a:xfrm>
            <a:off x="1662113" y="5319713"/>
            <a:ext cx="3635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A</a:t>
            </a:r>
          </a:p>
        </p:txBody>
      </p:sp>
      <p:sp>
        <p:nvSpPr>
          <p:cNvPr id="79886" name="Rectangle 15"/>
          <p:cNvSpPr>
            <a:spLocks noChangeArrowheads="1"/>
          </p:cNvSpPr>
          <p:nvPr/>
        </p:nvSpPr>
        <p:spPr bwMode="auto">
          <a:xfrm>
            <a:off x="3870325" y="5013325"/>
            <a:ext cx="4048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79887" name="Rectangle 16"/>
          <p:cNvSpPr>
            <a:spLocks noChangeArrowheads="1"/>
          </p:cNvSpPr>
          <p:nvPr/>
        </p:nvSpPr>
        <p:spPr bwMode="auto">
          <a:xfrm>
            <a:off x="3870325" y="5013325"/>
            <a:ext cx="4048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79888" name="Rectangle 17"/>
          <p:cNvSpPr>
            <a:spLocks noChangeArrowheads="1"/>
          </p:cNvSpPr>
          <p:nvPr/>
        </p:nvSpPr>
        <p:spPr bwMode="auto">
          <a:xfrm>
            <a:off x="3794125" y="5013325"/>
            <a:ext cx="4048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79889" name="Line 18"/>
          <p:cNvSpPr>
            <a:spLocks noChangeShapeType="1"/>
          </p:cNvSpPr>
          <p:nvPr/>
        </p:nvSpPr>
        <p:spPr bwMode="auto">
          <a:xfrm flipV="1">
            <a:off x="1993900" y="4330700"/>
            <a:ext cx="1193800" cy="139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pic>
        <p:nvPicPr>
          <p:cNvPr id="79890" name="Picture 19" descr="geometry1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51130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Line 2"/>
          <p:cNvSpPr>
            <a:spLocks noChangeShapeType="1"/>
          </p:cNvSpPr>
          <p:nvPr/>
        </p:nvSpPr>
        <p:spPr bwMode="auto">
          <a:xfrm>
            <a:off x="1993900" y="5715000"/>
            <a:ext cx="2717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81922" name="Line 3"/>
          <p:cNvSpPr>
            <a:spLocks noChangeShapeType="1"/>
          </p:cNvSpPr>
          <p:nvPr/>
        </p:nvSpPr>
        <p:spPr bwMode="auto">
          <a:xfrm flipV="1">
            <a:off x="4725988" y="4330700"/>
            <a:ext cx="1204912" cy="13843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81923" name="Line 4"/>
          <p:cNvSpPr>
            <a:spLocks noChangeShapeType="1"/>
          </p:cNvSpPr>
          <p:nvPr/>
        </p:nvSpPr>
        <p:spPr bwMode="auto">
          <a:xfrm flipH="1">
            <a:off x="3187700" y="4343400"/>
            <a:ext cx="276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81924" name="Line 5"/>
          <p:cNvSpPr>
            <a:spLocks noChangeShapeType="1"/>
          </p:cNvSpPr>
          <p:nvPr/>
        </p:nvSpPr>
        <p:spPr bwMode="auto">
          <a:xfrm>
            <a:off x="3213100" y="4356100"/>
            <a:ext cx="1498600" cy="1346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81925" name="Line 6"/>
          <p:cNvSpPr>
            <a:spLocks noChangeShapeType="1"/>
          </p:cNvSpPr>
          <p:nvPr/>
        </p:nvSpPr>
        <p:spPr bwMode="auto">
          <a:xfrm flipV="1">
            <a:off x="1993900" y="4330700"/>
            <a:ext cx="3937000" cy="139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81926" name="Rectangle 7"/>
          <p:cNvSpPr>
            <a:spLocks noChangeArrowheads="1"/>
          </p:cNvSpPr>
          <p:nvPr/>
        </p:nvSpPr>
        <p:spPr bwMode="auto">
          <a:xfrm>
            <a:off x="3870325" y="1355725"/>
            <a:ext cx="3540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81927" name="Rectangle 8"/>
          <p:cNvSpPr>
            <a:spLocks noChangeArrowheads="1"/>
          </p:cNvSpPr>
          <p:nvPr/>
        </p:nvSpPr>
        <p:spPr bwMode="auto">
          <a:xfrm>
            <a:off x="1812925" y="5622925"/>
            <a:ext cx="4048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81928" name="Rectangle 9"/>
          <p:cNvSpPr>
            <a:spLocks noChangeArrowheads="1"/>
          </p:cNvSpPr>
          <p:nvPr/>
        </p:nvSpPr>
        <p:spPr bwMode="auto">
          <a:xfrm>
            <a:off x="3032125" y="3946525"/>
            <a:ext cx="3873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81929" name="Rectangle 10"/>
          <p:cNvSpPr>
            <a:spLocks noChangeArrowheads="1"/>
          </p:cNvSpPr>
          <p:nvPr/>
        </p:nvSpPr>
        <p:spPr bwMode="auto">
          <a:xfrm>
            <a:off x="2955925" y="4022725"/>
            <a:ext cx="3873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81930" name="Rectangle 11"/>
          <p:cNvSpPr>
            <a:spLocks noChangeArrowheads="1"/>
          </p:cNvSpPr>
          <p:nvPr/>
        </p:nvSpPr>
        <p:spPr bwMode="auto">
          <a:xfrm>
            <a:off x="2881313" y="4024313"/>
            <a:ext cx="3635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C</a:t>
            </a:r>
          </a:p>
        </p:txBody>
      </p:sp>
      <p:sp>
        <p:nvSpPr>
          <p:cNvPr id="81931" name="Rectangle 12"/>
          <p:cNvSpPr>
            <a:spLocks noChangeArrowheads="1"/>
          </p:cNvSpPr>
          <p:nvPr/>
        </p:nvSpPr>
        <p:spPr bwMode="auto">
          <a:xfrm>
            <a:off x="6005513" y="4024313"/>
            <a:ext cx="360362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B</a:t>
            </a:r>
          </a:p>
        </p:txBody>
      </p:sp>
      <p:sp>
        <p:nvSpPr>
          <p:cNvPr id="81932" name="Rectangle 13"/>
          <p:cNvSpPr>
            <a:spLocks noChangeArrowheads="1"/>
          </p:cNvSpPr>
          <p:nvPr/>
        </p:nvSpPr>
        <p:spPr bwMode="auto">
          <a:xfrm>
            <a:off x="4862513" y="5395913"/>
            <a:ext cx="38735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D</a:t>
            </a:r>
          </a:p>
        </p:txBody>
      </p:sp>
      <p:sp>
        <p:nvSpPr>
          <p:cNvPr id="81933" name="Rectangle 14"/>
          <p:cNvSpPr>
            <a:spLocks noChangeArrowheads="1"/>
          </p:cNvSpPr>
          <p:nvPr/>
        </p:nvSpPr>
        <p:spPr bwMode="auto">
          <a:xfrm>
            <a:off x="1662113" y="5319713"/>
            <a:ext cx="3635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A</a:t>
            </a:r>
          </a:p>
        </p:txBody>
      </p:sp>
      <p:sp>
        <p:nvSpPr>
          <p:cNvPr id="81934" name="Rectangle 15"/>
          <p:cNvSpPr>
            <a:spLocks noChangeArrowheads="1"/>
          </p:cNvSpPr>
          <p:nvPr/>
        </p:nvSpPr>
        <p:spPr bwMode="auto">
          <a:xfrm>
            <a:off x="3870325" y="5013325"/>
            <a:ext cx="4048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81935" name="Rectangle 16"/>
          <p:cNvSpPr>
            <a:spLocks noChangeArrowheads="1"/>
          </p:cNvSpPr>
          <p:nvPr/>
        </p:nvSpPr>
        <p:spPr bwMode="auto">
          <a:xfrm>
            <a:off x="3870325" y="5013325"/>
            <a:ext cx="4048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81936" name="Rectangle 17"/>
          <p:cNvSpPr>
            <a:spLocks noChangeArrowheads="1"/>
          </p:cNvSpPr>
          <p:nvPr/>
        </p:nvSpPr>
        <p:spPr bwMode="auto">
          <a:xfrm>
            <a:off x="3795713" y="5014913"/>
            <a:ext cx="417512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solidFill>
                  <a:srgbClr val="7A0C04"/>
                </a:solidFill>
                <a:latin typeface="RimTimes"/>
              </a:rPr>
              <a:t>O</a:t>
            </a:r>
          </a:p>
        </p:txBody>
      </p:sp>
      <p:sp>
        <p:nvSpPr>
          <p:cNvPr id="81937" name="Line 18"/>
          <p:cNvSpPr>
            <a:spLocks noChangeShapeType="1"/>
          </p:cNvSpPr>
          <p:nvPr/>
        </p:nvSpPr>
        <p:spPr bwMode="auto">
          <a:xfrm flipV="1">
            <a:off x="1993900" y="4330700"/>
            <a:ext cx="1193800" cy="139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pic>
        <p:nvPicPr>
          <p:cNvPr id="81938" name="Picture 19" descr="geometry1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51130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Line 2"/>
          <p:cNvSpPr>
            <a:spLocks noChangeShapeType="1"/>
          </p:cNvSpPr>
          <p:nvPr/>
        </p:nvSpPr>
        <p:spPr bwMode="auto">
          <a:xfrm>
            <a:off x="1993900" y="5715000"/>
            <a:ext cx="2717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83970" name="Line 3"/>
          <p:cNvSpPr>
            <a:spLocks noChangeShapeType="1"/>
          </p:cNvSpPr>
          <p:nvPr/>
        </p:nvSpPr>
        <p:spPr bwMode="auto">
          <a:xfrm flipV="1">
            <a:off x="4724400" y="4330700"/>
            <a:ext cx="1206500" cy="139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83971" name="Line 4"/>
          <p:cNvSpPr>
            <a:spLocks noChangeShapeType="1"/>
          </p:cNvSpPr>
          <p:nvPr/>
        </p:nvSpPr>
        <p:spPr bwMode="auto">
          <a:xfrm flipH="1">
            <a:off x="3187700" y="4343400"/>
            <a:ext cx="276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83972" name="Line 5"/>
          <p:cNvSpPr>
            <a:spLocks noChangeShapeType="1"/>
          </p:cNvSpPr>
          <p:nvPr/>
        </p:nvSpPr>
        <p:spPr bwMode="auto">
          <a:xfrm>
            <a:off x="3213100" y="4356100"/>
            <a:ext cx="1498600" cy="1346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83973" name="Line 6"/>
          <p:cNvSpPr>
            <a:spLocks noChangeShapeType="1"/>
          </p:cNvSpPr>
          <p:nvPr/>
        </p:nvSpPr>
        <p:spPr bwMode="auto">
          <a:xfrm flipV="1">
            <a:off x="1993900" y="4330700"/>
            <a:ext cx="3937000" cy="139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83974" name="Line 7"/>
          <p:cNvSpPr>
            <a:spLocks noChangeShapeType="1"/>
          </p:cNvSpPr>
          <p:nvPr/>
        </p:nvSpPr>
        <p:spPr bwMode="auto">
          <a:xfrm flipV="1">
            <a:off x="3962400" y="1816100"/>
            <a:ext cx="0" cy="3225800"/>
          </a:xfrm>
          <a:prstGeom prst="line">
            <a:avLst/>
          </a:prstGeom>
          <a:noFill/>
          <a:ln w="25400">
            <a:solidFill>
              <a:srgbClr val="7A0C04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83975" name="Rectangle 8"/>
          <p:cNvSpPr>
            <a:spLocks noChangeArrowheads="1"/>
          </p:cNvSpPr>
          <p:nvPr/>
        </p:nvSpPr>
        <p:spPr bwMode="auto">
          <a:xfrm>
            <a:off x="3871913" y="1357313"/>
            <a:ext cx="3508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S</a:t>
            </a:r>
          </a:p>
        </p:txBody>
      </p:sp>
      <p:sp>
        <p:nvSpPr>
          <p:cNvPr id="83976" name="Rectangle 9"/>
          <p:cNvSpPr>
            <a:spLocks noChangeArrowheads="1"/>
          </p:cNvSpPr>
          <p:nvPr/>
        </p:nvSpPr>
        <p:spPr bwMode="auto">
          <a:xfrm>
            <a:off x="1812925" y="5622925"/>
            <a:ext cx="4048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83977" name="Rectangle 10"/>
          <p:cNvSpPr>
            <a:spLocks noChangeArrowheads="1"/>
          </p:cNvSpPr>
          <p:nvPr/>
        </p:nvSpPr>
        <p:spPr bwMode="auto">
          <a:xfrm>
            <a:off x="3032125" y="3946525"/>
            <a:ext cx="3873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83978" name="Rectangle 11"/>
          <p:cNvSpPr>
            <a:spLocks noChangeArrowheads="1"/>
          </p:cNvSpPr>
          <p:nvPr/>
        </p:nvSpPr>
        <p:spPr bwMode="auto">
          <a:xfrm>
            <a:off x="2955925" y="4022725"/>
            <a:ext cx="3873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83979" name="Rectangle 12"/>
          <p:cNvSpPr>
            <a:spLocks noChangeArrowheads="1"/>
          </p:cNvSpPr>
          <p:nvPr/>
        </p:nvSpPr>
        <p:spPr bwMode="auto">
          <a:xfrm>
            <a:off x="2881313" y="4024313"/>
            <a:ext cx="3635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C</a:t>
            </a:r>
          </a:p>
        </p:txBody>
      </p:sp>
      <p:sp>
        <p:nvSpPr>
          <p:cNvPr id="83980" name="Rectangle 13"/>
          <p:cNvSpPr>
            <a:spLocks noChangeArrowheads="1"/>
          </p:cNvSpPr>
          <p:nvPr/>
        </p:nvSpPr>
        <p:spPr bwMode="auto">
          <a:xfrm>
            <a:off x="6005513" y="4024313"/>
            <a:ext cx="360362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B</a:t>
            </a:r>
          </a:p>
        </p:txBody>
      </p:sp>
      <p:sp>
        <p:nvSpPr>
          <p:cNvPr id="83981" name="Rectangle 14"/>
          <p:cNvSpPr>
            <a:spLocks noChangeArrowheads="1"/>
          </p:cNvSpPr>
          <p:nvPr/>
        </p:nvSpPr>
        <p:spPr bwMode="auto">
          <a:xfrm>
            <a:off x="4862513" y="5395913"/>
            <a:ext cx="38735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D</a:t>
            </a:r>
          </a:p>
        </p:txBody>
      </p:sp>
      <p:sp>
        <p:nvSpPr>
          <p:cNvPr id="83982" name="Rectangle 15"/>
          <p:cNvSpPr>
            <a:spLocks noChangeArrowheads="1"/>
          </p:cNvSpPr>
          <p:nvPr/>
        </p:nvSpPr>
        <p:spPr bwMode="auto">
          <a:xfrm>
            <a:off x="1662113" y="5319713"/>
            <a:ext cx="3635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A</a:t>
            </a:r>
          </a:p>
        </p:txBody>
      </p:sp>
      <p:sp>
        <p:nvSpPr>
          <p:cNvPr id="83983" name="Rectangle 16"/>
          <p:cNvSpPr>
            <a:spLocks noChangeArrowheads="1"/>
          </p:cNvSpPr>
          <p:nvPr/>
        </p:nvSpPr>
        <p:spPr bwMode="auto">
          <a:xfrm>
            <a:off x="3870325" y="5013325"/>
            <a:ext cx="4048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83984" name="Rectangle 17"/>
          <p:cNvSpPr>
            <a:spLocks noChangeArrowheads="1"/>
          </p:cNvSpPr>
          <p:nvPr/>
        </p:nvSpPr>
        <p:spPr bwMode="auto">
          <a:xfrm>
            <a:off x="3870325" y="5013325"/>
            <a:ext cx="4048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83985" name="Rectangle 18"/>
          <p:cNvSpPr>
            <a:spLocks noChangeArrowheads="1"/>
          </p:cNvSpPr>
          <p:nvPr/>
        </p:nvSpPr>
        <p:spPr bwMode="auto">
          <a:xfrm>
            <a:off x="3795713" y="5014913"/>
            <a:ext cx="3968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O</a:t>
            </a:r>
          </a:p>
        </p:txBody>
      </p:sp>
      <p:sp>
        <p:nvSpPr>
          <p:cNvPr id="83986" name="Line 19"/>
          <p:cNvSpPr>
            <a:spLocks noChangeShapeType="1"/>
          </p:cNvSpPr>
          <p:nvPr/>
        </p:nvSpPr>
        <p:spPr bwMode="auto">
          <a:xfrm flipV="1">
            <a:off x="1993900" y="4330700"/>
            <a:ext cx="1193800" cy="139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pic>
        <p:nvPicPr>
          <p:cNvPr id="83987" name="Picture 20" descr="geometry1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51130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836613"/>
            <a:ext cx="8229600" cy="1371600"/>
          </a:xfrm>
        </p:spPr>
        <p:txBody>
          <a:bodyPr/>
          <a:lstStyle/>
          <a:p>
            <a:pPr eaLnBrk="1" hangingPunct="1">
              <a:defRPr/>
            </a:pPr>
            <a:r>
              <a:rPr lang="lv-LV"/>
              <a:t>Stereometrijas aksiomas</a:t>
            </a:r>
            <a:endParaRPr lang="ru-RU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781300"/>
            <a:ext cx="8229600" cy="24479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lv-LV"/>
              <a:t>2. Caur jebkuriem trim telpas punktiem, kas neatrodas uz vienas taisnes, var novilkt vienu vienīgu plakni.</a:t>
            </a:r>
            <a:endParaRPr lang="ru-RU"/>
          </a:p>
        </p:txBody>
      </p:sp>
      <p:pic>
        <p:nvPicPr>
          <p:cNvPr id="17411" name="Picture 10" descr="geometry1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51130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Line 2"/>
          <p:cNvSpPr>
            <a:spLocks noChangeShapeType="1"/>
          </p:cNvSpPr>
          <p:nvPr/>
        </p:nvSpPr>
        <p:spPr bwMode="auto">
          <a:xfrm>
            <a:off x="1993900" y="5715000"/>
            <a:ext cx="2717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86018" name="Line 3"/>
          <p:cNvSpPr>
            <a:spLocks noChangeShapeType="1"/>
          </p:cNvSpPr>
          <p:nvPr/>
        </p:nvSpPr>
        <p:spPr bwMode="auto">
          <a:xfrm flipV="1">
            <a:off x="1987550" y="4260850"/>
            <a:ext cx="1282700" cy="146050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86019" name="Line 4"/>
          <p:cNvSpPr>
            <a:spLocks noChangeShapeType="1"/>
          </p:cNvSpPr>
          <p:nvPr/>
        </p:nvSpPr>
        <p:spPr bwMode="auto">
          <a:xfrm flipV="1">
            <a:off x="4713288" y="4330700"/>
            <a:ext cx="1217612" cy="139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86020" name="Line 5"/>
          <p:cNvSpPr>
            <a:spLocks noChangeShapeType="1"/>
          </p:cNvSpPr>
          <p:nvPr/>
        </p:nvSpPr>
        <p:spPr bwMode="auto">
          <a:xfrm flipH="1">
            <a:off x="3194050" y="4343400"/>
            <a:ext cx="2755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86021" name="Line 6"/>
          <p:cNvSpPr>
            <a:spLocks noChangeShapeType="1"/>
          </p:cNvSpPr>
          <p:nvPr/>
        </p:nvSpPr>
        <p:spPr bwMode="auto">
          <a:xfrm>
            <a:off x="3206750" y="4349750"/>
            <a:ext cx="1511300" cy="135890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86022" name="Line 7"/>
          <p:cNvSpPr>
            <a:spLocks noChangeShapeType="1"/>
          </p:cNvSpPr>
          <p:nvPr/>
        </p:nvSpPr>
        <p:spPr bwMode="auto">
          <a:xfrm flipV="1">
            <a:off x="1987550" y="4337050"/>
            <a:ext cx="3949700" cy="138430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86023" name="Line 8"/>
          <p:cNvSpPr>
            <a:spLocks noChangeShapeType="1"/>
          </p:cNvSpPr>
          <p:nvPr/>
        </p:nvSpPr>
        <p:spPr bwMode="auto">
          <a:xfrm flipV="1">
            <a:off x="3962400" y="1822450"/>
            <a:ext cx="0" cy="321310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86024" name="Line 9"/>
          <p:cNvSpPr>
            <a:spLocks noChangeShapeType="1"/>
          </p:cNvSpPr>
          <p:nvPr/>
        </p:nvSpPr>
        <p:spPr bwMode="auto">
          <a:xfrm flipH="1" flipV="1">
            <a:off x="3949700" y="1816100"/>
            <a:ext cx="2006600" cy="2540000"/>
          </a:xfrm>
          <a:prstGeom prst="line">
            <a:avLst/>
          </a:prstGeom>
          <a:noFill/>
          <a:ln w="25400">
            <a:solidFill>
              <a:srgbClr val="7A0C04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86025" name="Line 10"/>
          <p:cNvSpPr>
            <a:spLocks noChangeShapeType="1"/>
          </p:cNvSpPr>
          <p:nvPr/>
        </p:nvSpPr>
        <p:spPr bwMode="auto">
          <a:xfrm flipH="1" flipV="1">
            <a:off x="3949700" y="1816100"/>
            <a:ext cx="787400" cy="3911600"/>
          </a:xfrm>
          <a:prstGeom prst="line">
            <a:avLst/>
          </a:prstGeom>
          <a:noFill/>
          <a:ln w="25400">
            <a:solidFill>
              <a:srgbClr val="7A0C04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86026" name="Line 11"/>
          <p:cNvSpPr>
            <a:spLocks noChangeShapeType="1"/>
          </p:cNvSpPr>
          <p:nvPr/>
        </p:nvSpPr>
        <p:spPr bwMode="auto">
          <a:xfrm flipV="1">
            <a:off x="3206750" y="1898650"/>
            <a:ext cx="749300" cy="2451100"/>
          </a:xfrm>
          <a:prstGeom prst="line">
            <a:avLst/>
          </a:prstGeom>
          <a:noFill/>
          <a:ln w="12700">
            <a:solidFill>
              <a:srgbClr val="7A0C04"/>
            </a:solidFill>
            <a:prstDash val="lgDash"/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86027" name="Line 12"/>
          <p:cNvSpPr>
            <a:spLocks noChangeShapeType="1"/>
          </p:cNvSpPr>
          <p:nvPr/>
        </p:nvSpPr>
        <p:spPr bwMode="auto">
          <a:xfrm flipV="1">
            <a:off x="1993900" y="1816100"/>
            <a:ext cx="1955800" cy="3911600"/>
          </a:xfrm>
          <a:prstGeom prst="line">
            <a:avLst/>
          </a:prstGeom>
          <a:noFill/>
          <a:ln w="25400">
            <a:solidFill>
              <a:srgbClr val="7A0C04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86028" name="Rectangle 13"/>
          <p:cNvSpPr>
            <a:spLocks noChangeArrowheads="1"/>
          </p:cNvSpPr>
          <p:nvPr/>
        </p:nvSpPr>
        <p:spPr bwMode="auto">
          <a:xfrm>
            <a:off x="3871913" y="1357313"/>
            <a:ext cx="3508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S</a:t>
            </a:r>
          </a:p>
        </p:txBody>
      </p:sp>
      <p:sp>
        <p:nvSpPr>
          <p:cNvPr id="86029" name="Rectangle 14"/>
          <p:cNvSpPr>
            <a:spLocks noChangeArrowheads="1"/>
          </p:cNvSpPr>
          <p:nvPr/>
        </p:nvSpPr>
        <p:spPr bwMode="auto">
          <a:xfrm>
            <a:off x="1812925" y="5622925"/>
            <a:ext cx="4048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86030" name="Rectangle 15"/>
          <p:cNvSpPr>
            <a:spLocks noChangeArrowheads="1"/>
          </p:cNvSpPr>
          <p:nvPr/>
        </p:nvSpPr>
        <p:spPr bwMode="auto">
          <a:xfrm>
            <a:off x="3032125" y="3946525"/>
            <a:ext cx="3873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86031" name="Rectangle 16"/>
          <p:cNvSpPr>
            <a:spLocks noChangeArrowheads="1"/>
          </p:cNvSpPr>
          <p:nvPr/>
        </p:nvSpPr>
        <p:spPr bwMode="auto">
          <a:xfrm>
            <a:off x="2955925" y="4022725"/>
            <a:ext cx="3873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86032" name="Rectangle 17"/>
          <p:cNvSpPr>
            <a:spLocks noChangeArrowheads="1"/>
          </p:cNvSpPr>
          <p:nvPr/>
        </p:nvSpPr>
        <p:spPr bwMode="auto">
          <a:xfrm>
            <a:off x="2881313" y="4024313"/>
            <a:ext cx="3635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C</a:t>
            </a:r>
          </a:p>
        </p:txBody>
      </p:sp>
      <p:sp>
        <p:nvSpPr>
          <p:cNvPr id="86033" name="Rectangle 18"/>
          <p:cNvSpPr>
            <a:spLocks noChangeArrowheads="1"/>
          </p:cNvSpPr>
          <p:nvPr/>
        </p:nvSpPr>
        <p:spPr bwMode="auto">
          <a:xfrm>
            <a:off x="6005513" y="4024313"/>
            <a:ext cx="360362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B</a:t>
            </a:r>
          </a:p>
        </p:txBody>
      </p:sp>
      <p:sp>
        <p:nvSpPr>
          <p:cNvPr id="86034" name="Rectangle 19"/>
          <p:cNvSpPr>
            <a:spLocks noChangeArrowheads="1"/>
          </p:cNvSpPr>
          <p:nvPr/>
        </p:nvSpPr>
        <p:spPr bwMode="auto">
          <a:xfrm>
            <a:off x="4862513" y="5395913"/>
            <a:ext cx="38735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D</a:t>
            </a:r>
          </a:p>
        </p:txBody>
      </p:sp>
      <p:sp>
        <p:nvSpPr>
          <p:cNvPr id="86035" name="Rectangle 20"/>
          <p:cNvSpPr>
            <a:spLocks noChangeArrowheads="1"/>
          </p:cNvSpPr>
          <p:nvPr/>
        </p:nvSpPr>
        <p:spPr bwMode="auto">
          <a:xfrm>
            <a:off x="1662113" y="5319713"/>
            <a:ext cx="3635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A</a:t>
            </a:r>
          </a:p>
        </p:txBody>
      </p:sp>
      <p:sp>
        <p:nvSpPr>
          <p:cNvPr id="86036" name="Rectangle 21"/>
          <p:cNvSpPr>
            <a:spLocks noChangeArrowheads="1"/>
          </p:cNvSpPr>
          <p:nvPr/>
        </p:nvSpPr>
        <p:spPr bwMode="auto">
          <a:xfrm>
            <a:off x="3870325" y="5013325"/>
            <a:ext cx="4048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86037" name="Rectangle 22"/>
          <p:cNvSpPr>
            <a:spLocks noChangeArrowheads="1"/>
          </p:cNvSpPr>
          <p:nvPr/>
        </p:nvSpPr>
        <p:spPr bwMode="auto">
          <a:xfrm>
            <a:off x="3870325" y="5013325"/>
            <a:ext cx="4048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86038" name="Rectangle 23"/>
          <p:cNvSpPr>
            <a:spLocks noChangeArrowheads="1"/>
          </p:cNvSpPr>
          <p:nvPr/>
        </p:nvSpPr>
        <p:spPr bwMode="auto">
          <a:xfrm>
            <a:off x="3795713" y="5014913"/>
            <a:ext cx="3968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O</a:t>
            </a:r>
          </a:p>
        </p:txBody>
      </p:sp>
      <p:sp>
        <p:nvSpPr>
          <p:cNvPr id="86039" name="Line 24"/>
          <p:cNvSpPr>
            <a:spLocks noChangeShapeType="1"/>
          </p:cNvSpPr>
          <p:nvPr/>
        </p:nvSpPr>
        <p:spPr bwMode="auto">
          <a:xfrm flipV="1">
            <a:off x="3968750" y="4794250"/>
            <a:ext cx="139700" cy="88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86040" name="Line 25"/>
          <p:cNvSpPr>
            <a:spLocks noChangeShapeType="1"/>
          </p:cNvSpPr>
          <p:nvPr/>
        </p:nvSpPr>
        <p:spPr bwMode="auto">
          <a:xfrm>
            <a:off x="4114800" y="4806950"/>
            <a:ext cx="0" cy="139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pic>
        <p:nvPicPr>
          <p:cNvPr id="86041" name="Picture 26" descr="geometry1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51130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Line 2"/>
          <p:cNvSpPr>
            <a:spLocks noChangeShapeType="1"/>
          </p:cNvSpPr>
          <p:nvPr/>
        </p:nvSpPr>
        <p:spPr bwMode="auto">
          <a:xfrm>
            <a:off x="1993900" y="5715000"/>
            <a:ext cx="2717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88066" name="Line 3"/>
          <p:cNvSpPr>
            <a:spLocks noChangeShapeType="1"/>
          </p:cNvSpPr>
          <p:nvPr/>
        </p:nvSpPr>
        <p:spPr bwMode="auto">
          <a:xfrm flipV="1">
            <a:off x="1987550" y="4260850"/>
            <a:ext cx="1282700" cy="146050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88067" name="Line 4"/>
          <p:cNvSpPr>
            <a:spLocks noChangeShapeType="1"/>
          </p:cNvSpPr>
          <p:nvPr/>
        </p:nvSpPr>
        <p:spPr bwMode="auto">
          <a:xfrm flipV="1">
            <a:off x="4713288" y="4330700"/>
            <a:ext cx="1217612" cy="13843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88068" name="Line 5"/>
          <p:cNvSpPr>
            <a:spLocks noChangeShapeType="1"/>
          </p:cNvSpPr>
          <p:nvPr/>
        </p:nvSpPr>
        <p:spPr bwMode="auto">
          <a:xfrm flipH="1">
            <a:off x="3194050" y="4343400"/>
            <a:ext cx="2755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88069" name="Line 6"/>
          <p:cNvSpPr>
            <a:spLocks noChangeShapeType="1"/>
          </p:cNvSpPr>
          <p:nvPr/>
        </p:nvSpPr>
        <p:spPr bwMode="auto">
          <a:xfrm>
            <a:off x="3206750" y="4349750"/>
            <a:ext cx="1511300" cy="135890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88070" name="Line 7"/>
          <p:cNvSpPr>
            <a:spLocks noChangeShapeType="1"/>
          </p:cNvSpPr>
          <p:nvPr/>
        </p:nvSpPr>
        <p:spPr bwMode="auto">
          <a:xfrm flipV="1">
            <a:off x="1987550" y="4337050"/>
            <a:ext cx="3949700" cy="138430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88071" name="Line 8"/>
          <p:cNvSpPr>
            <a:spLocks noChangeShapeType="1"/>
          </p:cNvSpPr>
          <p:nvPr/>
        </p:nvSpPr>
        <p:spPr bwMode="auto">
          <a:xfrm flipV="1">
            <a:off x="3962400" y="1822450"/>
            <a:ext cx="0" cy="321310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88072" name="Line 9"/>
          <p:cNvSpPr>
            <a:spLocks noChangeShapeType="1"/>
          </p:cNvSpPr>
          <p:nvPr/>
        </p:nvSpPr>
        <p:spPr bwMode="auto">
          <a:xfrm flipH="1" flipV="1">
            <a:off x="3949700" y="1816100"/>
            <a:ext cx="2006600" cy="2540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88073" name="Line 10"/>
          <p:cNvSpPr>
            <a:spLocks noChangeShapeType="1"/>
          </p:cNvSpPr>
          <p:nvPr/>
        </p:nvSpPr>
        <p:spPr bwMode="auto">
          <a:xfrm flipH="1" flipV="1">
            <a:off x="3949700" y="1816100"/>
            <a:ext cx="787400" cy="3911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88074" name="Line 11"/>
          <p:cNvSpPr>
            <a:spLocks noChangeShapeType="1"/>
          </p:cNvSpPr>
          <p:nvPr/>
        </p:nvSpPr>
        <p:spPr bwMode="auto">
          <a:xfrm flipV="1">
            <a:off x="3206750" y="1898650"/>
            <a:ext cx="749300" cy="245110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88075" name="Line 12"/>
          <p:cNvSpPr>
            <a:spLocks noChangeShapeType="1"/>
          </p:cNvSpPr>
          <p:nvPr/>
        </p:nvSpPr>
        <p:spPr bwMode="auto">
          <a:xfrm flipV="1">
            <a:off x="1993900" y="1816100"/>
            <a:ext cx="1955800" cy="3911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88076" name="Rectangle 13"/>
          <p:cNvSpPr>
            <a:spLocks noChangeArrowheads="1"/>
          </p:cNvSpPr>
          <p:nvPr/>
        </p:nvSpPr>
        <p:spPr bwMode="auto">
          <a:xfrm>
            <a:off x="3871913" y="1357313"/>
            <a:ext cx="3508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S</a:t>
            </a:r>
          </a:p>
        </p:txBody>
      </p:sp>
      <p:sp>
        <p:nvSpPr>
          <p:cNvPr id="88077" name="Rectangle 14"/>
          <p:cNvSpPr>
            <a:spLocks noChangeArrowheads="1"/>
          </p:cNvSpPr>
          <p:nvPr/>
        </p:nvSpPr>
        <p:spPr bwMode="auto">
          <a:xfrm>
            <a:off x="1812925" y="5622925"/>
            <a:ext cx="4048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88078" name="Rectangle 15"/>
          <p:cNvSpPr>
            <a:spLocks noChangeArrowheads="1"/>
          </p:cNvSpPr>
          <p:nvPr/>
        </p:nvSpPr>
        <p:spPr bwMode="auto">
          <a:xfrm>
            <a:off x="3032125" y="3946525"/>
            <a:ext cx="3873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88079" name="Rectangle 16"/>
          <p:cNvSpPr>
            <a:spLocks noChangeArrowheads="1"/>
          </p:cNvSpPr>
          <p:nvPr/>
        </p:nvSpPr>
        <p:spPr bwMode="auto">
          <a:xfrm>
            <a:off x="2955925" y="4022725"/>
            <a:ext cx="3873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88080" name="Rectangle 17"/>
          <p:cNvSpPr>
            <a:spLocks noChangeArrowheads="1"/>
          </p:cNvSpPr>
          <p:nvPr/>
        </p:nvSpPr>
        <p:spPr bwMode="auto">
          <a:xfrm>
            <a:off x="2881313" y="4024313"/>
            <a:ext cx="3635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C</a:t>
            </a:r>
          </a:p>
        </p:txBody>
      </p:sp>
      <p:sp>
        <p:nvSpPr>
          <p:cNvPr id="88081" name="Rectangle 18"/>
          <p:cNvSpPr>
            <a:spLocks noChangeArrowheads="1"/>
          </p:cNvSpPr>
          <p:nvPr/>
        </p:nvSpPr>
        <p:spPr bwMode="auto">
          <a:xfrm>
            <a:off x="6005513" y="4024313"/>
            <a:ext cx="360362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B</a:t>
            </a:r>
          </a:p>
        </p:txBody>
      </p:sp>
      <p:sp>
        <p:nvSpPr>
          <p:cNvPr id="88082" name="Rectangle 19"/>
          <p:cNvSpPr>
            <a:spLocks noChangeArrowheads="1"/>
          </p:cNvSpPr>
          <p:nvPr/>
        </p:nvSpPr>
        <p:spPr bwMode="auto">
          <a:xfrm>
            <a:off x="4862513" y="5395913"/>
            <a:ext cx="38735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D</a:t>
            </a:r>
          </a:p>
        </p:txBody>
      </p:sp>
      <p:sp>
        <p:nvSpPr>
          <p:cNvPr id="88083" name="Rectangle 20"/>
          <p:cNvSpPr>
            <a:spLocks noChangeArrowheads="1"/>
          </p:cNvSpPr>
          <p:nvPr/>
        </p:nvSpPr>
        <p:spPr bwMode="auto">
          <a:xfrm>
            <a:off x="1662113" y="5319713"/>
            <a:ext cx="3635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A</a:t>
            </a:r>
          </a:p>
        </p:txBody>
      </p:sp>
      <p:sp>
        <p:nvSpPr>
          <p:cNvPr id="88084" name="Rectangle 21"/>
          <p:cNvSpPr>
            <a:spLocks noChangeArrowheads="1"/>
          </p:cNvSpPr>
          <p:nvPr/>
        </p:nvSpPr>
        <p:spPr bwMode="auto">
          <a:xfrm>
            <a:off x="3870325" y="5013325"/>
            <a:ext cx="4048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88085" name="Rectangle 22"/>
          <p:cNvSpPr>
            <a:spLocks noChangeArrowheads="1"/>
          </p:cNvSpPr>
          <p:nvPr/>
        </p:nvSpPr>
        <p:spPr bwMode="auto">
          <a:xfrm>
            <a:off x="3870325" y="5013325"/>
            <a:ext cx="4048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88086" name="Rectangle 23"/>
          <p:cNvSpPr>
            <a:spLocks noChangeArrowheads="1"/>
          </p:cNvSpPr>
          <p:nvPr/>
        </p:nvSpPr>
        <p:spPr bwMode="auto">
          <a:xfrm>
            <a:off x="3795713" y="5014913"/>
            <a:ext cx="3968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O</a:t>
            </a:r>
          </a:p>
        </p:txBody>
      </p:sp>
      <p:sp>
        <p:nvSpPr>
          <p:cNvPr id="88087" name="Line 24"/>
          <p:cNvSpPr>
            <a:spLocks noChangeShapeType="1"/>
          </p:cNvSpPr>
          <p:nvPr/>
        </p:nvSpPr>
        <p:spPr bwMode="auto">
          <a:xfrm flipV="1">
            <a:off x="3968750" y="4794250"/>
            <a:ext cx="139700" cy="88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88088" name="Line 25"/>
          <p:cNvSpPr>
            <a:spLocks noChangeShapeType="1"/>
          </p:cNvSpPr>
          <p:nvPr/>
        </p:nvSpPr>
        <p:spPr bwMode="auto">
          <a:xfrm>
            <a:off x="4114800" y="4806950"/>
            <a:ext cx="0" cy="139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88089" name="Rectangle 26"/>
          <p:cNvSpPr>
            <a:spLocks noChangeArrowheads="1"/>
          </p:cNvSpPr>
          <p:nvPr/>
        </p:nvSpPr>
        <p:spPr bwMode="auto">
          <a:xfrm>
            <a:off x="5014913" y="900113"/>
            <a:ext cx="4065587" cy="19145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SACBD - taisna četrstūra</a:t>
            </a:r>
          </a:p>
          <a:p>
            <a:pPr eaLnBrk="0" hangingPunct="0"/>
            <a:r>
              <a:rPr lang="lv-LV" sz="2400">
                <a:latin typeface="RimTimes"/>
              </a:rPr>
              <a:t>piramīda. </a:t>
            </a:r>
          </a:p>
          <a:p>
            <a:pPr eaLnBrk="0" hangingPunct="0"/>
            <a:r>
              <a:rPr lang="lv-LV" sz="2400">
                <a:latin typeface="RimTimes"/>
              </a:rPr>
              <a:t>Piramīdas augstums atrodas </a:t>
            </a:r>
          </a:p>
          <a:p>
            <a:pPr eaLnBrk="0" hangingPunct="0"/>
            <a:r>
              <a:rPr lang="lv-LV" sz="2400">
                <a:latin typeface="RimTimes"/>
              </a:rPr>
              <a:t>figūras iekšienē.</a:t>
            </a:r>
          </a:p>
          <a:p>
            <a:pPr eaLnBrk="0" hangingPunct="0"/>
            <a:r>
              <a:rPr lang="lv-LV" sz="2400">
                <a:latin typeface="RimTimes"/>
              </a:rPr>
              <a:t>SO </a:t>
            </a:r>
            <a:r>
              <a:rPr lang="lv-LV" sz="2400">
                <a:latin typeface="RimTimes"/>
                <a:sym typeface="Symbol" pitchFamily="18" charset="2"/>
              </a:rPr>
              <a:t></a:t>
            </a:r>
            <a:r>
              <a:rPr lang="lv-LV" sz="2400">
                <a:latin typeface="RimTimes"/>
              </a:rPr>
              <a:t> AB</a:t>
            </a:r>
          </a:p>
        </p:txBody>
      </p:sp>
      <p:pic>
        <p:nvPicPr>
          <p:cNvPr id="88090" name="Picture 27" descr="geometry1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51130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8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2565400"/>
            <a:ext cx="6400800" cy="1752600"/>
          </a:xfrm>
        </p:spPr>
        <p:txBody>
          <a:bodyPr/>
          <a:lstStyle/>
          <a:p>
            <a:pPr eaLnBrk="1" hangingPunct="1">
              <a:defRPr/>
            </a:pPr>
            <a:r>
              <a:rPr lang="lv-LV"/>
              <a:t>Slīpa četrstūra piramīda</a:t>
            </a:r>
            <a:endParaRPr lang="en-US"/>
          </a:p>
        </p:txBody>
      </p:sp>
      <p:pic>
        <p:nvPicPr>
          <p:cNvPr id="90114" name="Picture 6" descr="geometry1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51130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Line 2"/>
          <p:cNvSpPr>
            <a:spLocks noChangeShapeType="1"/>
          </p:cNvSpPr>
          <p:nvPr/>
        </p:nvSpPr>
        <p:spPr bwMode="auto">
          <a:xfrm>
            <a:off x="1231900" y="4572000"/>
            <a:ext cx="3200400" cy="0"/>
          </a:xfrm>
          <a:prstGeom prst="line">
            <a:avLst/>
          </a:prstGeom>
          <a:noFill/>
          <a:ln w="25400">
            <a:solidFill>
              <a:srgbClr val="7A0C04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91138" name="Line 3"/>
          <p:cNvSpPr>
            <a:spLocks noChangeShapeType="1"/>
          </p:cNvSpPr>
          <p:nvPr/>
        </p:nvSpPr>
        <p:spPr bwMode="auto">
          <a:xfrm>
            <a:off x="546100" y="6324600"/>
            <a:ext cx="3327400" cy="0"/>
          </a:xfrm>
          <a:prstGeom prst="line">
            <a:avLst/>
          </a:prstGeom>
          <a:noFill/>
          <a:ln w="25400">
            <a:solidFill>
              <a:srgbClr val="7A0C04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91139" name="Line 4"/>
          <p:cNvSpPr>
            <a:spLocks noChangeShapeType="1"/>
          </p:cNvSpPr>
          <p:nvPr/>
        </p:nvSpPr>
        <p:spPr bwMode="auto">
          <a:xfrm flipH="1">
            <a:off x="3873500" y="4584700"/>
            <a:ext cx="558800" cy="1727200"/>
          </a:xfrm>
          <a:prstGeom prst="line">
            <a:avLst/>
          </a:prstGeom>
          <a:noFill/>
          <a:ln w="25400">
            <a:solidFill>
              <a:srgbClr val="7A0C04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91140" name="Line 5"/>
          <p:cNvSpPr>
            <a:spLocks noChangeShapeType="1"/>
          </p:cNvSpPr>
          <p:nvPr/>
        </p:nvSpPr>
        <p:spPr bwMode="auto">
          <a:xfrm flipH="1">
            <a:off x="520700" y="4584700"/>
            <a:ext cx="711200" cy="1727200"/>
          </a:xfrm>
          <a:prstGeom prst="line">
            <a:avLst/>
          </a:prstGeom>
          <a:noFill/>
          <a:ln w="25400">
            <a:solidFill>
              <a:srgbClr val="7A0C04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91141" name="Rectangle 6"/>
          <p:cNvSpPr>
            <a:spLocks noChangeArrowheads="1"/>
          </p:cNvSpPr>
          <p:nvPr/>
        </p:nvSpPr>
        <p:spPr bwMode="auto">
          <a:xfrm>
            <a:off x="2422525" y="1431925"/>
            <a:ext cx="3540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91142" name="Rectangle 7"/>
          <p:cNvSpPr>
            <a:spLocks noChangeArrowheads="1"/>
          </p:cNvSpPr>
          <p:nvPr/>
        </p:nvSpPr>
        <p:spPr bwMode="auto">
          <a:xfrm>
            <a:off x="214313" y="6157913"/>
            <a:ext cx="3841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solidFill>
                  <a:srgbClr val="7A0C04"/>
                </a:solidFill>
                <a:latin typeface="RimTimes"/>
              </a:rPr>
              <a:t>A</a:t>
            </a:r>
          </a:p>
        </p:txBody>
      </p:sp>
      <p:sp>
        <p:nvSpPr>
          <p:cNvPr id="91143" name="Rectangle 8"/>
          <p:cNvSpPr>
            <a:spLocks noChangeArrowheads="1"/>
          </p:cNvSpPr>
          <p:nvPr/>
        </p:nvSpPr>
        <p:spPr bwMode="auto">
          <a:xfrm>
            <a:off x="900113" y="4176713"/>
            <a:ext cx="3841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solidFill>
                  <a:srgbClr val="7A0C04"/>
                </a:solidFill>
                <a:latin typeface="RimTimes"/>
              </a:rPr>
              <a:t>B</a:t>
            </a:r>
          </a:p>
        </p:txBody>
      </p:sp>
      <p:sp>
        <p:nvSpPr>
          <p:cNvPr id="91144" name="Rectangle 9"/>
          <p:cNvSpPr>
            <a:spLocks noChangeArrowheads="1"/>
          </p:cNvSpPr>
          <p:nvPr/>
        </p:nvSpPr>
        <p:spPr bwMode="auto">
          <a:xfrm>
            <a:off x="4479925" y="4251325"/>
            <a:ext cx="3873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91145" name="Rectangle 10"/>
          <p:cNvSpPr>
            <a:spLocks noChangeArrowheads="1"/>
          </p:cNvSpPr>
          <p:nvPr/>
        </p:nvSpPr>
        <p:spPr bwMode="auto">
          <a:xfrm>
            <a:off x="4481513" y="4252913"/>
            <a:ext cx="4016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solidFill>
                  <a:srgbClr val="7A0C04"/>
                </a:solidFill>
                <a:latin typeface="RimTimes"/>
              </a:rPr>
              <a:t>C</a:t>
            </a:r>
          </a:p>
        </p:txBody>
      </p:sp>
      <p:sp>
        <p:nvSpPr>
          <p:cNvPr id="91146" name="Rectangle 11"/>
          <p:cNvSpPr>
            <a:spLocks noChangeArrowheads="1"/>
          </p:cNvSpPr>
          <p:nvPr/>
        </p:nvSpPr>
        <p:spPr bwMode="auto">
          <a:xfrm>
            <a:off x="3948113" y="6081713"/>
            <a:ext cx="4016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solidFill>
                  <a:srgbClr val="7A0C04"/>
                </a:solidFill>
                <a:latin typeface="RimTimes"/>
              </a:rPr>
              <a:t>D</a:t>
            </a:r>
          </a:p>
        </p:txBody>
      </p:sp>
      <p:pic>
        <p:nvPicPr>
          <p:cNvPr id="91147" name="Picture 12" descr="geometry1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51130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Line 2"/>
          <p:cNvSpPr>
            <a:spLocks noChangeShapeType="1"/>
          </p:cNvSpPr>
          <p:nvPr/>
        </p:nvSpPr>
        <p:spPr bwMode="auto">
          <a:xfrm>
            <a:off x="1231900" y="4572000"/>
            <a:ext cx="3175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93186" name="Line 3"/>
          <p:cNvSpPr>
            <a:spLocks noChangeShapeType="1"/>
          </p:cNvSpPr>
          <p:nvPr/>
        </p:nvSpPr>
        <p:spPr bwMode="auto">
          <a:xfrm>
            <a:off x="546100" y="6324600"/>
            <a:ext cx="3327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93187" name="Line 4"/>
          <p:cNvSpPr>
            <a:spLocks noChangeShapeType="1"/>
          </p:cNvSpPr>
          <p:nvPr/>
        </p:nvSpPr>
        <p:spPr bwMode="auto">
          <a:xfrm flipH="1">
            <a:off x="3873500" y="4584700"/>
            <a:ext cx="558800" cy="172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93188" name="Line 5"/>
          <p:cNvSpPr>
            <a:spLocks noChangeShapeType="1"/>
          </p:cNvSpPr>
          <p:nvPr/>
        </p:nvSpPr>
        <p:spPr bwMode="auto">
          <a:xfrm flipH="1">
            <a:off x="520700" y="4584700"/>
            <a:ext cx="711200" cy="172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93189" name="Line 6"/>
          <p:cNvSpPr>
            <a:spLocks noChangeShapeType="1"/>
          </p:cNvSpPr>
          <p:nvPr/>
        </p:nvSpPr>
        <p:spPr bwMode="auto">
          <a:xfrm>
            <a:off x="1258888" y="4581525"/>
            <a:ext cx="2641600" cy="1727200"/>
          </a:xfrm>
          <a:prstGeom prst="line">
            <a:avLst/>
          </a:prstGeom>
          <a:noFill/>
          <a:ln w="25400">
            <a:solidFill>
              <a:srgbClr val="7A0C04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93190" name="Line 7"/>
          <p:cNvSpPr>
            <a:spLocks noChangeShapeType="1"/>
          </p:cNvSpPr>
          <p:nvPr/>
        </p:nvSpPr>
        <p:spPr bwMode="auto">
          <a:xfrm flipV="1">
            <a:off x="546100" y="4559300"/>
            <a:ext cx="3860800" cy="1778000"/>
          </a:xfrm>
          <a:prstGeom prst="line">
            <a:avLst/>
          </a:prstGeom>
          <a:noFill/>
          <a:ln w="25400">
            <a:solidFill>
              <a:srgbClr val="7A0C04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93191" name="Rectangle 8"/>
          <p:cNvSpPr>
            <a:spLocks noChangeArrowheads="1"/>
          </p:cNvSpPr>
          <p:nvPr/>
        </p:nvSpPr>
        <p:spPr bwMode="auto">
          <a:xfrm>
            <a:off x="2422525" y="1431925"/>
            <a:ext cx="3540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93192" name="Rectangle 9"/>
          <p:cNvSpPr>
            <a:spLocks noChangeArrowheads="1"/>
          </p:cNvSpPr>
          <p:nvPr/>
        </p:nvSpPr>
        <p:spPr bwMode="auto">
          <a:xfrm>
            <a:off x="2422525" y="4860925"/>
            <a:ext cx="4048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93193" name="Rectangle 10"/>
          <p:cNvSpPr>
            <a:spLocks noChangeArrowheads="1"/>
          </p:cNvSpPr>
          <p:nvPr/>
        </p:nvSpPr>
        <p:spPr bwMode="auto">
          <a:xfrm>
            <a:off x="214313" y="6157913"/>
            <a:ext cx="3635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A</a:t>
            </a:r>
          </a:p>
        </p:txBody>
      </p:sp>
      <p:sp>
        <p:nvSpPr>
          <p:cNvPr id="93194" name="Rectangle 11"/>
          <p:cNvSpPr>
            <a:spLocks noChangeArrowheads="1"/>
          </p:cNvSpPr>
          <p:nvPr/>
        </p:nvSpPr>
        <p:spPr bwMode="auto">
          <a:xfrm>
            <a:off x="900113" y="4176713"/>
            <a:ext cx="360362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B</a:t>
            </a:r>
          </a:p>
        </p:txBody>
      </p:sp>
      <p:sp>
        <p:nvSpPr>
          <p:cNvPr id="93195" name="Rectangle 12"/>
          <p:cNvSpPr>
            <a:spLocks noChangeArrowheads="1"/>
          </p:cNvSpPr>
          <p:nvPr/>
        </p:nvSpPr>
        <p:spPr bwMode="auto">
          <a:xfrm>
            <a:off x="4481513" y="4252913"/>
            <a:ext cx="3635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C</a:t>
            </a:r>
          </a:p>
        </p:txBody>
      </p:sp>
      <p:sp>
        <p:nvSpPr>
          <p:cNvPr id="93196" name="Rectangle 13"/>
          <p:cNvSpPr>
            <a:spLocks noChangeArrowheads="1"/>
          </p:cNvSpPr>
          <p:nvPr/>
        </p:nvSpPr>
        <p:spPr bwMode="auto">
          <a:xfrm>
            <a:off x="4024313" y="6081713"/>
            <a:ext cx="38735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D</a:t>
            </a:r>
          </a:p>
        </p:txBody>
      </p:sp>
      <p:pic>
        <p:nvPicPr>
          <p:cNvPr id="93197" name="Picture 14" descr="geometry1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51130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Line 2"/>
          <p:cNvSpPr>
            <a:spLocks noChangeShapeType="1"/>
          </p:cNvSpPr>
          <p:nvPr/>
        </p:nvSpPr>
        <p:spPr bwMode="auto">
          <a:xfrm>
            <a:off x="1231900" y="4572000"/>
            <a:ext cx="3175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95234" name="Line 3"/>
          <p:cNvSpPr>
            <a:spLocks noChangeShapeType="1"/>
          </p:cNvSpPr>
          <p:nvPr/>
        </p:nvSpPr>
        <p:spPr bwMode="auto">
          <a:xfrm>
            <a:off x="546100" y="6324600"/>
            <a:ext cx="3327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95235" name="Line 4"/>
          <p:cNvSpPr>
            <a:spLocks noChangeShapeType="1"/>
          </p:cNvSpPr>
          <p:nvPr/>
        </p:nvSpPr>
        <p:spPr bwMode="auto">
          <a:xfrm flipH="1">
            <a:off x="3873500" y="4559300"/>
            <a:ext cx="546100" cy="1752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95236" name="Line 5"/>
          <p:cNvSpPr>
            <a:spLocks noChangeShapeType="1"/>
          </p:cNvSpPr>
          <p:nvPr/>
        </p:nvSpPr>
        <p:spPr bwMode="auto">
          <a:xfrm flipH="1">
            <a:off x="520700" y="4584700"/>
            <a:ext cx="711200" cy="172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95237" name="Line 6"/>
          <p:cNvSpPr>
            <a:spLocks noChangeShapeType="1"/>
          </p:cNvSpPr>
          <p:nvPr/>
        </p:nvSpPr>
        <p:spPr bwMode="auto">
          <a:xfrm>
            <a:off x="1231900" y="4584700"/>
            <a:ext cx="2641600" cy="172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95238" name="Line 7"/>
          <p:cNvSpPr>
            <a:spLocks noChangeShapeType="1"/>
          </p:cNvSpPr>
          <p:nvPr/>
        </p:nvSpPr>
        <p:spPr bwMode="auto">
          <a:xfrm flipV="1">
            <a:off x="522288" y="4559300"/>
            <a:ext cx="3884612" cy="17653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95239" name="Rectangle 8"/>
          <p:cNvSpPr>
            <a:spLocks noChangeArrowheads="1"/>
          </p:cNvSpPr>
          <p:nvPr/>
        </p:nvSpPr>
        <p:spPr bwMode="auto">
          <a:xfrm>
            <a:off x="2422525" y="1431925"/>
            <a:ext cx="3540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95240" name="Rectangle 9"/>
          <p:cNvSpPr>
            <a:spLocks noChangeArrowheads="1"/>
          </p:cNvSpPr>
          <p:nvPr/>
        </p:nvSpPr>
        <p:spPr bwMode="auto">
          <a:xfrm>
            <a:off x="3055938" y="5246688"/>
            <a:ext cx="417512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solidFill>
                  <a:srgbClr val="7A0C04"/>
                </a:solidFill>
                <a:latin typeface="RimTimes"/>
              </a:rPr>
              <a:t>O</a:t>
            </a:r>
          </a:p>
        </p:txBody>
      </p:sp>
      <p:sp>
        <p:nvSpPr>
          <p:cNvPr id="95241" name="Rectangle 10"/>
          <p:cNvSpPr>
            <a:spLocks noChangeArrowheads="1"/>
          </p:cNvSpPr>
          <p:nvPr/>
        </p:nvSpPr>
        <p:spPr bwMode="auto">
          <a:xfrm>
            <a:off x="214313" y="6157913"/>
            <a:ext cx="3635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A</a:t>
            </a:r>
          </a:p>
        </p:txBody>
      </p:sp>
      <p:sp>
        <p:nvSpPr>
          <p:cNvPr id="95242" name="Rectangle 11"/>
          <p:cNvSpPr>
            <a:spLocks noChangeArrowheads="1"/>
          </p:cNvSpPr>
          <p:nvPr/>
        </p:nvSpPr>
        <p:spPr bwMode="auto">
          <a:xfrm>
            <a:off x="900113" y="4176713"/>
            <a:ext cx="360362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B</a:t>
            </a:r>
          </a:p>
        </p:txBody>
      </p:sp>
      <p:sp>
        <p:nvSpPr>
          <p:cNvPr id="95243" name="Rectangle 12"/>
          <p:cNvSpPr>
            <a:spLocks noChangeArrowheads="1"/>
          </p:cNvSpPr>
          <p:nvPr/>
        </p:nvSpPr>
        <p:spPr bwMode="auto">
          <a:xfrm>
            <a:off x="4481513" y="4252913"/>
            <a:ext cx="3635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C</a:t>
            </a:r>
          </a:p>
        </p:txBody>
      </p:sp>
      <p:sp>
        <p:nvSpPr>
          <p:cNvPr id="95244" name="Rectangle 13"/>
          <p:cNvSpPr>
            <a:spLocks noChangeArrowheads="1"/>
          </p:cNvSpPr>
          <p:nvPr/>
        </p:nvSpPr>
        <p:spPr bwMode="auto">
          <a:xfrm>
            <a:off x="4024313" y="6081713"/>
            <a:ext cx="38735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D</a:t>
            </a:r>
          </a:p>
        </p:txBody>
      </p:sp>
      <p:sp>
        <p:nvSpPr>
          <p:cNvPr id="95245" name="Rectangle 14"/>
          <p:cNvSpPr>
            <a:spLocks noChangeArrowheads="1"/>
          </p:cNvSpPr>
          <p:nvPr/>
        </p:nvSpPr>
        <p:spPr bwMode="auto">
          <a:xfrm>
            <a:off x="3379788" y="4579938"/>
            <a:ext cx="393700" cy="11858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lv-LV" sz="7200">
                <a:solidFill>
                  <a:srgbClr val="7A0C04"/>
                </a:solidFill>
                <a:latin typeface="RimTimes"/>
              </a:rPr>
              <a:t>.</a:t>
            </a:r>
          </a:p>
        </p:txBody>
      </p:sp>
      <p:pic>
        <p:nvPicPr>
          <p:cNvPr id="95246" name="Picture 15" descr="geometry1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51130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Line 2"/>
          <p:cNvSpPr>
            <a:spLocks noChangeShapeType="1"/>
          </p:cNvSpPr>
          <p:nvPr/>
        </p:nvSpPr>
        <p:spPr bwMode="auto">
          <a:xfrm>
            <a:off x="1231900" y="4572000"/>
            <a:ext cx="3175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97282" name="Line 3"/>
          <p:cNvSpPr>
            <a:spLocks noChangeShapeType="1"/>
          </p:cNvSpPr>
          <p:nvPr/>
        </p:nvSpPr>
        <p:spPr bwMode="auto">
          <a:xfrm>
            <a:off x="546100" y="6324600"/>
            <a:ext cx="3327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97283" name="Line 4"/>
          <p:cNvSpPr>
            <a:spLocks noChangeShapeType="1"/>
          </p:cNvSpPr>
          <p:nvPr/>
        </p:nvSpPr>
        <p:spPr bwMode="auto">
          <a:xfrm flipH="1">
            <a:off x="3873500" y="4584700"/>
            <a:ext cx="520700" cy="172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97284" name="Line 5"/>
          <p:cNvSpPr>
            <a:spLocks noChangeShapeType="1"/>
          </p:cNvSpPr>
          <p:nvPr/>
        </p:nvSpPr>
        <p:spPr bwMode="auto">
          <a:xfrm flipH="1">
            <a:off x="520700" y="4584700"/>
            <a:ext cx="711200" cy="172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97285" name="Line 6"/>
          <p:cNvSpPr>
            <a:spLocks noChangeShapeType="1"/>
          </p:cNvSpPr>
          <p:nvPr/>
        </p:nvSpPr>
        <p:spPr bwMode="auto">
          <a:xfrm>
            <a:off x="1231900" y="4584700"/>
            <a:ext cx="2641600" cy="172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97286" name="Line 7"/>
          <p:cNvSpPr>
            <a:spLocks noChangeShapeType="1"/>
          </p:cNvSpPr>
          <p:nvPr/>
        </p:nvSpPr>
        <p:spPr bwMode="auto">
          <a:xfrm flipV="1">
            <a:off x="522288" y="4559300"/>
            <a:ext cx="3884612" cy="17541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97287" name="Line 8"/>
          <p:cNvSpPr>
            <a:spLocks noChangeShapeType="1"/>
          </p:cNvSpPr>
          <p:nvPr/>
        </p:nvSpPr>
        <p:spPr bwMode="auto">
          <a:xfrm>
            <a:off x="3541713" y="2600325"/>
            <a:ext cx="0" cy="2870200"/>
          </a:xfrm>
          <a:prstGeom prst="line">
            <a:avLst/>
          </a:prstGeom>
          <a:noFill/>
          <a:ln w="25400">
            <a:solidFill>
              <a:srgbClr val="7A0C04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97288" name="Rectangle 9"/>
          <p:cNvSpPr>
            <a:spLocks noChangeArrowheads="1"/>
          </p:cNvSpPr>
          <p:nvPr/>
        </p:nvSpPr>
        <p:spPr bwMode="auto">
          <a:xfrm>
            <a:off x="3378200" y="2089150"/>
            <a:ext cx="3841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solidFill>
                  <a:srgbClr val="7A0C04"/>
                </a:solidFill>
                <a:latin typeface="RimTimes"/>
              </a:rPr>
              <a:t>S</a:t>
            </a:r>
          </a:p>
        </p:txBody>
      </p:sp>
      <p:sp>
        <p:nvSpPr>
          <p:cNvPr id="97289" name="Rectangle 10"/>
          <p:cNvSpPr>
            <a:spLocks noChangeArrowheads="1"/>
          </p:cNvSpPr>
          <p:nvPr/>
        </p:nvSpPr>
        <p:spPr bwMode="auto">
          <a:xfrm>
            <a:off x="214313" y="6157913"/>
            <a:ext cx="3635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A</a:t>
            </a:r>
          </a:p>
        </p:txBody>
      </p:sp>
      <p:sp>
        <p:nvSpPr>
          <p:cNvPr id="97290" name="Rectangle 11"/>
          <p:cNvSpPr>
            <a:spLocks noChangeArrowheads="1"/>
          </p:cNvSpPr>
          <p:nvPr/>
        </p:nvSpPr>
        <p:spPr bwMode="auto">
          <a:xfrm>
            <a:off x="900113" y="4176713"/>
            <a:ext cx="360362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B</a:t>
            </a:r>
          </a:p>
        </p:txBody>
      </p:sp>
      <p:sp>
        <p:nvSpPr>
          <p:cNvPr id="97291" name="Rectangle 12"/>
          <p:cNvSpPr>
            <a:spLocks noChangeArrowheads="1"/>
          </p:cNvSpPr>
          <p:nvPr/>
        </p:nvSpPr>
        <p:spPr bwMode="auto">
          <a:xfrm>
            <a:off x="4481513" y="4252913"/>
            <a:ext cx="3635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C</a:t>
            </a:r>
          </a:p>
        </p:txBody>
      </p:sp>
      <p:sp>
        <p:nvSpPr>
          <p:cNvPr id="97292" name="Rectangle 13"/>
          <p:cNvSpPr>
            <a:spLocks noChangeArrowheads="1"/>
          </p:cNvSpPr>
          <p:nvPr/>
        </p:nvSpPr>
        <p:spPr bwMode="auto">
          <a:xfrm>
            <a:off x="4024313" y="6081713"/>
            <a:ext cx="38735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D</a:t>
            </a:r>
          </a:p>
        </p:txBody>
      </p:sp>
      <p:sp>
        <p:nvSpPr>
          <p:cNvPr id="97293" name="Rectangle 14"/>
          <p:cNvSpPr>
            <a:spLocks noChangeArrowheads="1"/>
          </p:cNvSpPr>
          <p:nvPr/>
        </p:nvSpPr>
        <p:spPr bwMode="auto">
          <a:xfrm>
            <a:off x="3055938" y="5246688"/>
            <a:ext cx="3968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O</a:t>
            </a:r>
            <a:endParaRPr lang="lv-LV" sz="2400">
              <a:solidFill>
                <a:schemeClr val="hlink"/>
              </a:solidFill>
              <a:latin typeface="RimTimes"/>
            </a:endParaRPr>
          </a:p>
        </p:txBody>
      </p:sp>
      <p:sp>
        <p:nvSpPr>
          <p:cNvPr id="97294" name="Rectangle 15"/>
          <p:cNvSpPr>
            <a:spLocks noChangeArrowheads="1"/>
          </p:cNvSpPr>
          <p:nvPr/>
        </p:nvSpPr>
        <p:spPr bwMode="auto">
          <a:xfrm>
            <a:off x="3316288" y="4579938"/>
            <a:ext cx="457200" cy="11858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7200">
                <a:latin typeface="RimTimes"/>
              </a:rPr>
              <a:t>.</a:t>
            </a:r>
            <a:endParaRPr lang="lv-LV" sz="7200">
              <a:solidFill>
                <a:schemeClr val="hlink"/>
              </a:solidFill>
              <a:latin typeface="RimTimes"/>
            </a:endParaRPr>
          </a:p>
        </p:txBody>
      </p:sp>
      <p:pic>
        <p:nvPicPr>
          <p:cNvPr id="97295" name="Picture 16" descr="geometry1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51130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Line 2"/>
          <p:cNvSpPr>
            <a:spLocks noChangeShapeType="1"/>
          </p:cNvSpPr>
          <p:nvPr/>
        </p:nvSpPr>
        <p:spPr bwMode="auto">
          <a:xfrm>
            <a:off x="1231900" y="4572000"/>
            <a:ext cx="3175000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99330" name="Line 3"/>
          <p:cNvSpPr>
            <a:spLocks noChangeShapeType="1"/>
          </p:cNvSpPr>
          <p:nvPr/>
        </p:nvSpPr>
        <p:spPr bwMode="auto">
          <a:xfrm>
            <a:off x="546100" y="6324600"/>
            <a:ext cx="3327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99331" name="Line 4"/>
          <p:cNvSpPr>
            <a:spLocks noChangeShapeType="1"/>
          </p:cNvSpPr>
          <p:nvPr/>
        </p:nvSpPr>
        <p:spPr bwMode="auto">
          <a:xfrm flipH="1">
            <a:off x="3873500" y="4584700"/>
            <a:ext cx="520700" cy="172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99332" name="Line 5"/>
          <p:cNvSpPr>
            <a:spLocks noChangeShapeType="1"/>
          </p:cNvSpPr>
          <p:nvPr/>
        </p:nvSpPr>
        <p:spPr bwMode="auto">
          <a:xfrm flipH="1">
            <a:off x="520700" y="4584700"/>
            <a:ext cx="711200" cy="172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99333" name="Line 6"/>
          <p:cNvSpPr>
            <a:spLocks noChangeShapeType="1"/>
          </p:cNvSpPr>
          <p:nvPr/>
        </p:nvSpPr>
        <p:spPr bwMode="auto">
          <a:xfrm>
            <a:off x="1231900" y="4584700"/>
            <a:ext cx="2641600" cy="1727200"/>
          </a:xfrm>
          <a:prstGeom prst="line">
            <a:avLst/>
          </a:prstGeom>
          <a:noFill/>
          <a:ln w="2540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99334" name="Line 7"/>
          <p:cNvSpPr>
            <a:spLocks noChangeShapeType="1"/>
          </p:cNvSpPr>
          <p:nvPr/>
        </p:nvSpPr>
        <p:spPr bwMode="auto">
          <a:xfrm flipV="1">
            <a:off x="522288" y="4559300"/>
            <a:ext cx="3884612" cy="1754188"/>
          </a:xfrm>
          <a:prstGeom prst="line">
            <a:avLst/>
          </a:prstGeom>
          <a:noFill/>
          <a:ln w="2540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99335" name="Line 8"/>
          <p:cNvSpPr>
            <a:spLocks noChangeShapeType="1"/>
          </p:cNvSpPr>
          <p:nvPr/>
        </p:nvSpPr>
        <p:spPr bwMode="auto">
          <a:xfrm>
            <a:off x="3541713" y="2600325"/>
            <a:ext cx="0" cy="2870200"/>
          </a:xfrm>
          <a:prstGeom prst="line">
            <a:avLst/>
          </a:prstGeom>
          <a:noFill/>
          <a:ln w="2540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99336" name="Rectangle 9"/>
          <p:cNvSpPr>
            <a:spLocks noChangeArrowheads="1"/>
          </p:cNvSpPr>
          <p:nvPr/>
        </p:nvSpPr>
        <p:spPr bwMode="auto">
          <a:xfrm>
            <a:off x="3378200" y="2089150"/>
            <a:ext cx="350838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S</a:t>
            </a:r>
            <a:endParaRPr lang="lv-LV" sz="2400">
              <a:solidFill>
                <a:schemeClr val="hlink"/>
              </a:solidFill>
              <a:latin typeface="RimTimes"/>
            </a:endParaRPr>
          </a:p>
        </p:txBody>
      </p:sp>
      <p:sp>
        <p:nvSpPr>
          <p:cNvPr id="99337" name="Rectangle 10"/>
          <p:cNvSpPr>
            <a:spLocks noChangeArrowheads="1"/>
          </p:cNvSpPr>
          <p:nvPr/>
        </p:nvSpPr>
        <p:spPr bwMode="auto">
          <a:xfrm>
            <a:off x="214313" y="6157913"/>
            <a:ext cx="3635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A</a:t>
            </a:r>
          </a:p>
        </p:txBody>
      </p:sp>
      <p:sp>
        <p:nvSpPr>
          <p:cNvPr id="99338" name="Rectangle 11"/>
          <p:cNvSpPr>
            <a:spLocks noChangeArrowheads="1"/>
          </p:cNvSpPr>
          <p:nvPr/>
        </p:nvSpPr>
        <p:spPr bwMode="auto">
          <a:xfrm>
            <a:off x="900113" y="4176713"/>
            <a:ext cx="360362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B</a:t>
            </a:r>
          </a:p>
        </p:txBody>
      </p:sp>
      <p:sp>
        <p:nvSpPr>
          <p:cNvPr id="99339" name="Rectangle 12"/>
          <p:cNvSpPr>
            <a:spLocks noChangeArrowheads="1"/>
          </p:cNvSpPr>
          <p:nvPr/>
        </p:nvSpPr>
        <p:spPr bwMode="auto">
          <a:xfrm>
            <a:off x="4481513" y="4252913"/>
            <a:ext cx="3635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C</a:t>
            </a:r>
          </a:p>
        </p:txBody>
      </p:sp>
      <p:sp>
        <p:nvSpPr>
          <p:cNvPr id="99340" name="Rectangle 13"/>
          <p:cNvSpPr>
            <a:spLocks noChangeArrowheads="1"/>
          </p:cNvSpPr>
          <p:nvPr/>
        </p:nvSpPr>
        <p:spPr bwMode="auto">
          <a:xfrm>
            <a:off x="4024313" y="6081713"/>
            <a:ext cx="38735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D</a:t>
            </a:r>
          </a:p>
        </p:txBody>
      </p:sp>
      <p:sp>
        <p:nvSpPr>
          <p:cNvPr id="99341" name="Rectangle 14"/>
          <p:cNvSpPr>
            <a:spLocks noChangeArrowheads="1"/>
          </p:cNvSpPr>
          <p:nvPr/>
        </p:nvSpPr>
        <p:spPr bwMode="auto">
          <a:xfrm>
            <a:off x="3055938" y="5246688"/>
            <a:ext cx="3968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O</a:t>
            </a:r>
            <a:endParaRPr lang="lv-LV" sz="2400">
              <a:solidFill>
                <a:schemeClr val="hlink"/>
              </a:solidFill>
              <a:latin typeface="RimTimes"/>
            </a:endParaRPr>
          </a:p>
        </p:txBody>
      </p:sp>
      <p:sp>
        <p:nvSpPr>
          <p:cNvPr id="99342" name="Rectangle 15"/>
          <p:cNvSpPr>
            <a:spLocks noChangeArrowheads="1"/>
          </p:cNvSpPr>
          <p:nvPr/>
        </p:nvSpPr>
        <p:spPr bwMode="auto">
          <a:xfrm>
            <a:off x="3316288" y="4579938"/>
            <a:ext cx="457200" cy="11858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7200">
                <a:latin typeface="RimTimes"/>
              </a:rPr>
              <a:t>.</a:t>
            </a:r>
            <a:endParaRPr lang="lv-LV" sz="7200">
              <a:solidFill>
                <a:schemeClr val="hlink"/>
              </a:solidFill>
              <a:latin typeface="RimTimes"/>
            </a:endParaRPr>
          </a:p>
        </p:txBody>
      </p:sp>
      <p:sp>
        <p:nvSpPr>
          <p:cNvPr id="99343" name="Line 16"/>
          <p:cNvSpPr>
            <a:spLocks noChangeShapeType="1"/>
          </p:cNvSpPr>
          <p:nvPr/>
        </p:nvSpPr>
        <p:spPr bwMode="auto">
          <a:xfrm flipV="1">
            <a:off x="1249363" y="2586038"/>
            <a:ext cx="2289175" cy="1979612"/>
          </a:xfrm>
          <a:prstGeom prst="line">
            <a:avLst/>
          </a:prstGeom>
          <a:noFill/>
          <a:ln w="28575">
            <a:solidFill>
              <a:srgbClr val="7A0C04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99344" name="Line 17"/>
          <p:cNvSpPr>
            <a:spLocks noChangeShapeType="1"/>
          </p:cNvSpPr>
          <p:nvPr/>
        </p:nvSpPr>
        <p:spPr bwMode="auto">
          <a:xfrm flipH="1" flipV="1">
            <a:off x="3538538" y="2560638"/>
            <a:ext cx="841375" cy="1992312"/>
          </a:xfrm>
          <a:prstGeom prst="line">
            <a:avLst/>
          </a:prstGeom>
          <a:noFill/>
          <a:ln w="28575">
            <a:solidFill>
              <a:srgbClr val="7A0C04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99345" name="Line 18"/>
          <p:cNvSpPr>
            <a:spLocks noChangeShapeType="1"/>
          </p:cNvSpPr>
          <p:nvPr/>
        </p:nvSpPr>
        <p:spPr bwMode="auto">
          <a:xfrm flipH="1" flipV="1">
            <a:off x="3538538" y="2573338"/>
            <a:ext cx="307975" cy="3724275"/>
          </a:xfrm>
          <a:prstGeom prst="line">
            <a:avLst/>
          </a:prstGeom>
          <a:noFill/>
          <a:ln w="28575">
            <a:solidFill>
              <a:srgbClr val="7A0C04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99346" name="Line 19"/>
          <p:cNvSpPr>
            <a:spLocks noChangeShapeType="1"/>
          </p:cNvSpPr>
          <p:nvPr/>
        </p:nvSpPr>
        <p:spPr bwMode="auto">
          <a:xfrm flipV="1">
            <a:off x="531813" y="2573338"/>
            <a:ext cx="3006725" cy="3736975"/>
          </a:xfrm>
          <a:prstGeom prst="line">
            <a:avLst/>
          </a:prstGeom>
          <a:noFill/>
          <a:ln w="28575">
            <a:solidFill>
              <a:srgbClr val="7A0C04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pic>
        <p:nvPicPr>
          <p:cNvPr id="99347" name="Picture 20" descr="geometry1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51130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2"/>
          <p:cNvSpPr>
            <a:spLocks noChangeArrowheads="1"/>
          </p:cNvSpPr>
          <p:nvPr/>
        </p:nvSpPr>
        <p:spPr bwMode="auto">
          <a:xfrm>
            <a:off x="5700713" y="900113"/>
            <a:ext cx="3443287" cy="819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SABCD - slīpa četrstūra</a:t>
            </a:r>
          </a:p>
          <a:p>
            <a:pPr eaLnBrk="0" hangingPunct="0"/>
            <a:r>
              <a:rPr lang="lv-LV" sz="2400">
                <a:latin typeface="RimTimes"/>
              </a:rPr>
              <a:t>piramīda</a:t>
            </a:r>
          </a:p>
        </p:txBody>
      </p:sp>
      <p:sp>
        <p:nvSpPr>
          <p:cNvPr id="101378" name="Line 3"/>
          <p:cNvSpPr>
            <a:spLocks noChangeShapeType="1"/>
          </p:cNvSpPr>
          <p:nvPr/>
        </p:nvSpPr>
        <p:spPr bwMode="auto">
          <a:xfrm>
            <a:off x="1231900" y="4572000"/>
            <a:ext cx="3175000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101379" name="Line 4"/>
          <p:cNvSpPr>
            <a:spLocks noChangeShapeType="1"/>
          </p:cNvSpPr>
          <p:nvPr/>
        </p:nvSpPr>
        <p:spPr bwMode="auto">
          <a:xfrm>
            <a:off x="546100" y="6324600"/>
            <a:ext cx="3327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101380" name="Line 5"/>
          <p:cNvSpPr>
            <a:spLocks noChangeShapeType="1"/>
          </p:cNvSpPr>
          <p:nvPr/>
        </p:nvSpPr>
        <p:spPr bwMode="auto">
          <a:xfrm flipH="1">
            <a:off x="3873500" y="4559300"/>
            <a:ext cx="520700" cy="1752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101381" name="Line 6"/>
          <p:cNvSpPr>
            <a:spLocks noChangeShapeType="1"/>
          </p:cNvSpPr>
          <p:nvPr/>
        </p:nvSpPr>
        <p:spPr bwMode="auto">
          <a:xfrm flipH="1">
            <a:off x="520700" y="4584700"/>
            <a:ext cx="711200" cy="172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101382" name="Line 7"/>
          <p:cNvSpPr>
            <a:spLocks noChangeShapeType="1"/>
          </p:cNvSpPr>
          <p:nvPr/>
        </p:nvSpPr>
        <p:spPr bwMode="auto">
          <a:xfrm>
            <a:off x="1231900" y="4584700"/>
            <a:ext cx="2641600" cy="172720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101383" name="Line 8"/>
          <p:cNvSpPr>
            <a:spLocks noChangeShapeType="1"/>
          </p:cNvSpPr>
          <p:nvPr/>
        </p:nvSpPr>
        <p:spPr bwMode="auto">
          <a:xfrm flipV="1">
            <a:off x="522288" y="4559300"/>
            <a:ext cx="3884612" cy="1754188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101384" name="Line 9"/>
          <p:cNvSpPr>
            <a:spLocks noChangeShapeType="1"/>
          </p:cNvSpPr>
          <p:nvPr/>
        </p:nvSpPr>
        <p:spPr bwMode="auto">
          <a:xfrm>
            <a:off x="3541713" y="2600325"/>
            <a:ext cx="0" cy="287020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101385" name="Rectangle 10"/>
          <p:cNvSpPr>
            <a:spLocks noChangeArrowheads="1"/>
          </p:cNvSpPr>
          <p:nvPr/>
        </p:nvSpPr>
        <p:spPr bwMode="auto">
          <a:xfrm>
            <a:off x="3378200" y="2089150"/>
            <a:ext cx="350838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S</a:t>
            </a:r>
            <a:endParaRPr lang="lv-LV" sz="2400">
              <a:solidFill>
                <a:schemeClr val="hlink"/>
              </a:solidFill>
              <a:latin typeface="RimTimes"/>
            </a:endParaRPr>
          </a:p>
        </p:txBody>
      </p:sp>
      <p:sp>
        <p:nvSpPr>
          <p:cNvPr id="101386" name="Rectangle 11"/>
          <p:cNvSpPr>
            <a:spLocks noChangeArrowheads="1"/>
          </p:cNvSpPr>
          <p:nvPr/>
        </p:nvSpPr>
        <p:spPr bwMode="auto">
          <a:xfrm>
            <a:off x="214313" y="6157913"/>
            <a:ext cx="3635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A</a:t>
            </a:r>
          </a:p>
        </p:txBody>
      </p:sp>
      <p:sp>
        <p:nvSpPr>
          <p:cNvPr id="101387" name="Rectangle 12"/>
          <p:cNvSpPr>
            <a:spLocks noChangeArrowheads="1"/>
          </p:cNvSpPr>
          <p:nvPr/>
        </p:nvSpPr>
        <p:spPr bwMode="auto">
          <a:xfrm>
            <a:off x="900113" y="4176713"/>
            <a:ext cx="360362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B</a:t>
            </a:r>
          </a:p>
        </p:txBody>
      </p:sp>
      <p:sp>
        <p:nvSpPr>
          <p:cNvPr id="101388" name="Rectangle 13"/>
          <p:cNvSpPr>
            <a:spLocks noChangeArrowheads="1"/>
          </p:cNvSpPr>
          <p:nvPr/>
        </p:nvSpPr>
        <p:spPr bwMode="auto">
          <a:xfrm>
            <a:off x="4481513" y="4252913"/>
            <a:ext cx="3635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C</a:t>
            </a:r>
          </a:p>
        </p:txBody>
      </p:sp>
      <p:sp>
        <p:nvSpPr>
          <p:cNvPr id="101389" name="Rectangle 14"/>
          <p:cNvSpPr>
            <a:spLocks noChangeArrowheads="1"/>
          </p:cNvSpPr>
          <p:nvPr/>
        </p:nvSpPr>
        <p:spPr bwMode="auto">
          <a:xfrm>
            <a:off x="4024313" y="6081713"/>
            <a:ext cx="38735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D</a:t>
            </a:r>
          </a:p>
        </p:txBody>
      </p:sp>
      <p:sp>
        <p:nvSpPr>
          <p:cNvPr id="101390" name="Rectangle 15"/>
          <p:cNvSpPr>
            <a:spLocks noChangeArrowheads="1"/>
          </p:cNvSpPr>
          <p:nvPr/>
        </p:nvSpPr>
        <p:spPr bwMode="auto">
          <a:xfrm>
            <a:off x="3055938" y="5246688"/>
            <a:ext cx="3968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2400">
                <a:latin typeface="RimTimes"/>
              </a:rPr>
              <a:t>O</a:t>
            </a:r>
            <a:endParaRPr lang="lv-LV" sz="2400">
              <a:solidFill>
                <a:schemeClr val="hlink"/>
              </a:solidFill>
              <a:latin typeface="RimTimes"/>
            </a:endParaRPr>
          </a:p>
        </p:txBody>
      </p:sp>
      <p:sp>
        <p:nvSpPr>
          <p:cNvPr id="101391" name="Rectangle 16"/>
          <p:cNvSpPr>
            <a:spLocks noChangeArrowheads="1"/>
          </p:cNvSpPr>
          <p:nvPr/>
        </p:nvSpPr>
        <p:spPr bwMode="auto">
          <a:xfrm>
            <a:off x="3316288" y="4579938"/>
            <a:ext cx="457200" cy="11858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lv-LV" sz="7200">
                <a:latin typeface="RimTimes"/>
              </a:rPr>
              <a:t>.</a:t>
            </a:r>
            <a:endParaRPr lang="lv-LV" sz="7200">
              <a:solidFill>
                <a:schemeClr val="hlink"/>
              </a:solidFill>
              <a:latin typeface="RimTimes"/>
            </a:endParaRPr>
          </a:p>
        </p:txBody>
      </p:sp>
      <p:sp>
        <p:nvSpPr>
          <p:cNvPr id="101392" name="Line 17"/>
          <p:cNvSpPr>
            <a:spLocks noChangeShapeType="1"/>
          </p:cNvSpPr>
          <p:nvPr/>
        </p:nvSpPr>
        <p:spPr bwMode="auto">
          <a:xfrm flipV="1">
            <a:off x="1236663" y="2586038"/>
            <a:ext cx="2301875" cy="19796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101393" name="Line 18"/>
          <p:cNvSpPr>
            <a:spLocks noChangeShapeType="1"/>
          </p:cNvSpPr>
          <p:nvPr/>
        </p:nvSpPr>
        <p:spPr bwMode="auto">
          <a:xfrm flipH="1" flipV="1">
            <a:off x="3538538" y="2560638"/>
            <a:ext cx="841375" cy="19923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101394" name="Line 19"/>
          <p:cNvSpPr>
            <a:spLocks noChangeShapeType="1"/>
          </p:cNvSpPr>
          <p:nvPr/>
        </p:nvSpPr>
        <p:spPr bwMode="auto">
          <a:xfrm flipH="1" flipV="1">
            <a:off x="3538538" y="2573338"/>
            <a:ext cx="307975" cy="37242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101395" name="Line 20"/>
          <p:cNvSpPr>
            <a:spLocks noChangeShapeType="1"/>
          </p:cNvSpPr>
          <p:nvPr/>
        </p:nvSpPr>
        <p:spPr bwMode="auto">
          <a:xfrm flipV="1">
            <a:off x="539750" y="2565400"/>
            <a:ext cx="3006725" cy="37369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pic>
        <p:nvPicPr>
          <p:cNvPr id="101396" name="Picture 21" descr="geometry1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51130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25" name="Picture 4" descr="g13dsolid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03350" y="4005263"/>
            <a:ext cx="6007100" cy="134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426" name="Text Box 5"/>
          <p:cNvSpPr txBox="1">
            <a:spLocks noChangeArrowheads="1"/>
          </p:cNvSpPr>
          <p:nvPr/>
        </p:nvSpPr>
        <p:spPr bwMode="auto">
          <a:xfrm>
            <a:off x="684213" y="1341438"/>
            <a:ext cx="7777162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lv-LV" sz="4400" b="1"/>
              <a:t>Daži stereometrijas objekti</a:t>
            </a:r>
            <a:endParaRPr lang="en-US" sz="4400" b="1"/>
          </a:p>
        </p:txBody>
      </p:sp>
      <p:pic>
        <p:nvPicPr>
          <p:cNvPr id="103427" name="Picture 6" descr="geometry1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51130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18488" cy="2327275"/>
          </a:xfrm>
        </p:spPr>
        <p:txBody>
          <a:bodyPr lIns="92075" tIns="46038" rIns="92075" bIns="46038"/>
          <a:lstStyle/>
          <a:p>
            <a:pPr eaLnBrk="1" hangingPunct="1">
              <a:defRPr/>
            </a:pPr>
            <a:r>
              <a:rPr lang="lv-LV" sz="2800">
                <a:solidFill>
                  <a:schemeClr val="tx1"/>
                </a:solidFill>
              </a:rPr>
              <a:t>Ilustrēsim šo aksiomu ar zīmējumu</a:t>
            </a:r>
            <a:br>
              <a:rPr lang="lv-LV" sz="2800">
                <a:solidFill>
                  <a:schemeClr val="tx1"/>
                </a:solidFill>
              </a:rPr>
            </a:br>
            <a:r>
              <a:rPr lang="lv-LV" sz="2800">
                <a:solidFill>
                  <a:srgbClr val="7A0C04"/>
                </a:solidFill>
              </a:rPr>
              <a:t>Ir trīs stienīši</a:t>
            </a:r>
            <a:br>
              <a:rPr lang="lv-LV" sz="2800">
                <a:solidFill>
                  <a:srgbClr val="7A0C04"/>
                </a:solidFill>
              </a:rPr>
            </a:br>
            <a:r>
              <a:rPr lang="lv-LV" sz="2800">
                <a:solidFill>
                  <a:srgbClr val="009900"/>
                </a:solidFill>
              </a:rPr>
              <a:t/>
            </a:r>
            <a:br>
              <a:rPr lang="lv-LV" sz="2800">
                <a:solidFill>
                  <a:srgbClr val="009900"/>
                </a:solidFill>
              </a:rPr>
            </a:br>
            <a:r>
              <a:rPr lang="lv-LV" sz="2800">
                <a:solidFill>
                  <a:srgbClr val="009900"/>
                </a:solidFill>
              </a:rPr>
              <a:t/>
            </a:r>
            <a:br>
              <a:rPr lang="lv-LV" sz="2800">
                <a:solidFill>
                  <a:srgbClr val="009900"/>
                </a:solidFill>
              </a:rPr>
            </a:br>
            <a:endParaRPr lang="lv-LV" sz="2800">
              <a:solidFill>
                <a:srgbClr val="009900"/>
              </a:solidFill>
              <a:latin typeface="BaltTiffanyPlain" charset="0"/>
            </a:endParaRPr>
          </a:p>
        </p:txBody>
      </p:sp>
      <p:sp>
        <p:nvSpPr>
          <p:cNvPr id="18434" name="Line 3"/>
          <p:cNvSpPr>
            <a:spLocks noChangeShapeType="1"/>
          </p:cNvSpPr>
          <p:nvPr/>
        </p:nvSpPr>
        <p:spPr bwMode="auto">
          <a:xfrm flipH="1">
            <a:off x="4343400" y="3594100"/>
            <a:ext cx="0" cy="1955800"/>
          </a:xfrm>
          <a:prstGeom prst="line">
            <a:avLst/>
          </a:prstGeom>
          <a:noFill/>
          <a:ln w="76200">
            <a:solidFill>
              <a:srgbClr val="DDDDDD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18435" name="Line 4"/>
          <p:cNvSpPr>
            <a:spLocks noChangeShapeType="1"/>
          </p:cNvSpPr>
          <p:nvPr/>
        </p:nvSpPr>
        <p:spPr bwMode="auto">
          <a:xfrm>
            <a:off x="4305300" y="3594100"/>
            <a:ext cx="0" cy="1993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18436" name="Line 5"/>
          <p:cNvSpPr>
            <a:spLocks noChangeShapeType="1"/>
          </p:cNvSpPr>
          <p:nvPr/>
        </p:nvSpPr>
        <p:spPr bwMode="auto">
          <a:xfrm>
            <a:off x="4368800" y="3594100"/>
            <a:ext cx="0" cy="1993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40966" name="Oval 6"/>
          <p:cNvSpPr>
            <a:spLocks noChangeArrowheads="1"/>
          </p:cNvSpPr>
          <p:nvPr/>
        </p:nvSpPr>
        <p:spPr bwMode="auto">
          <a:xfrm>
            <a:off x="4297363" y="3527425"/>
            <a:ext cx="87312" cy="9525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2000" b="1" i="1" baseline="30000">
              <a:effectLst>
                <a:outerShdw blurRad="38100" dist="38100" dir="2700000" algn="tl">
                  <a:srgbClr val="000000"/>
                </a:outerShdw>
              </a:effectLst>
              <a:latin typeface="BaltTiffanyPlain" charset="0"/>
            </a:endParaRPr>
          </a:p>
        </p:txBody>
      </p:sp>
      <p:pic>
        <p:nvPicPr>
          <p:cNvPr id="18438" name="Picture 7" descr="geometry1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51130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2700">
    <p:cut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449" name="Picture 4" descr="square-prism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08175" y="549275"/>
            <a:ext cx="3708400" cy="249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450" name="Text Box 5"/>
          <p:cNvSpPr txBox="1">
            <a:spLocks noChangeArrowheads="1"/>
          </p:cNvSpPr>
          <p:nvPr/>
        </p:nvSpPr>
        <p:spPr bwMode="auto">
          <a:xfrm>
            <a:off x="5759450" y="476250"/>
            <a:ext cx="3384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lv-LV"/>
              <a:t>Četrstūra prizma</a:t>
            </a:r>
            <a:endParaRPr lang="en-US"/>
          </a:p>
        </p:txBody>
      </p:sp>
      <p:sp>
        <p:nvSpPr>
          <p:cNvPr id="104451" name="Text Box 7"/>
          <p:cNvSpPr txBox="1">
            <a:spLocks noChangeArrowheads="1"/>
          </p:cNvSpPr>
          <p:nvPr/>
        </p:nvSpPr>
        <p:spPr bwMode="auto">
          <a:xfrm>
            <a:off x="5940425" y="4076700"/>
            <a:ext cx="28813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lv-LV"/>
              <a:t>Kubs</a:t>
            </a:r>
            <a:endParaRPr lang="en-US"/>
          </a:p>
        </p:txBody>
      </p:sp>
      <p:pic>
        <p:nvPicPr>
          <p:cNvPr id="104452" name="Picture 9" descr="hexahedron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24075" y="3789363"/>
            <a:ext cx="2446338" cy="273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4453" name="Picture 10" descr="pair-dice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11863" y="4508500"/>
            <a:ext cx="2087562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4454" name="Picture 11" descr="geometry1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51130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473" name="Picture 4" descr="triangular-prism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79613" y="476250"/>
            <a:ext cx="3132137" cy="213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5474" name="Text Box 5"/>
          <p:cNvSpPr txBox="1">
            <a:spLocks noChangeArrowheads="1"/>
          </p:cNvSpPr>
          <p:nvPr/>
        </p:nvSpPr>
        <p:spPr bwMode="auto">
          <a:xfrm>
            <a:off x="5219700" y="836613"/>
            <a:ext cx="30241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lv-LV"/>
              <a:t>Trijstūra prizma</a:t>
            </a:r>
            <a:endParaRPr lang="en-US"/>
          </a:p>
        </p:txBody>
      </p:sp>
      <p:pic>
        <p:nvPicPr>
          <p:cNvPr id="105475" name="Picture 6" descr="pentagonal-prism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92275" y="3573463"/>
            <a:ext cx="3600450" cy="219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5476" name="Text Box 7"/>
          <p:cNvSpPr txBox="1">
            <a:spLocks noChangeArrowheads="1"/>
          </p:cNvSpPr>
          <p:nvPr/>
        </p:nvSpPr>
        <p:spPr bwMode="auto">
          <a:xfrm>
            <a:off x="5435600" y="3573463"/>
            <a:ext cx="2736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lv-LV"/>
              <a:t>Piecstūra prizma</a:t>
            </a:r>
            <a:endParaRPr lang="en-US"/>
          </a:p>
        </p:txBody>
      </p:sp>
      <p:pic>
        <p:nvPicPr>
          <p:cNvPr id="105477" name="Picture 8" descr="geometry1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51130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497" name="Picture 4" descr="irr-pentagonal-prism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19250" y="549275"/>
            <a:ext cx="34925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498" name="Text Box 5"/>
          <p:cNvSpPr txBox="1">
            <a:spLocks noChangeArrowheads="1"/>
          </p:cNvSpPr>
          <p:nvPr/>
        </p:nvSpPr>
        <p:spPr bwMode="auto">
          <a:xfrm>
            <a:off x="5076825" y="692150"/>
            <a:ext cx="34559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lv-LV"/>
              <a:t>Neregulāra piecstūra prizma</a:t>
            </a:r>
            <a:endParaRPr lang="en-US"/>
          </a:p>
        </p:txBody>
      </p:sp>
      <p:pic>
        <p:nvPicPr>
          <p:cNvPr id="106499" name="Picture 6" descr="tetrahedron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35150" y="3429000"/>
            <a:ext cx="2735263" cy="288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500" name="Text Box 7"/>
          <p:cNvSpPr txBox="1">
            <a:spLocks noChangeArrowheads="1"/>
          </p:cNvSpPr>
          <p:nvPr/>
        </p:nvSpPr>
        <p:spPr bwMode="auto">
          <a:xfrm>
            <a:off x="5076825" y="3573463"/>
            <a:ext cx="31670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lv-LV"/>
              <a:t>Trijstūra piramīda</a:t>
            </a:r>
            <a:endParaRPr lang="en-US"/>
          </a:p>
        </p:txBody>
      </p:sp>
      <p:pic>
        <p:nvPicPr>
          <p:cNvPr id="106501" name="Picture 8" descr="dice-tetrahedro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48263" y="4005263"/>
            <a:ext cx="2736850" cy="227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6502" name="Picture 9" descr="geometry1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51130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521" name="Picture 49" descr="Great Pyramids of Egyp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32363" y="981075"/>
            <a:ext cx="3889375" cy="173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7522" name="Text Box 50"/>
          <p:cNvSpPr txBox="1">
            <a:spLocks noChangeArrowheads="1"/>
          </p:cNvSpPr>
          <p:nvPr/>
        </p:nvSpPr>
        <p:spPr bwMode="auto">
          <a:xfrm>
            <a:off x="5148263" y="476250"/>
            <a:ext cx="3168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lv-LV"/>
              <a:t>Četrstūra piramīda</a:t>
            </a:r>
            <a:endParaRPr lang="en-US"/>
          </a:p>
        </p:txBody>
      </p:sp>
      <p:pic>
        <p:nvPicPr>
          <p:cNvPr id="107523" name="Picture 51" descr="Square Pyramid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47813" y="765175"/>
            <a:ext cx="2916237" cy="207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7524" name="Picture 53" descr="Pentagonal Pyramid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19250" y="3500438"/>
            <a:ext cx="2665413" cy="2316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7525" name="Picture 54" descr="geometry1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51130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545" name="Picture 4" descr="Earth is a Spheroi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8625" y="1125538"/>
            <a:ext cx="2447925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8546" name="Text Box 5"/>
          <p:cNvSpPr txBox="1">
            <a:spLocks noChangeArrowheads="1"/>
          </p:cNvSpPr>
          <p:nvPr/>
        </p:nvSpPr>
        <p:spPr bwMode="auto">
          <a:xfrm>
            <a:off x="5580063" y="260350"/>
            <a:ext cx="2736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lv-LV"/>
              <a:t>Sfēra</a:t>
            </a:r>
            <a:endParaRPr lang="en-US"/>
          </a:p>
        </p:txBody>
      </p:sp>
      <p:pic>
        <p:nvPicPr>
          <p:cNvPr id="108547" name="Picture 6" descr="Jade Sphere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51050" y="1125538"/>
            <a:ext cx="2463800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8548" name="Picture 7" descr="cylinder-brass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13429C"/>
              </a:clrFrom>
              <a:clrTo>
                <a:srgbClr val="13429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39975" y="3933825"/>
            <a:ext cx="1831975" cy="25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8549" name="Text Box 8"/>
          <p:cNvSpPr txBox="1">
            <a:spLocks noChangeArrowheads="1"/>
          </p:cNvSpPr>
          <p:nvPr/>
        </p:nvSpPr>
        <p:spPr bwMode="auto">
          <a:xfrm>
            <a:off x="5508625" y="3716338"/>
            <a:ext cx="30241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08550" name="Text Box 9"/>
          <p:cNvSpPr txBox="1">
            <a:spLocks noChangeArrowheads="1"/>
          </p:cNvSpPr>
          <p:nvPr/>
        </p:nvSpPr>
        <p:spPr bwMode="auto">
          <a:xfrm>
            <a:off x="5651500" y="3644900"/>
            <a:ext cx="30241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lv-LV"/>
              <a:t>Cilindrs</a:t>
            </a:r>
            <a:endParaRPr lang="en-US"/>
          </a:p>
        </p:txBody>
      </p:sp>
      <p:pic>
        <p:nvPicPr>
          <p:cNvPr id="108551" name="Picture 10" descr="geometry1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51130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569" name="Picture 4" descr="cone-brass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A3083"/>
              </a:clrFrom>
              <a:clrTo>
                <a:srgbClr val="0A3083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11413" y="476250"/>
            <a:ext cx="1552575" cy="314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9570" name="Text Box 5"/>
          <p:cNvSpPr txBox="1">
            <a:spLocks noChangeArrowheads="1"/>
          </p:cNvSpPr>
          <p:nvPr/>
        </p:nvSpPr>
        <p:spPr bwMode="auto">
          <a:xfrm>
            <a:off x="4859338" y="260350"/>
            <a:ext cx="2952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lv-LV"/>
              <a:t>Konuss</a:t>
            </a:r>
            <a:endParaRPr lang="en-US"/>
          </a:p>
        </p:txBody>
      </p:sp>
      <p:pic>
        <p:nvPicPr>
          <p:cNvPr id="109571" name="Picture 6" descr="geometry1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51130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/>
          <a:lstStyle/>
          <a:p>
            <a:pPr eaLnBrk="1" hangingPunct="1">
              <a:defRPr/>
            </a:pPr>
            <a:r>
              <a:rPr lang="lv-LV" sz="2800">
                <a:solidFill>
                  <a:schemeClr val="tx1"/>
                </a:solidFill>
              </a:rPr>
              <a:t>Ilustrēsim šo aksiomu ar zīmējumu</a:t>
            </a:r>
            <a:br>
              <a:rPr lang="lv-LV" sz="2800">
                <a:solidFill>
                  <a:schemeClr val="tx1"/>
                </a:solidFill>
              </a:rPr>
            </a:br>
            <a:r>
              <a:rPr lang="lv-LV" sz="2800">
                <a:solidFill>
                  <a:srgbClr val="7A0C04"/>
                </a:solidFill>
              </a:rPr>
              <a:t>Ir trīs stienīši</a:t>
            </a:r>
            <a:br>
              <a:rPr lang="lv-LV" sz="2800">
                <a:solidFill>
                  <a:srgbClr val="7A0C04"/>
                </a:solidFill>
              </a:rPr>
            </a:br>
            <a:r>
              <a:rPr lang="lv-LV" sz="1400">
                <a:solidFill>
                  <a:srgbClr val="009900"/>
                </a:solidFill>
              </a:rPr>
              <a:t/>
            </a:r>
            <a:br>
              <a:rPr lang="lv-LV" sz="1400">
                <a:solidFill>
                  <a:srgbClr val="009900"/>
                </a:solidFill>
              </a:rPr>
            </a:br>
            <a:r>
              <a:rPr lang="lv-LV" sz="1400">
                <a:solidFill>
                  <a:srgbClr val="009900"/>
                </a:solidFill>
              </a:rPr>
              <a:t/>
            </a:r>
            <a:br>
              <a:rPr lang="lv-LV" sz="1400">
                <a:solidFill>
                  <a:srgbClr val="009900"/>
                </a:solidFill>
              </a:rPr>
            </a:br>
            <a:endParaRPr lang="lv-LV" sz="1400">
              <a:solidFill>
                <a:srgbClr val="009900"/>
              </a:solidFill>
            </a:endParaRPr>
          </a:p>
        </p:txBody>
      </p:sp>
      <p:sp>
        <p:nvSpPr>
          <p:cNvPr id="19458" name="Line 3"/>
          <p:cNvSpPr>
            <a:spLocks noChangeShapeType="1"/>
          </p:cNvSpPr>
          <p:nvPr/>
        </p:nvSpPr>
        <p:spPr bwMode="auto">
          <a:xfrm flipH="1">
            <a:off x="4343400" y="3594100"/>
            <a:ext cx="0" cy="1955800"/>
          </a:xfrm>
          <a:prstGeom prst="line">
            <a:avLst/>
          </a:prstGeom>
          <a:noFill/>
          <a:ln w="76200">
            <a:solidFill>
              <a:srgbClr val="DDDDDD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19459" name="Line 4"/>
          <p:cNvSpPr>
            <a:spLocks noChangeShapeType="1"/>
          </p:cNvSpPr>
          <p:nvPr/>
        </p:nvSpPr>
        <p:spPr bwMode="auto">
          <a:xfrm>
            <a:off x="4305300" y="3594100"/>
            <a:ext cx="0" cy="1993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19460" name="Line 5"/>
          <p:cNvSpPr>
            <a:spLocks noChangeShapeType="1"/>
          </p:cNvSpPr>
          <p:nvPr/>
        </p:nvSpPr>
        <p:spPr bwMode="auto">
          <a:xfrm>
            <a:off x="4368800" y="3594100"/>
            <a:ext cx="0" cy="1993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19461" name="Line 6"/>
          <p:cNvSpPr>
            <a:spLocks noChangeShapeType="1"/>
          </p:cNvSpPr>
          <p:nvPr/>
        </p:nvSpPr>
        <p:spPr bwMode="auto">
          <a:xfrm flipH="1">
            <a:off x="5537200" y="2997200"/>
            <a:ext cx="0" cy="1955800"/>
          </a:xfrm>
          <a:prstGeom prst="line">
            <a:avLst/>
          </a:prstGeom>
          <a:noFill/>
          <a:ln w="76200">
            <a:solidFill>
              <a:srgbClr val="DDDDDD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19462" name="Line 7"/>
          <p:cNvSpPr>
            <a:spLocks noChangeShapeType="1"/>
          </p:cNvSpPr>
          <p:nvPr/>
        </p:nvSpPr>
        <p:spPr bwMode="auto">
          <a:xfrm>
            <a:off x="5499100" y="2997200"/>
            <a:ext cx="0" cy="1993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19463" name="Line 8"/>
          <p:cNvSpPr>
            <a:spLocks noChangeShapeType="1"/>
          </p:cNvSpPr>
          <p:nvPr/>
        </p:nvSpPr>
        <p:spPr bwMode="auto">
          <a:xfrm>
            <a:off x="5562600" y="2997200"/>
            <a:ext cx="0" cy="1993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41993" name="Oval 9"/>
          <p:cNvSpPr>
            <a:spLocks noChangeArrowheads="1"/>
          </p:cNvSpPr>
          <p:nvPr/>
        </p:nvSpPr>
        <p:spPr bwMode="auto">
          <a:xfrm>
            <a:off x="4297363" y="3527425"/>
            <a:ext cx="87312" cy="9525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2000" b="1" i="1" baseline="30000">
              <a:effectLst>
                <a:outerShdw blurRad="38100" dist="38100" dir="2700000" algn="tl">
                  <a:srgbClr val="000000"/>
                </a:outerShdw>
              </a:effectLst>
              <a:latin typeface="BaltTiffanyPlain" charset="0"/>
            </a:endParaRPr>
          </a:p>
        </p:txBody>
      </p:sp>
      <p:sp>
        <p:nvSpPr>
          <p:cNvPr id="41994" name="Oval 10"/>
          <p:cNvSpPr>
            <a:spLocks noChangeArrowheads="1"/>
          </p:cNvSpPr>
          <p:nvPr/>
        </p:nvSpPr>
        <p:spPr bwMode="auto">
          <a:xfrm>
            <a:off x="5491163" y="2930525"/>
            <a:ext cx="87312" cy="9525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2000" b="1" i="1" baseline="30000">
              <a:effectLst>
                <a:outerShdw blurRad="38100" dist="38100" dir="2700000" algn="tl">
                  <a:srgbClr val="000000"/>
                </a:outerShdw>
              </a:effectLst>
              <a:latin typeface="BaltTiffanyPlain" charset="0"/>
            </a:endParaRPr>
          </a:p>
        </p:txBody>
      </p:sp>
      <p:pic>
        <p:nvPicPr>
          <p:cNvPr id="19466" name="Picture 11" descr="geometry1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51130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2700"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/>
          <a:lstStyle/>
          <a:p>
            <a:pPr eaLnBrk="1" hangingPunct="1">
              <a:defRPr/>
            </a:pPr>
            <a:r>
              <a:rPr lang="lv-LV" sz="2800">
                <a:solidFill>
                  <a:schemeClr val="tx1"/>
                </a:solidFill>
              </a:rPr>
              <a:t>Ilustrēsim šo aksiomu ar zīmējumu</a:t>
            </a:r>
            <a:br>
              <a:rPr lang="lv-LV" sz="2800">
                <a:solidFill>
                  <a:schemeClr val="tx1"/>
                </a:solidFill>
              </a:rPr>
            </a:br>
            <a:r>
              <a:rPr lang="lv-LV" sz="2800">
                <a:solidFill>
                  <a:srgbClr val="7A0C04"/>
                </a:solidFill>
              </a:rPr>
              <a:t>Ir trīs stienīši</a:t>
            </a:r>
            <a:br>
              <a:rPr lang="lv-LV" sz="2800">
                <a:solidFill>
                  <a:srgbClr val="7A0C04"/>
                </a:solidFill>
              </a:rPr>
            </a:br>
            <a:r>
              <a:rPr lang="lv-LV" sz="1400">
                <a:solidFill>
                  <a:srgbClr val="009900"/>
                </a:solidFill>
              </a:rPr>
              <a:t/>
            </a:r>
            <a:br>
              <a:rPr lang="lv-LV" sz="1400">
                <a:solidFill>
                  <a:srgbClr val="009900"/>
                </a:solidFill>
              </a:rPr>
            </a:br>
            <a:r>
              <a:rPr lang="lv-LV" sz="1400">
                <a:solidFill>
                  <a:srgbClr val="009900"/>
                </a:solidFill>
              </a:rPr>
              <a:t/>
            </a:r>
            <a:br>
              <a:rPr lang="lv-LV" sz="1400">
                <a:solidFill>
                  <a:srgbClr val="009900"/>
                </a:solidFill>
              </a:rPr>
            </a:br>
            <a:endParaRPr lang="lv-LV" sz="1400">
              <a:solidFill>
                <a:srgbClr val="009900"/>
              </a:solidFill>
            </a:endParaRPr>
          </a:p>
        </p:txBody>
      </p:sp>
      <p:sp>
        <p:nvSpPr>
          <p:cNvPr id="20482" name="Line 3"/>
          <p:cNvSpPr>
            <a:spLocks noChangeShapeType="1"/>
          </p:cNvSpPr>
          <p:nvPr/>
        </p:nvSpPr>
        <p:spPr bwMode="auto">
          <a:xfrm flipH="1">
            <a:off x="4343400" y="3594100"/>
            <a:ext cx="0" cy="1955800"/>
          </a:xfrm>
          <a:prstGeom prst="line">
            <a:avLst/>
          </a:prstGeom>
          <a:noFill/>
          <a:ln w="76200">
            <a:solidFill>
              <a:srgbClr val="DDDDDD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20483" name="Line 4"/>
          <p:cNvSpPr>
            <a:spLocks noChangeShapeType="1"/>
          </p:cNvSpPr>
          <p:nvPr/>
        </p:nvSpPr>
        <p:spPr bwMode="auto">
          <a:xfrm>
            <a:off x="4305300" y="3594100"/>
            <a:ext cx="0" cy="1993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20484" name="Line 5"/>
          <p:cNvSpPr>
            <a:spLocks noChangeShapeType="1"/>
          </p:cNvSpPr>
          <p:nvPr/>
        </p:nvSpPr>
        <p:spPr bwMode="auto">
          <a:xfrm>
            <a:off x="4368800" y="3594100"/>
            <a:ext cx="0" cy="1993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20485" name="Line 6"/>
          <p:cNvSpPr>
            <a:spLocks noChangeShapeType="1"/>
          </p:cNvSpPr>
          <p:nvPr/>
        </p:nvSpPr>
        <p:spPr bwMode="auto">
          <a:xfrm flipH="1">
            <a:off x="5537200" y="2997200"/>
            <a:ext cx="0" cy="1955800"/>
          </a:xfrm>
          <a:prstGeom prst="line">
            <a:avLst/>
          </a:prstGeom>
          <a:noFill/>
          <a:ln w="76200">
            <a:solidFill>
              <a:srgbClr val="DDDDDD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20486" name="Line 7"/>
          <p:cNvSpPr>
            <a:spLocks noChangeShapeType="1"/>
          </p:cNvSpPr>
          <p:nvPr/>
        </p:nvSpPr>
        <p:spPr bwMode="auto">
          <a:xfrm>
            <a:off x="5499100" y="2997200"/>
            <a:ext cx="0" cy="1993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20487" name="Line 8"/>
          <p:cNvSpPr>
            <a:spLocks noChangeShapeType="1"/>
          </p:cNvSpPr>
          <p:nvPr/>
        </p:nvSpPr>
        <p:spPr bwMode="auto">
          <a:xfrm>
            <a:off x="5562600" y="2997200"/>
            <a:ext cx="0" cy="1993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20488" name="Line 9"/>
          <p:cNvSpPr>
            <a:spLocks noChangeShapeType="1"/>
          </p:cNvSpPr>
          <p:nvPr/>
        </p:nvSpPr>
        <p:spPr bwMode="auto">
          <a:xfrm flipH="1">
            <a:off x="6718300" y="3759200"/>
            <a:ext cx="0" cy="1955800"/>
          </a:xfrm>
          <a:prstGeom prst="line">
            <a:avLst/>
          </a:prstGeom>
          <a:noFill/>
          <a:ln w="76200">
            <a:solidFill>
              <a:srgbClr val="DDDDDD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20489" name="Line 10"/>
          <p:cNvSpPr>
            <a:spLocks noChangeShapeType="1"/>
          </p:cNvSpPr>
          <p:nvPr/>
        </p:nvSpPr>
        <p:spPr bwMode="auto">
          <a:xfrm>
            <a:off x="6680200" y="3759200"/>
            <a:ext cx="0" cy="1993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20490" name="Line 11"/>
          <p:cNvSpPr>
            <a:spLocks noChangeShapeType="1"/>
          </p:cNvSpPr>
          <p:nvPr/>
        </p:nvSpPr>
        <p:spPr bwMode="auto">
          <a:xfrm>
            <a:off x="6743700" y="3759200"/>
            <a:ext cx="0" cy="1993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43020" name="Oval 12"/>
          <p:cNvSpPr>
            <a:spLocks noChangeArrowheads="1"/>
          </p:cNvSpPr>
          <p:nvPr/>
        </p:nvSpPr>
        <p:spPr bwMode="auto">
          <a:xfrm>
            <a:off x="4297363" y="3527425"/>
            <a:ext cx="87312" cy="9525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2000" b="1" i="1" baseline="30000">
              <a:effectLst>
                <a:outerShdw blurRad="38100" dist="38100" dir="2700000" algn="tl">
                  <a:srgbClr val="000000"/>
                </a:outerShdw>
              </a:effectLst>
              <a:latin typeface="BaltTiffanyPlain" charset="0"/>
            </a:endParaRPr>
          </a:p>
        </p:txBody>
      </p:sp>
      <p:sp>
        <p:nvSpPr>
          <p:cNvPr id="43021" name="Oval 13"/>
          <p:cNvSpPr>
            <a:spLocks noChangeArrowheads="1"/>
          </p:cNvSpPr>
          <p:nvPr/>
        </p:nvSpPr>
        <p:spPr bwMode="auto">
          <a:xfrm>
            <a:off x="5491163" y="2930525"/>
            <a:ext cx="87312" cy="9525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2000" b="1" i="1" baseline="30000">
              <a:effectLst>
                <a:outerShdw blurRad="38100" dist="38100" dir="2700000" algn="tl">
                  <a:srgbClr val="000000"/>
                </a:outerShdw>
              </a:effectLst>
              <a:latin typeface="BaltTiffanyPlain" charset="0"/>
            </a:endParaRPr>
          </a:p>
        </p:txBody>
      </p:sp>
      <p:sp>
        <p:nvSpPr>
          <p:cNvPr id="43022" name="Oval 14"/>
          <p:cNvSpPr>
            <a:spLocks noChangeArrowheads="1"/>
          </p:cNvSpPr>
          <p:nvPr/>
        </p:nvSpPr>
        <p:spPr bwMode="auto">
          <a:xfrm>
            <a:off x="6672263" y="3692525"/>
            <a:ext cx="87312" cy="9525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2000" b="1" i="1" baseline="30000">
              <a:effectLst>
                <a:outerShdw blurRad="38100" dist="38100" dir="2700000" algn="tl">
                  <a:srgbClr val="000000"/>
                </a:outerShdw>
              </a:effectLst>
              <a:latin typeface="BaltTiffanyPlain" charset="0"/>
            </a:endParaRPr>
          </a:p>
        </p:txBody>
      </p:sp>
      <p:pic>
        <p:nvPicPr>
          <p:cNvPr id="20494" name="Picture 15" descr="geometry1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51130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2700"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/>
          <a:lstStyle/>
          <a:p>
            <a:pPr eaLnBrk="1" hangingPunct="1">
              <a:defRPr/>
            </a:pPr>
            <a:r>
              <a:rPr lang="lv-LV" sz="2800">
                <a:solidFill>
                  <a:schemeClr val="tx1"/>
                </a:solidFill>
              </a:rPr>
              <a:t>Ilustrēsim šo aksiomu ar zīmējumu</a:t>
            </a:r>
            <a:br>
              <a:rPr lang="lv-LV" sz="2800">
                <a:solidFill>
                  <a:schemeClr val="tx1"/>
                </a:solidFill>
              </a:rPr>
            </a:br>
            <a:r>
              <a:rPr lang="lv-LV" sz="2800">
                <a:solidFill>
                  <a:schemeClr val="tx1"/>
                </a:solidFill>
              </a:rPr>
              <a:t>Ir trīs stienīši</a:t>
            </a:r>
            <a:br>
              <a:rPr lang="lv-LV" sz="2800">
                <a:solidFill>
                  <a:schemeClr val="tx1"/>
                </a:solidFill>
              </a:rPr>
            </a:br>
            <a:r>
              <a:rPr lang="lv-LV" sz="2800">
                <a:solidFill>
                  <a:srgbClr val="7A0C04"/>
                </a:solidFill>
              </a:rPr>
              <a:t>Uz šiem stienīšiem uzliekam kartona loksni</a:t>
            </a:r>
            <a:endParaRPr lang="lv-LV" sz="1400">
              <a:solidFill>
                <a:srgbClr val="7A0C04"/>
              </a:solidFill>
            </a:endParaRPr>
          </a:p>
        </p:txBody>
      </p:sp>
      <p:sp>
        <p:nvSpPr>
          <p:cNvPr id="21506" name="Line 3"/>
          <p:cNvSpPr>
            <a:spLocks noChangeShapeType="1"/>
          </p:cNvSpPr>
          <p:nvPr/>
        </p:nvSpPr>
        <p:spPr bwMode="auto">
          <a:xfrm flipH="1">
            <a:off x="4343400" y="3594100"/>
            <a:ext cx="0" cy="1955800"/>
          </a:xfrm>
          <a:prstGeom prst="line">
            <a:avLst/>
          </a:prstGeom>
          <a:noFill/>
          <a:ln w="76200">
            <a:solidFill>
              <a:srgbClr val="DDDDDD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21507" name="Line 4"/>
          <p:cNvSpPr>
            <a:spLocks noChangeShapeType="1"/>
          </p:cNvSpPr>
          <p:nvPr/>
        </p:nvSpPr>
        <p:spPr bwMode="auto">
          <a:xfrm>
            <a:off x="4305300" y="3594100"/>
            <a:ext cx="0" cy="1993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21508" name="Line 5"/>
          <p:cNvSpPr>
            <a:spLocks noChangeShapeType="1"/>
          </p:cNvSpPr>
          <p:nvPr/>
        </p:nvSpPr>
        <p:spPr bwMode="auto">
          <a:xfrm>
            <a:off x="4368800" y="3594100"/>
            <a:ext cx="0" cy="1993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21509" name="Line 6"/>
          <p:cNvSpPr>
            <a:spLocks noChangeShapeType="1"/>
          </p:cNvSpPr>
          <p:nvPr/>
        </p:nvSpPr>
        <p:spPr bwMode="auto">
          <a:xfrm flipH="1">
            <a:off x="5537200" y="2997200"/>
            <a:ext cx="0" cy="1955800"/>
          </a:xfrm>
          <a:prstGeom prst="line">
            <a:avLst/>
          </a:prstGeom>
          <a:noFill/>
          <a:ln w="76200">
            <a:solidFill>
              <a:srgbClr val="DDDDDD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21510" name="Line 7"/>
          <p:cNvSpPr>
            <a:spLocks noChangeShapeType="1"/>
          </p:cNvSpPr>
          <p:nvPr/>
        </p:nvSpPr>
        <p:spPr bwMode="auto">
          <a:xfrm>
            <a:off x="5499100" y="2997200"/>
            <a:ext cx="0" cy="1993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21511" name="Line 8"/>
          <p:cNvSpPr>
            <a:spLocks noChangeShapeType="1"/>
          </p:cNvSpPr>
          <p:nvPr/>
        </p:nvSpPr>
        <p:spPr bwMode="auto">
          <a:xfrm>
            <a:off x="5562600" y="2997200"/>
            <a:ext cx="0" cy="1993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21512" name="Line 9"/>
          <p:cNvSpPr>
            <a:spLocks noChangeShapeType="1"/>
          </p:cNvSpPr>
          <p:nvPr/>
        </p:nvSpPr>
        <p:spPr bwMode="auto">
          <a:xfrm flipH="1">
            <a:off x="6718300" y="3759200"/>
            <a:ext cx="0" cy="1955800"/>
          </a:xfrm>
          <a:prstGeom prst="line">
            <a:avLst/>
          </a:prstGeom>
          <a:noFill/>
          <a:ln w="76200">
            <a:solidFill>
              <a:srgbClr val="DDDDDD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21513" name="Line 10"/>
          <p:cNvSpPr>
            <a:spLocks noChangeShapeType="1"/>
          </p:cNvSpPr>
          <p:nvPr/>
        </p:nvSpPr>
        <p:spPr bwMode="auto">
          <a:xfrm>
            <a:off x="6680200" y="3759200"/>
            <a:ext cx="0" cy="1993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21514" name="Line 11"/>
          <p:cNvSpPr>
            <a:spLocks noChangeShapeType="1"/>
          </p:cNvSpPr>
          <p:nvPr/>
        </p:nvSpPr>
        <p:spPr bwMode="auto">
          <a:xfrm>
            <a:off x="6743700" y="3759200"/>
            <a:ext cx="0" cy="1993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44044" name="AutoShape 12"/>
          <p:cNvSpPr>
            <a:spLocks noChangeArrowheads="1"/>
          </p:cNvSpPr>
          <p:nvPr/>
        </p:nvSpPr>
        <p:spPr bwMode="auto">
          <a:xfrm>
            <a:off x="3403600" y="2565400"/>
            <a:ext cx="4267200" cy="1663700"/>
          </a:xfrm>
          <a:prstGeom prst="flowChartInputOutpu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2000" b="1" i="1" baseline="30000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altTiffanyPlain" charset="0"/>
            </a:endParaRPr>
          </a:p>
        </p:txBody>
      </p:sp>
      <p:sp>
        <p:nvSpPr>
          <p:cNvPr id="44045" name="Oval 13"/>
          <p:cNvSpPr>
            <a:spLocks noChangeArrowheads="1"/>
          </p:cNvSpPr>
          <p:nvPr/>
        </p:nvSpPr>
        <p:spPr bwMode="auto">
          <a:xfrm>
            <a:off x="4297363" y="3527425"/>
            <a:ext cx="87312" cy="9525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2000" b="1" i="1" baseline="30000">
              <a:effectLst>
                <a:outerShdw blurRad="38100" dist="38100" dir="2700000" algn="tl">
                  <a:srgbClr val="000000"/>
                </a:outerShdw>
              </a:effectLst>
              <a:latin typeface="BaltTiffanyPlain" charset="0"/>
            </a:endParaRPr>
          </a:p>
        </p:txBody>
      </p:sp>
      <p:sp>
        <p:nvSpPr>
          <p:cNvPr id="44046" name="Oval 14"/>
          <p:cNvSpPr>
            <a:spLocks noChangeArrowheads="1"/>
          </p:cNvSpPr>
          <p:nvPr/>
        </p:nvSpPr>
        <p:spPr bwMode="auto">
          <a:xfrm>
            <a:off x="5491163" y="2930525"/>
            <a:ext cx="87312" cy="9525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2000" b="1" i="1" baseline="30000">
              <a:effectLst>
                <a:outerShdw blurRad="38100" dist="38100" dir="2700000" algn="tl">
                  <a:srgbClr val="000000"/>
                </a:outerShdw>
              </a:effectLst>
              <a:latin typeface="BaltTiffanyPlain" charset="0"/>
            </a:endParaRPr>
          </a:p>
        </p:txBody>
      </p:sp>
      <p:sp>
        <p:nvSpPr>
          <p:cNvPr id="44047" name="Oval 15"/>
          <p:cNvSpPr>
            <a:spLocks noChangeArrowheads="1"/>
          </p:cNvSpPr>
          <p:nvPr/>
        </p:nvSpPr>
        <p:spPr bwMode="auto">
          <a:xfrm>
            <a:off x="6672263" y="3692525"/>
            <a:ext cx="87312" cy="9525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2000" b="1" i="1" baseline="30000">
              <a:effectLst>
                <a:outerShdw blurRad="38100" dist="38100" dir="2700000" algn="tl">
                  <a:srgbClr val="000000"/>
                </a:outerShdw>
              </a:effectLst>
              <a:latin typeface="BaltTiffanyPlain" charset="0"/>
            </a:endParaRPr>
          </a:p>
        </p:txBody>
      </p:sp>
      <p:sp>
        <p:nvSpPr>
          <p:cNvPr id="44048" name="Text Box 16"/>
          <p:cNvSpPr txBox="1">
            <a:spLocks noChangeArrowheads="1"/>
          </p:cNvSpPr>
          <p:nvPr/>
        </p:nvSpPr>
        <p:spPr bwMode="auto">
          <a:xfrm>
            <a:off x="6330950" y="3324225"/>
            <a:ext cx="508000" cy="2905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endParaRPr lang="en-US" sz="2000" b="1" i="1" baseline="30000">
              <a:solidFill>
                <a:srgbClr val="0099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altTiffanyPlain" charset="0"/>
            </a:endParaRPr>
          </a:p>
        </p:txBody>
      </p:sp>
      <p:pic>
        <p:nvPicPr>
          <p:cNvPr id="21520" name="Picture 17" descr="geometry1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51130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2700"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/>
          <a:lstStyle/>
          <a:p>
            <a:pPr eaLnBrk="1" hangingPunct="1">
              <a:defRPr/>
            </a:pPr>
            <a:r>
              <a:rPr lang="lv-LV" sz="2800">
                <a:solidFill>
                  <a:schemeClr val="tx1"/>
                </a:solidFill>
              </a:rPr>
              <a:t>Ilustrēsim šo aksiomu ar zīmējumu</a:t>
            </a:r>
            <a:br>
              <a:rPr lang="lv-LV" sz="2800">
                <a:solidFill>
                  <a:schemeClr val="tx1"/>
                </a:solidFill>
              </a:rPr>
            </a:br>
            <a:r>
              <a:rPr lang="lv-LV" sz="2800">
                <a:solidFill>
                  <a:schemeClr val="tx1"/>
                </a:solidFill>
              </a:rPr>
              <a:t>Ir trīs stienīši</a:t>
            </a:r>
            <a:br>
              <a:rPr lang="lv-LV" sz="2800">
                <a:solidFill>
                  <a:schemeClr val="tx1"/>
                </a:solidFill>
              </a:rPr>
            </a:br>
            <a:r>
              <a:rPr lang="lv-LV" sz="2800">
                <a:solidFill>
                  <a:schemeClr val="tx1"/>
                </a:solidFill>
              </a:rPr>
              <a:t>Uz šiem stienīšiem uzliekam kartona loksni</a:t>
            </a:r>
            <a:r>
              <a:rPr lang="lv-LV" sz="1400">
                <a:solidFill>
                  <a:schemeClr val="tx1"/>
                </a:solidFill>
              </a:rPr>
              <a:t> </a:t>
            </a:r>
            <a:br>
              <a:rPr lang="lv-LV" sz="1400">
                <a:solidFill>
                  <a:schemeClr val="tx1"/>
                </a:solidFill>
              </a:rPr>
            </a:br>
            <a:r>
              <a:rPr lang="lv-LV" sz="2800">
                <a:solidFill>
                  <a:srgbClr val="7A0C04"/>
                </a:solidFill>
              </a:rPr>
              <a:t>Plakne iet caur punktiem A, B, C (C   (AB))</a:t>
            </a:r>
            <a:r>
              <a:rPr lang="lv-LV" sz="1400">
                <a:solidFill>
                  <a:srgbClr val="7A0C04"/>
                </a:solidFill>
              </a:rPr>
              <a:t/>
            </a:r>
            <a:br>
              <a:rPr lang="lv-LV" sz="1400">
                <a:solidFill>
                  <a:srgbClr val="7A0C04"/>
                </a:solidFill>
              </a:rPr>
            </a:br>
            <a:endParaRPr lang="lv-LV" sz="1400">
              <a:solidFill>
                <a:srgbClr val="7A0C04"/>
              </a:solidFill>
            </a:endParaRPr>
          </a:p>
        </p:txBody>
      </p:sp>
      <p:graphicFrame>
        <p:nvGraphicFramePr>
          <p:cNvPr id="45059" name="Object 3"/>
          <p:cNvGraphicFramePr>
            <a:graphicFrameLocks noChangeAspect="1"/>
          </p:cNvGraphicFramePr>
          <p:nvPr/>
        </p:nvGraphicFramePr>
        <p:xfrm>
          <a:off x="6877050" y="1484313"/>
          <a:ext cx="176213" cy="214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60" name="Equation" r:id="rId3" imgW="177480" imgH="215640" progId="Equation.3">
                  <p:embed/>
                </p:oleObj>
              </mc:Choice>
              <mc:Fallback>
                <p:oleObj name="Equation" r:id="rId3" imgW="177480" imgH="2156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7050" y="1484313"/>
                        <a:ext cx="176213" cy="214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61" name="Line 4"/>
          <p:cNvSpPr>
            <a:spLocks noChangeShapeType="1"/>
          </p:cNvSpPr>
          <p:nvPr/>
        </p:nvSpPr>
        <p:spPr bwMode="auto">
          <a:xfrm flipH="1">
            <a:off x="4343400" y="3594100"/>
            <a:ext cx="0" cy="1955800"/>
          </a:xfrm>
          <a:prstGeom prst="line">
            <a:avLst/>
          </a:prstGeom>
          <a:noFill/>
          <a:ln w="76200">
            <a:solidFill>
              <a:srgbClr val="DDDDDD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45062" name="Line 5"/>
          <p:cNvSpPr>
            <a:spLocks noChangeShapeType="1"/>
          </p:cNvSpPr>
          <p:nvPr/>
        </p:nvSpPr>
        <p:spPr bwMode="auto">
          <a:xfrm>
            <a:off x="4305300" y="3594100"/>
            <a:ext cx="0" cy="1993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45063" name="Line 6"/>
          <p:cNvSpPr>
            <a:spLocks noChangeShapeType="1"/>
          </p:cNvSpPr>
          <p:nvPr/>
        </p:nvSpPr>
        <p:spPr bwMode="auto">
          <a:xfrm>
            <a:off x="4368800" y="3594100"/>
            <a:ext cx="0" cy="1993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45064" name="Line 7"/>
          <p:cNvSpPr>
            <a:spLocks noChangeShapeType="1"/>
          </p:cNvSpPr>
          <p:nvPr/>
        </p:nvSpPr>
        <p:spPr bwMode="auto">
          <a:xfrm flipH="1">
            <a:off x="5537200" y="2997200"/>
            <a:ext cx="0" cy="1955800"/>
          </a:xfrm>
          <a:prstGeom prst="line">
            <a:avLst/>
          </a:prstGeom>
          <a:noFill/>
          <a:ln w="76200">
            <a:solidFill>
              <a:srgbClr val="DDDDDD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45065" name="Line 8"/>
          <p:cNvSpPr>
            <a:spLocks noChangeShapeType="1"/>
          </p:cNvSpPr>
          <p:nvPr/>
        </p:nvSpPr>
        <p:spPr bwMode="auto">
          <a:xfrm>
            <a:off x="5499100" y="2997200"/>
            <a:ext cx="0" cy="1993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45066" name="Line 9"/>
          <p:cNvSpPr>
            <a:spLocks noChangeShapeType="1"/>
          </p:cNvSpPr>
          <p:nvPr/>
        </p:nvSpPr>
        <p:spPr bwMode="auto">
          <a:xfrm>
            <a:off x="5562600" y="2997200"/>
            <a:ext cx="0" cy="1993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45067" name="Line 10"/>
          <p:cNvSpPr>
            <a:spLocks noChangeShapeType="1"/>
          </p:cNvSpPr>
          <p:nvPr/>
        </p:nvSpPr>
        <p:spPr bwMode="auto">
          <a:xfrm flipH="1">
            <a:off x="6718300" y="3759200"/>
            <a:ext cx="0" cy="1955800"/>
          </a:xfrm>
          <a:prstGeom prst="line">
            <a:avLst/>
          </a:prstGeom>
          <a:noFill/>
          <a:ln w="76200">
            <a:solidFill>
              <a:srgbClr val="DDDDDD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45068" name="Line 11"/>
          <p:cNvSpPr>
            <a:spLocks noChangeShapeType="1"/>
          </p:cNvSpPr>
          <p:nvPr/>
        </p:nvSpPr>
        <p:spPr bwMode="auto">
          <a:xfrm>
            <a:off x="6680200" y="3759200"/>
            <a:ext cx="0" cy="1993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45069" name="Line 12"/>
          <p:cNvSpPr>
            <a:spLocks noChangeShapeType="1"/>
          </p:cNvSpPr>
          <p:nvPr/>
        </p:nvSpPr>
        <p:spPr bwMode="auto">
          <a:xfrm>
            <a:off x="6743700" y="3759200"/>
            <a:ext cx="0" cy="1993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2" name="AutoShape 13"/>
          <p:cNvSpPr>
            <a:spLocks noChangeArrowheads="1"/>
          </p:cNvSpPr>
          <p:nvPr/>
        </p:nvSpPr>
        <p:spPr bwMode="auto">
          <a:xfrm>
            <a:off x="3403600" y="2565400"/>
            <a:ext cx="4267200" cy="1663700"/>
          </a:xfrm>
          <a:prstGeom prst="flowChartInputOutpu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2000" b="1" i="1" baseline="30000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altTiffanyPlain" charset="0"/>
            </a:endParaRPr>
          </a:p>
        </p:txBody>
      </p:sp>
      <p:sp>
        <p:nvSpPr>
          <p:cNvPr id="45070" name="Oval 14"/>
          <p:cNvSpPr>
            <a:spLocks noChangeArrowheads="1"/>
          </p:cNvSpPr>
          <p:nvPr/>
        </p:nvSpPr>
        <p:spPr bwMode="auto">
          <a:xfrm>
            <a:off x="4297363" y="3527425"/>
            <a:ext cx="87312" cy="9525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2000" b="1" i="1" baseline="30000">
              <a:effectLst>
                <a:outerShdw blurRad="38100" dist="38100" dir="2700000" algn="tl">
                  <a:srgbClr val="000000"/>
                </a:outerShdw>
              </a:effectLst>
              <a:latin typeface="BaltTiffanyPlain" charset="0"/>
            </a:endParaRPr>
          </a:p>
        </p:txBody>
      </p:sp>
      <p:sp>
        <p:nvSpPr>
          <p:cNvPr id="45071" name="Oval 15"/>
          <p:cNvSpPr>
            <a:spLocks noChangeArrowheads="1"/>
          </p:cNvSpPr>
          <p:nvPr/>
        </p:nvSpPr>
        <p:spPr bwMode="auto">
          <a:xfrm>
            <a:off x="5491163" y="2930525"/>
            <a:ext cx="87312" cy="9525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2000" b="1" i="1" baseline="30000">
              <a:effectLst>
                <a:outerShdw blurRad="38100" dist="38100" dir="2700000" algn="tl">
                  <a:srgbClr val="000000"/>
                </a:outerShdw>
              </a:effectLst>
              <a:latin typeface="BaltTiffanyPlain" charset="0"/>
            </a:endParaRPr>
          </a:p>
        </p:txBody>
      </p:sp>
      <p:sp>
        <p:nvSpPr>
          <p:cNvPr id="45072" name="Oval 16"/>
          <p:cNvSpPr>
            <a:spLocks noChangeArrowheads="1"/>
          </p:cNvSpPr>
          <p:nvPr/>
        </p:nvSpPr>
        <p:spPr bwMode="auto">
          <a:xfrm>
            <a:off x="6672263" y="3692525"/>
            <a:ext cx="87312" cy="9525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2000" b="1" i="1" baseline="30000">
              <a:effectLst>
                <a:outerShdw blurRad="38100" dist="38100" dir="2700000" algn="tl">
                  <a:srgbClr val="000000"/>
                </a:outerShdw>
              </a:effectLst>
              <a:latin typeface="BaltTiffanyPlain" charset="0"/>
            </a:endParaRPr>
          </a:p>
        </p:txBody>
      </p:sp>
      <p:sp>
        <p:nvSpPr>
          <p:cNvPr id="45073" name="Text Box 17"/>
          <p:cNvSpPr txBox="1">
            <a:spLocks noChangeArrowheads="1"/>
          </p:cNvSpPr>
          <p:nvPr/>
        </p:nvSpPr>
        <p:spPr bwMode="auto">
          <a:xfrm>
            <a:off x="6330950" y="3324225"/>
            <a:ext cx="508000" cy="2905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endParaRPr lang="en-US" sz="2000" b="1" i="1" baseline="30000">
              <a:solidFill>
                <a:srgbClr val="0099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altTiffanyPlain" charset="0"/>
            </a:endParaRPr>
          </a:p>
        </p:txBody>
      </p:sp>
      <p:sp>
        <p:nvSpPr>
          <p:cNvPr id="45074" name="Text Box 18"/>
          <p:cNvSpPr txBox="1">
            <a:spLocks noChangeArrowheads="1"/>
          </p:cNvSpPr>
          <p:nvPr/>
        </p:nvSpPr>
        <p:spPr bwMode="auto">
          <a:xfrm>
            <a:off x="4070350" y="3273425"/>
            <a:ext cx="508000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lv-LV" sz="2400" b="1" i="1" baseline="30000">
                <a:solidFill>
                  <a:srgbClr val="009900"/>
                </a:solidFill>
                <a:latin typeface="Times New Roman" pitchFamily="18" charset="0"/>
              </a:rPr>
              <a:t>A</a:t>
            </a:r>
            <a:endParaRPr lang="lv-LV" sz="2000" b="1" i="1" baseline="30000">
              <a:solidFill>
                <a:srgbClr val="0099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altTiffanyPlain" charset="0"/>
            </a:endParaRPr>
          </a:p>
        </p:txBody>
      </p:sp>
      <p:pic>
        <p:nvPicPr>
          <p:cNvPr id="45076" name="Picture 19" descr="geometry1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51130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2700"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593</TotalTime>
  <Words>427</Words>
  <Application>Microsoft Office PowerPoint</Application>
  <PresentationFormat>On-screen Show (4:3)</PresentationFormat>
  <Paragraphs>219</Paragraphs>
  <Slides>55</Slides>
  <Notes>17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57" baseType="lpstr">
      <vt:lpstr>Textured</vt:lpstr>
      <vt:lpstr>Equation</vt:lpstr>
      <vt:lpstr>Stereometrija</vt:lpstr>
      <vt:lpstr>Def. Stereometrija pēta ģeometriskus ķermeņus un telpas figūras, kuru visi punkti neatrodas vienā plaknē. </vt:lpstr>
      <vt:lpstr>Stereometrijas aksiomas</vt:lpstr>
      <vt:lpstr>Stereometrijas aksiomas</vt:lpstr>
      <vt:lpstr>Ilustrēsim šo aksiomu ar zīmējumu Ir trīs stienīši   </vt:lpstr>
      <vt:lpstr>Ilustrēsim šo aksiomu ar zīmējumu Ir trīs stienīši   </vt:lpstr>
      <vt:lpstr>Ilustrēsim šo aksiomu ar zīmējumu Ir trīs stienīši   </vt:lpstr>
      <vt:lpstr>Ilustrēsim šo aksiomu ar zīmējumu Ir trīs stienīši Uz šiem stienīšiem uzliekam kartona loksni</vt:lpstr>
      <vt:lpstr>Ilustrēsim šo aksiomu ar zīmējumu Ir trīs stienīši Uz šiem stienīšiem uzliekam kartona loksni  Plakne iet caur punktiem A, B, C (C   (AB)) </vt:lpstr>
      <vt:lpstr>Ilustrēsim šo aksiomu ar zīmējumu Ir trīs stienīši Uz šiem stienīšiem uzliekam kartona loksni  Plakne iet caur punktiem A, B, C (C   (AB))</vt:lpstr>
      <vt:lpstr>Ilustrēsim šo aksiomu ar zīmējumu Ir trīs stienīši Uz šiem stienīšiem uzliekam kartona loksni  Plakne iet caur punktiem A, B, C (C   (AB))</vt:lpstr>
      <vt:lpstr>Stereometrijas aksiomas</vt:lpstr>
      <vt:lpstr>Konstruējam plakni   </vt:lpstr>
      <vt:lpstr>Konstruējam plakni  Uz šīs plaknes atliekam divus punktus   </vt:lpstr>
      <vt:lpstr>Konstruējam plakni  Uz šīs plaknes atliekam divus punktus     </vt:lpstr>
      <vt:lpstr>Konstruējam plakni  Uz šīs plaknes atliekam divus punktus Caur šiem punktiem var novilkt vienu taisni  </vt:lpstr>
      <vt:lpstr>Stereometrijas aksiomas</vt:lpstr>
      <vt:lpstr>Konstruējam vienu plakni  </vt:lpstr>
      <vt:lpstr>Konstruējam vienu plakni  Uz šīs plaknes atliekam punktu</vt:lpstr>
      <vt:lpstr>Konstruējam vienu plakni  Uz šīs plaknes atliekam punktu  Caur šo punktu novelkam plakni</vt:lpstr>
      <vt:lpstr>Konstruējam vienu plakni  Uz šīs plaknes atliekam punktu  Caur šo punktu novelkam plakni  Var novilkt taisni</vt:lpstr>
      <vt:lpstr>Dažu figūru attēlošana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majas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Stereometrija</dc:title>
  <dc:creator>jm</dc:creator>
  <cp:lastModifiedBy>Windows User</cp:lastModifiedBy>
  <cp:revision>10</cp:revision>
  <dcterms:created xsi:type="dcterms:W3CDTF">2007-05-29T20:18:33Z</dcterms:created>
  <dcterms:modified xsi:type="dcterms:W3CDTF">2012-01-05T09:12:42Z</dcterms:modified>
</cp:coreProperties>
</file>