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7" r:id="rId9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5CBC1-52FA-4BB4-A25B-0A27509C1621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38903-E8EA-4D69-B49D-626AC2AB92C8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11560" y="2924944"/>
            <a:ext cx="7772400" cy="1470025"/>
          </a:xfrm>
        </p:spPr>
        <p:txBody>
          <a:bodyPr/>
          <a:lstStyle/>
          <a:p>
            <a:r>
              <a:rPr lang="lv-LV" dirty="0" smtClean="0"/>
              <a:t> </a:t>
            </a:r>
            <a:r>
              <a:rPr lang="lv-LV" b="1" dirty="0" smtClean="0"/>
              <a:t>Ko parāda standartnovirze?</a:t>
            </a:r>
            <a:endParaRPr lang="lv-LV" b="1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Uzdevums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Tabulā apkopoti dati  par pulsa mērījumiem 15 sekunžu laikā 36 skolēniem. Aprēķināt standartnovirzi un izskaidrot tās nozīmi.</a:t>
            </a:r>
          </a:p>
          <a:p>
            <a:pPr>
              <a:buNone/>
            </a:pPr>
            <a:endParaRPr lang="lv-LV" dirty="0"/>
          </a:p>
          <a:p>
            <a:pPr>
              <a:buNone/>
            </a:pPr>
            <a:endParaRPr lang="lv-LV" dirty="0"/>
          </a:p>
        </p:txBody>
      </p:sp>
      <p:graphicFrame>
        <p:nvGraphicFramePr>
          <p:cNvPr id="4" name="Tabula 3"/>
          <p:cNvGraphicFramePr>
            <a:graphicFrameLocks noGrp="1"/>
          </p:cNvGraphicFramePr>
          <p:nvPr/>
        </p:nvGraphicFramePr>
        <p:xfrm>
          <a:off x="1331640" y="3645024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 sitienu 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Skolēnu skaits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</a:t>
            </a:r>
            <a:r>
              <a:rPr lang="lv-LV" sz="3100" b="1" dirty="0"/>
              <a:t>Aprēķinām vidējo pulsa sitienu skaitu vienam skolēnam</a:t>
            </a:r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</p:nvPr>
        </p:nvGraphicFramePr>
        <p:xfrm>
          <a:off x="179512" y="2132856"/>
          <a:ext cx="8229600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sitienu skaits 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Skolēnu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sitienu kopskaits</a:t>
                      </a:r>
                      <a:endParaRPr lang="lv-LV" dirty="0"/>
                    </a:p>
                  </a:txBody>
                  <a:tcPr/>
                </a:tc>
              </a:tr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16*1=16</a:t>
                      </a:r>
                      <a:endParaRPr lang="lv-LV" dirty="0"/>
                    </a:p>
                  </a:txBody>
                  <a:tcPr/>
                </a:tc>
              </a:tr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17*6=102</a:t>
                      </a:r>
                      <a:endParaRPr lang="lv-LV" dirty="0"/>
                    </a:p>
                  </a:txBody>
                  <a:tcPr/>
                </a:tc>
              </a:tr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20*17=340</a:t>
                      </a:r>
                      <a:endParaRPr lang="lv-LV" dirty="0"/>
                    </a:p>
                  </a:txBody>
                  <a:tcPr/>
                </a:tc>
              </a:tr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23*10=230</a:t>
                      </a:r>
                      <a:endParaRPr lang="lv-LV" dirty="0"/>
                    </a:p>
                  </a:txBody>
                  <a:tcPr/>
                </a:tc>
              </a:tr>
              <a:tr h="40602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25*2=50</a:t>
                      </a:r>
                      <a:endParaRPr lang="lv-LV" dirty="0"/>
                    </a:p>
                  </a:txBody>
                  <a:tcPr/>
                </a:tc>
              </a:tr>
              <a:tr h="402095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             Kopā  36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Kopā      738</a:t>
                      </a:r>
                      <a:endParaRPr lang="lv-LV" dirty="0"/>
                    </a:p>
                  </a:txBody>
                  <a:tcPr/>
                </a:tc>
              </a:tr>
              <a:tr h="690129">
                <a:tc gridSpan="3">
                  <a:txBody>
                    <a:bodyPr/>
                    <a:lstStyle/>
                    <a:p>
                      <a:r>
                        <a:rPr lang="lv-LV" dirty="0" smtClean="0"/>
                        <a:t>                          </a:t>
                      </a:r>
                    </a:p>
                    <a:p>
                      <a:r>
                        <a:rPr lang="lv-LV" dirty="0" smtClean="0"/>
                        <a:t>                      Pulsa sitienu  vidējā  vērtība vienam skolēnam </a:t>
                      </a:r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kts 4"/>
          <p:cNvGraphicFramePr>
            <a:graphicFrameLocks noChangeAspect="1"/>
          </p:cNvGraphicFramePr>
          <p:nvPr/>
        </p:nvGraphicFramePr>
        <p:xfrm>
          <a:off x="5940152" y="5013176"/>
          <a:ext cx="121305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Vienādojums" r:id="rId3" imgW="927000" imgH="495000" progId="Equation.3">
                  <p:embed/>
                </p:oleObj>
              </mc:Choice>
              <mc:Fallback>
                <p:oleObj name="Vienādojums" r:id="rId3" imgW="927000" imgH="495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013176"/>
                        <a:ext cx="1213058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</a:t>
            </a:r>
            <a:r>
              <a:rPr lang="lv-LV" sz="3100" b="1" dirty="0"/>
              <a:t>Aprēķinām starpības starp  pulsa sitienu </a:t>
            </a:r>
            <a:r>
              <a:rPr lang="lv-LV" sz="3100" b="1" dirty="0" smtClean="0"/>
              <a:t>skaitu </a:t>
            </a:r>
            <a:r>
              <a:rPr lang="lv-LV" sz="3100" b="1" dirty="0"/>
              <a:t>un vidējo </a:t>
            </a:r>
            <a:r>
              <a:rPr lang="lv-LV" sz="3100" b="1" dirty="0" smtClean="0"/>
              <a:t>vērtību (novirzes)</a:t>
            </a:r>
            <a:endParaRPr lang="lv-LV" sz="3100" b="1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35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20688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Pulsa sitienu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Skolēnu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sitienu kopskaits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        Novirze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Novirzes kvadrāts</a:t>
                      </a:r>
                      <a:endParaRPr lang="lv-LV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 smtClean="0"/>
                    </a:p>
                    <a:p>
                      <a:r>
                        <a:rPr lang="lv-LV" dirty="0" smtClean="0"/>
                        <a:t>16-20,5= - 4,5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 20,25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17-20,5= -3,5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12,25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340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20-20,5= -1,5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23-20,5=  2,5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50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25-20,5= 4,5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   Kopā  36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Kopā      738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lv-LV" dirty="0" smtClean="0"/>
                        <a:t> </a:t>
                      </a:r>
                    </a:p>
                    <a:p>
                      <a:r>
                        <a:rPr lang="lv-LV" dirty="0" smtClean="0"/>
                        <a:t>                      Pulsa sitienu  vidējā  vērtība vienam skolēnam </a:t>
                      </a:r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156176" y="5013176"/>
          <a:ext cx="1212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Vienādojums" r:id="rId4" imgW="927000" imgH="495000" progId="Equation.3">
                  <p:embed/>
                </p:oleObj>
              </mc:Choice>
              <mc:Fallback>
                <p:oleObj name="Vienādojums" r:id="rId4" imgW="927000" imgH="495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013176"/>
                        <a:ext cx="12128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pgrieziena bultiņa 13"/>
          <p:cNvSpPr/>
          <p:nvPr/>
        </p:nvSpPr>
        <p:spPr>
          <a:xfrm>
            <a:off x="1259632" y="2492896"/>
            <a:ext cx="4392488" cy="28803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6" name="Apgrieziena bultiņa 15"/>
          <p:cNvSpPr/>
          <p:nvPr/>
        </p:nvSpPr>
        <p:spPr>
          <a:xfrm>
            <a:off x="5868144" y="2204864"/>
            <a:ext cx="1224136" cy="2808312"/>
          </a:xfrm>
          <a:prstGeom prst="uturnArrow">
            <a:avLst>
              <a:gd name="adj1" fmla="val 11518"/>
              <a:gd name="adj2" fmla="val 5759"/>
              <a:gd name="adj3" fmla="val 16170"/>
              <a:gd name="adj4" fmla="val 0"/>
              <a:gd name="adj5" fmla="val 21127"/>
            </a:avLst>
          </a:prstGeom>
          <a:scene3d>
            <a:camera prst="orthographicFront">
              <a:rot lat="21594000" lon="9600000" rev="21594000"/>
            </a:camera>
            <a:lightRig rig="threePt" dir="t"/>
          </a:scene3d>
          <a:sp3d>
            <a:bevelT w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</a:t>
            </a:r>
            <a:r>
              <a:rPr lang="lv-LV" sz="3100" b="1" dirty="0"/>
              <a:t>Aprēķinām skolēnu skaita un noviržu kvadrātu  reizinājumu summu</a:t>
            </a:r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70382" cy="468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798"/>
                <a:gridCol w="1371600"/>
                <a:gridCol w="1371600"/>
                <a:gridCol w="1371600"/>
                <a:gridCol w="2084784"/>
              </a:tblGrid>
              <a:tr h="892696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Pulsa sitienu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Skolēnu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sitienu kopskaits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Novirzes kvadrāts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 Noviržu kvadrātu  </a:t>
                      </a:r>
                      <a:r>
                        <a:rPr lang="lv-LV" baseline="0" dirty="0" smtClean="0"/>
                        <a:t>summa</a:t>
                      </a:r>
                      <a:endParaRPr lang="lv-LV" dirty="0"/>
                    </a:p>
                  </a:txBody>
                  <a:tcPr/>
                </a:tc>
              </a:tr>
              <a:tr h="554360"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 smtClean="0"/>
                    </a:p>
                    <a:p>
                      <a:pPr algn="ctr"/>
                      <a:r>
                        <a:rPr lang="lv-LV" dirty="0" smtClean="0"/>
                        <a:t> 20,25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 smtClean="0"/>
                    </a:p>
                    <a:p>
                      <a:r>
                        <a:rPr lang="lv-LV" dirty="0" smtClean="0"/>
                        <a:t>20,25*1=20,25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12,25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12,25*6=73,5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340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2,25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2,25*17=38,25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6,25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6,25*10=62,5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50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20,25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20,25*2=40,5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   Kopā  36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Kopā      738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 Kopā  235</a:t>
                      </a:r>
                      <a:endParaRPr lang="lv-LV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lv-LV" dirty="0" smtClean="0"/>
                        <a:t> </a:t>
                      </a:r>
                    </a:p>
                    <a:p>
                      <a:r>
                        <a:rPr lang="lv-LV" dirty="0" smtClean="0"/>
                        <a:t>                      Pulsa sitienu  vidējā  vērtība vienam skolēnam </a:t>
                      </a:r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  <a:tr h="588352">
                <a:tc gridSpan="5">
                  <a:txBody>
                    <a:bodyPr/>
                    <a:lstStyle/>
                    <a:p>
                      <a:r>
                        <a:rPr lang="lv-LV" dirty="0" smtClean="0"/>
                        <a:t>                      Noviržu kvadrātu</a:t>
                      </a:r>
                      <a:r>
                        <a:rPr lang="lv-LV" baseline="0" dirty="0" smtClean="0"/>
                        <a:t>  </a:t>
                      </a:r>
                      <a:r>
                        <a:rPr lang="lv-LV" dirty="0" smtClean="0"/>
                        <a:t> </a:t>
                      </a:r>
                      <a:r>
                        <a:rPr lang="lv-LV" baseline="0" dirty="0" smtClean="0"/>
                        <a:t> vidējā vērtība  ir 235:36= 6,52</a:t>
                      </a:r>
                    </a:p>
                    <a:p>
                      <a:r>
                        <a:rPr lang="lv-LV" baseline="0" dirty="0" smtClean="0"/>
                        <a:t>                      Standartnovirze ir  kvadrātsakne no 6,52 jeb 2,55 pulsa sitieni</a:t>
                      </a:r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156176" y="5013176"/>
          <a:ext cx="1212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Vienādojums" r:id="rId3" imgW="927000" imgH="495000" progId="Equation.3">
                  <p:embed/>
                </p:oleObj>
              </mc:Choice>
              <mc:Fallback>
                <p:oleObj name="Vienādojums" r:id="rId3" imgW="927000" imgH="495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013176"/>
                        <a:ext cx="12128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s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Vienādojums" r:id="rId5" imgW="114120" imgH="215640" progId="Equation.3">
                  <p:embed/>
                </p:oleObj>
              </mc:Choice>
              <mc:Fallback>
                <p:oleObj name="Vienādojums" r:id="rId5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sz="2800" b="1" dirty="0"/>
              <a:t>Standartnovirzes intervāls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Aprēķinām standartnovirzes attālumu no vidējās vērtības 20,5: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                    20,5-2,55= 17,95</a:t>
            </a:r>
          </a:p>
          <a:p>
            <a:pPr>
              <a:buNone/>
            </a:pPr>
            <a:r>
              <a:rPr lang="lv-LV" dirty="0" smtClean="0"/>
              <a:t>                    20,5+2,55= 23,05</a:t>
            </a:r>
          </a:p>
          <a:p>
            <a:pPr>
              <a:buNone/>
            </a:pPr>
            <a:r>
              <a:rPr lang="lv-LV" dirty="0"/>
              <a:t> </a:t>
            </a:r>
            <a:r>
              <a:rPr lang="lv-LV" dirty="0" smtClean="0"/>
              <a:t>Iegūstam intervālu (17,95;23,05), kura viduspunkts ir 20,5.</a:t>
            </a:r>
            <a:endParaRPr lang="lv-LV" dirty="0"/>
          </a:p>
        </p:txBody>
      </p:sp>
      <p:cxnSp>
        <p:nvCxnSpPr>
          <p:cNvPr id="5" name="AutoShape 3"/>
          <p:cNvCxnSpPr>
            <a:cxnSpLocks noChangeShapeType="1"/>
          </p:cNvCxnSpPr>
          <p:nvPr/>
        </p:nvCxnSpPr>
        <p:spPr bwMode="auto">
          <a:xfrm flipV="1">
            <a:off x="1331640" y="5859668"/>
            <a:ext cx="6072022" cy="3549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" name="AutoShape 4"/>
          <p:cNvCxnSpPr>
            <a:cxnSpLocks noChangeShapeType="1"/>
          </p:cNvCxnSpPr>
          <p:nvPr/>
        </p:nvCxnSpPr>
        <p:spPr bwMode="auto">
          <a:xfrm>
            <a:off x="1668329" y="5788670"/>
            <a:ext cx="0" cy="22482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7" name="AutoShape 5"/>
          <p:cNvCxnSpPr>
            <a:cxnSpLocks noChangeShapeType="1"/>
          </p:cNvCxnSpPr>
          <p:nvPr/>
        </p:nvCxnSpPr>
        <p:spPr bwMode="auto">
          <a:xfrm>
            <a:off x="3514317" y="5753171"/>
            <a:ext cx="0" cy="22482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8" name="AutoShape 6"/>
          <p:cNvCxnSpPr>
            <a:cxnSpLocks noChangeShapeType="1"/>
          </p:cNvCxnSpPr>
          <p:nvPr/>
        </p:nvCxnSpPr>
        <p:spPr bwMode="auto">
          <a:xfrm>
            <a:off x="5325475" y="5753171"/>
            <a:ext cx="0" cy="22482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97429" y="5357162"/>
            <a:ext cx="607589" cy="3960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lv-LV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17,95</a:t>
            </a:r>
            <a:endParaRPr kumimoji="0" lang="lv-L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247287" y="5350851"/>
            <a:ext cx="545669" cy="402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lv-LV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20,5</a:t>
            </a:r>
            <a:endParaRPr kumimoji="0" lang="lv-L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025937" y="5357162"/>
            <a:ext cx="642419" cy="3723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lv-L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23.05</a:t>
            </a:r>
            <a:endParaRPr kumimoji="0" 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grpSp>
        <p:nvGrpSpPr>
          <p:cNvPr id="14" name="Grupa 13"/>
          <p:cNvGrpSpPr/>
          <p:nvPr/>
        </p:nvGrpSpPr>
        <p:grpSpPr>
          <a:xfrm>
            <a:off x="1259632" y="3068960"/>
            <a:ext cx="6912768" cy="2088232"/>
            <a:chOff x="1685549" y="1988840"/>
            <a:chExt cx="6072022" cy="1576384"/>
          </a:xfrm>
        </p:grpSpPr>
        <p:cxnSp>
          <p:nvCxnSpPr>
            <p:cNvPr id="5123" name="AutoShape 3"/>
            <p:cNvCxnSpPr>
              <a:cxnSpLocks noChangeShapeType="1"/>
            </p:cNvCxnSpPr>
            <p:nvPr/>
          </p:nvCxnSpPr>
          <p:spPr bwMode="auto">
            <a:xfrm flipV="1">
              <a:off x="1685549" y="3411396"/>
              <a:ext cx="6072022" cy="354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24" name="AutoShape 4"/>
            <p:cNvCxnSpPr>
              <a:cxnSpLocks noChangeShapeType="1"/>
            </p:cNvCxnSpPr>
            <p:nvPr/>
          </p:nvCxnSpPr>
          <p:spPr bwMode="auto">
            <a:xfrm>
              <a:off x="2022238" y="3340398"/>
              <a:ext cx="0" cy="224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25" name="AutoShape 5"/>
            <p:cNvCxnSpPr>
              <a:cxnSpLocks noChangeShapeType="1"/>
            </p:cNvCxnSpPr>
            <p:nvPr/>
          </p:nvCxnSpPr>
          <p:spPr bwMode="auto">
            <a:xfrm>
              <a:off x="3868226" y="3304899"/>
              <a:ext cx="0" cy="224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26" name="AutoShape 6"/>
            <p:cNvCxnSpPr>
              <a:cxnSpLocks noChangeShapeType="1"/>
            </p:cNvCxnSpPr>
            <p:nvPr/>
          </p:nvCxnSpPr>
          <p:spPr bwMode="auto">
            <a:xfrm>
              <a:off x="5679384" y="3304899"/>
              <a:ext cx="0" cy="224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1751338" y="2908890"/>
              <a:ext cx="607589" cy="39600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lv-LV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17,95</a:t>
              </a:r>
              <a:endParaRPr kumimoji="0" lang="lv-L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3601196" y="2902579"/>
              <a:ext cx="545669" cy="4023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lv-LV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20,5</a:t>
              </a:r>
              <a:endParaRPr kumimoji="0" lang="lv-L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5379846" y="2908890"/>
              <a:ext cx="642419" cy="37234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lv-LV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23.05</a:t>
              </a:r>
              <a:endParaRPr kumimoji="0" lang="lv-L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1979712" y="1988840"/>
              <a:ext cx="1950478" cy="887471"/>
            </a:xfrm>
            <a:prstGeom prst="wedgeRoundRectCallout">
              <a:avLst>
                <a:gd name="adj1" fmla="val -24088"/>
                <a:gd name="adj2" fmla="val 88218"/>
                <a:gd name="adj3" fmla="val 16667"/>
              </a:avLst>
            </a:prstGeom>
            <a:solidFill>
              <a:srgbClr val="C0504D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lv-LV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Šajā intervālā pulsa sitienu skaits  ir 17 skolēniem</a:t>
              </a:r>
              <a:endParaRPr kumimoji="0" lang="lv-L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4067944" y="1988840"/>
              <a:ext cx="1811158" cy="887471"/>
            </a:xfrm>
            <a:prstGeom prst="wedgeRoundRectCallout">
              <a:avLst>
                <a:gd name="adj1" fmla="val -13505"/>
                <a:gd name="adj2" fmla="val 92398"/>
                <a:gd name="adj3" fmla="val 16667"/>
              </a:avLst>
            </a:prstGeom>
            <a:solidFill>
              <a:srgbClr val="C0504D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lv-LV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Šajā intervālā pulsa sitienu skaits ir 10 skolēniem</a:t>
              </a:r>
              <a:endParaRPr kumimoji="0" lang="lv-L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5" name="Tabula 14"/>
          <p:cNvGraphicFramePr>
            <a:graphicFrameLocks noGrp="1"/>
          </p:cNvGraphicFramePr>
          <p:nvPr/>
        </p:nvGraphicFramePr>
        <p:xfrm>
          <a:off x="1115616" y="332656"/>
          <a:ext cx="698477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/>
                <a:gridCol w="3492388"/>
              </a:tblGrid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Pulsa  sitienu  skaits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 Skolēnu skaits</a:t>
                      </a:r>
                      <a:endParaRPr lang="lv-LV" dirty="0"/>
                    </a:p>
                  </a:txBody>
                  <a:tcPr/>
                </a:tc>
              </a:tr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</a:tr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</a:tr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</a:t>
                      </a:r>
                      <a:endParaRPr lang="lv-LV" dirty="0"/>
                    </a:p>
                  </a:txBody>
                  <a:tcPr/>
                </a:tc>
              </a:tr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endParaRPr lang="lv-LV" dirty="0"/>
                    </a:p>
                  </a:txBody>
                  <a:tcPr/>
                </a:tc>
              </a:tr>
              <a:tr h="281751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Taisns bultveida savienotājs 17"/>
          <p:cNvCxnSpPr/>
          <p:nvPr/>
        </p:nvCxnSpPr>
        <p:spPr>
          <a:xfrm rot="10800000" flipV="1">
            <a:off x="3347864" y="1628800"/>
            <a:ext cx="2736304" cy="12961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Taisns bultveida savienotājs 19"/>
          <p:cNvCxnSpPr/>
          <p:nvPr/>
        </p:nvCxnSpPr>
        <p:spPr>
          <a:xfrm rot="5400000">
            <a:off x="5220072" y="2060848"/>
            <a:ext cx="1008112" cy="8640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1" dirty="0"/>
              <a:t>Ko parāda standartnovirze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Tātad standartnovirzes attālumā no vidējās vērtības  pulsa sitienu skaits ir 17+10=27 skolēniem jeb 27/36=0,75=75% skolēnu. </a:t>
            </a:r>
          </a:p>
          <a:p>
            <a:endParaRPr lang="lv-LV" dirty="0" smtClean="0"/>
          </a:p>
          <a:p>
            <a:pPr>
              <a:buNone/>
            </a:pPr>
            <a:r>
              <a:rPr lang="lv-LV" dirty="0" smtClean="0"/>
              <a:t>    Tas nozīmē, ka skolēnu lielākai daļai  jeb ¾ skolēnu pulss ir robežās no 18 līdz </a:t>
            </a:r>
            <a:r>
              <a:rPr lang="lv-LV" smtClean="0"/>
              <a:t>23 sitieniem.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estād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384</Words>
  <Application>Microsoft Office PowerPoint</Application>
  <PresentationFormat>On-screen Show (4:3)</PresentationFormat>
  <Paragraphs>153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dizains</vt:lpstr>
      <vt:lpstr>Vienādojums</vt:lpstr>
      <vt:lpstr> Ko parāda standartnovirze?</vt:lpstr>
      <vt:lpstr>Uzdevums</vt:lpstr>
      <vt:lpstr> Aprēķinām vidējo pulsa sitienu skaitu vienam skolēnam</vt:lpstr>
      <vt:lpstr> Aprēķinām starpības starp  pulsa sitienu skaitu un vidējo vērtību (novirzes)</vt:lpstr>
      <vt:lpstr> Aprēķinām skolēnu skaita un noviržu kvadrātu  reizinājumu summu</vt:lpstr>
      <vt:lpstr> Standartnovirzes intervāls</vt:lpstr>
      <vt:lpstr> </vt:lpstr>
      <vt:lpstr>Ko parāda standartnovirze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 parāda standartnovirze?</dc:title>
  <dc:creator>VAIRA</dc:creator>
  <cp:lastModifiedBy>Windows User</cp:lastModifiedBy>
  <cp:revision>26</cp:revision>
  <dcterms:created xsi:type="dcterms:W3CDTF">2010-12-26T16:48:06Z</dcterms:created>
  <dcterms:modified xsi:type="dcterms:W3CDTF">2012-01-05T09:21:00Z</dcterms:modified>
</cp:coreProperties>
</file>