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F5F3"/>
    <a:srgbClr val="9DE1D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421930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255736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00690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0886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133608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39532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398330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84633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3826613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76022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2489915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DE1DF"/>
            </a:gs>
            <a:gs pos="100000">
              <a:schemeClr val="accent1">
                <a:tint val="44500"/>
                <a:satMod val="160000"/>
                <a:lumMod val="37000"/>
                <a:lumOff val="63000"/>
                <a:alpha val="41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4B6B4-9919-401A-98A3-9F1254DBC397}" type="datetimeFigureOut">
              <a:rPr lang="et-EE" smtClean="0"/>
              <a:pPr/>
              <a:t>29.11.2011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147DB-A6EF-4189-B25B-B8C01D0B737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xmlns="" val="325519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Estonian Vocational Education System and it’s Management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err="1" smtClean="0"/>
              <a:t>Hasso</a:t>
            </a:r>
            <a:r>
              <a:rPr lang="et-EE" dirty="0" smtClean="0"/>
              <a:t> </a:t>
            </a:r>
            <a:r>
              <a:rPr lang="et-EE" dirty="0" err="1" smtClean="0"/>
              <a:t>Kukemelk</a:t>
            </a:r>
            <a:endParaRPr lang="et-EE" dirty="0" smtClean="0"/>
          </a:p>
          <a:p>
            <a:r>
              <a:rPr lang="et-EE" dirty="0" err="1" smtClean="0"/>
              <a:t>University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Tartu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78950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Requirements for school curricula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smtClean="0"/>
              <a:t>1</a:t>
            </a:r>
            <a:r>
              <a:rPr lang="en-GB" dirty="0" smtClean="0"/>
              <a:t>)       A school curricula consists of the general part, modules of general and basic skills determined by the national curriculum and modules of elective studies.</a:t>
            </a:r>
          </a:p>
          <a:p>
            <a:pPr marL="0" indent="0">
              <a:buNone/>
            </a:pPr>
            <a:r>
              <a:rPr lang="en-GB" dirty="0" smtClean="0"/>
              <a:t>(2)       The general part of a school curriculum shall set forth: </a:t>
            </a:r>
          </a:p>
          <a:p>
            <a:pPr lvl="1"/>
            <a:r>
              <a:rPr lang="en-GB" dirty="0" smtClean="0"/>
              <a:t>the purpose and functions of the school curriculum;</a:t>
            </a:r>
          </a:p>
          <a:p>
            <a:pPr lvl="1"/>
            <a:r>
              <a:rPr lang="en-GB" dirty="0" smtClean="0"/>
              <a:t>the requirements for the commencement and completion of studies;</a:t>
            </a:r>
          </a:p>
          <a:p>
            <a:pPr lvl="1"/>
            <a:r>
              <a:rPr lang="en-GB" dirty="0" smtClean="0"/>
              <a:t>the structure of the school curriculum;</a:t>
            </a:r>
          </a:p>
          <a:p>
            <a:pPr lvl="1"/>
            <a:r>
              <a:rPr lang="en-GB" dirty="0" smtClean="0"/>
              <a:t>a list of general, basic and elective study modules, and their volumes.</a:t>
            </a:r>
          </a:p>
          <a:p>
            <a:pPr marL="0" indent="0">
              <a:buNone/>
            </a:pPr>
            <a:r>
              <a:rPr lang="en-GB" dirty="0" smtClean="0"/>
              <a:t>(3)       A school curriculum shall set forth the purposes of the general, basic and elective study modules, contents of study, study results and principles for assessment of modules.</a:t>
            </a:r>
          </a:p>
          <a:p>
            <a:pPr marL="0" indent="0">
              <a:buNone/>
            </a:pPr>
            <a:r>
              <a:rPr lang="en-GB" dirty="0" smtClean="0"/>
              <a:t>(4)       If necessary, a school may amend the school curriculum once a year in the part of elective study modules. The renewed version of a school curriculum shall be approved by the head of the school after co-ordinating it with the teachers' council and school board.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811770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AutoNum type="arabicParenBoth"/>
            </a:pPr>
            <a:r>
              <a:rPr lang="en-GB" dirty="0" smtClean="0"/>
              <a:t>Studies take place in the form of auditory work, practical work, practical training and independent work.</a:t>
            </a:r>
          </a:p>
          <a:p>
            <a:pPr marL="0" indent="0">
              <a:buNone/>
            </a:pPr>
            <a:r>
              <a:rPr lang="en-GB" dirty="0" smtClean="0"/>
              <a:t>(2)       Auditory work is study in the form of lectures, seminars, lessons or other formats established by the school.</a:t>
            </a:r>
          </a:p>
          <a:p>
            <a:pPr marL="0" indent="0">
              <a:buNone/>
            </a:pPr>
            <a:r>
              <a:rPr lang="en-GB" dirty="0" smtClean="0"/>
              <a:t>(3)       Practical work means application of the acquired skills and knowledge in a study environment.  Practical work takes place in the form of practical lessons, training lessons, laboratory work or other formats established by the school.</a:t>
            </a:r>
          </a:p>
          <a:p>
            <a:pPr marL="0" indent="0">
              <a:buNone/>
            </a:pPr>
            <a:r>
              <a:rPr lang="en-GB" dirty="0" smtClean="0"/>
              <a:t>(4)       Practical training is practical work with specific study goals which is carried out within the framework of a curriculum in a working environment under the instruction of a supervisor.</a:t>
            </a:r>
          </a:p>
          <a:p>
            <a:pPr marL="0" indent="0">
              <a:buNone/>
            </a:pPr>
            <a:r>
              <a:rPr lang="en-GB" dirty="0" smtClean="0"/>
              <a:t>(5)       Independent work is the independent activity of a student for reaching a study goal.  Independent work shall make up at least 10 % of the entire volume of studies.</a:t>
            </a:r>
          </a:p>
          <a:p>
            <a:pPr marL="0" indent="0">
              <a:buNone/>
            </a:pPr>
            <a:r>
              <a:rPr lang="et-EE" dirty="0" smtClean="0"/>
              <a:t>(6)       </a:t>
            </a:r>
            <a:r>
              <a:rPr lang="en-US" dirty="0" smtClean="0"/>
              <a:t>Practical work shall make up at least 25 % and practical training shall make up at least 25 % of the volume of vocational training.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3318705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Staff of vocational schools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General requirements for teachers are determined by the qualification requirements for teachers established based in subsection 30 (3) of the Vocational Education Institutions Act.</a:t>
            </a:r>
          </a:p>
          <a:p>
            <a:r>
              <a:rPr lang="en-US" dirty="0" smtClean="0"/>
              <a:t>At least 75 % of teachers teaching under a curriculum must meet the conditions provided by the qualification requirements for teachers in the part of pedagogical training.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1555434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Requirements for principals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Pedagogical higher education + 3 years pedagogical work + 240 hours school management training;</a:t>
            </a:r>
          </a:p>
          <a:p>
            <a:r>
              <a:rPr lang="en-GB" dirty="0" smtClean="0"/>
              <a:t>Higher education + 5 years pedagogical work (at least on the level of teacher) + 240 hours school management training;</a:t>
            </a:r>
          </a:p>
          <a:p>
            <a:r>
              <a:rPr lang="en-GB" dirty="0" smtClean="0"/>
              <a:t>Higher education + 3 years leadership experience of same level organisation.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04451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Networking and cooperation in VET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EKEÜ (Estonian vocational education improvement society) – personal membership with small fees</a:t>
            </a:r>
          </a:p>
          <a:p>
            <a:pPr lvl="1"/>
            <a:r>
              <a:rPr lang="en-GB" dirty="0" smtClean="0"/>
              <a:t>Improvement the quality of VET</a:t>
            </a:r>
          </a:p>
          <a:p>
            <a:pPr lvl="1"/>
            <a:r>
              <a:rPr lang="en-GB" dirty="0" smtClean="0"/>
              <a:t>Consultancies with the ministry according changes in VET</a:t>
            </a:r>
          </a:p>
          <a:p>
            <a:r>
              <a:rPr lang="en-GB" dirty="0" smtClean="0"/>
              <a:t>South-Estonian Vocational Schools (in Livonia, 12 schools), institutional membership</a:t>
            </a:r>
          </a:p>
          <a:p>
            <a:pPr lvl="1"/>
            <a:r>
              <a:rPr lang="en-GB" dirty="0" smtClean="0"/>
              <a:t>Coordination of schooling fields between institutions</a:t>
            </a:r>
          </a:p>
          <a:p>
            <a:pPr lvl="1"/>
            <a:r>
              <a:rPr lang="en-GB" dirty="0" smtClean="0"/>
              <a:t>Common use of study bases</a:t>
            </a:r>
          </a:p>
          <a:p>
            <a:pPr lvl="1"/>
            <a:r>
              <a:rPr lang="en-GB" dirty="0" smtClean="0"/>
              <a:t>Collaboration in curriculum development and study content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41566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E-Systems used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E-Systems </a:t>
            </a:r>
            <a:r>
              <a:rPr lang="en-GB" dirty="0" smtClean="0"/>
              <a:t>are generally school based</a:t>
            </a:r>
          </a:p>
          <a:p>
            <a:r>
              <a:rPr lang="en-GB" dirty="0" smtClean="0"/>
              <a:t>13 vocational schools of 33 (+11 private) use common system</a:t>
            </a:r>
          </a:p>
          <a:p>
            <a:r>
              <a:rPr lang="en-GB" dirty="0" smtClean="0"/>
              <a:t>ESF </a:t>
            </a:r>
            <a:r>
              <a:rPr lang="et-EE" dirty="0" smtClean="0"/>
              <a:t>„</a:t>
            </a:r>
            <a:r>
              <a:rPr lang="en-GB" dirty="0" err="1" smtClean="0"/>
              <a:t>Vanker</a:t>
            </a:r>
            <a:r>
              <a:rPr lang="et-EE" dirty="0" smtClean="0"/>
              <a:t>“</a:t>
            </a:r>
            <a:r>
              <a:rPr lang="en-GB" dirty="0" smtClean="0"/>
              <a:t> project supports development of E-courses</a:t>
            </a:r>
          </a:p>
          <a:p>
            <a:r>
              <a:rPr lang="en-GB" dirty="0" smtClean="0"/>
              <a:t>E-vocational school consortium</a:t>
            </a:r>
          </a:p>
          <a:p>
            <a:r>
              <a:rPr lang="en-GB" dirty="0" smtClean="0"/>
              <a:t>Position of educational technology specialist in any larger VET school.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09510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sides of Estonian VET education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Excellent learning environments (major investments from EU)</a:t>
            </a:r>
          </a:p>
          <a:p>
            <a:r>
              <a:rPr lang="en-GB" dirty="0" smtClean="0"/>
              <a:t>Use of quality management principles in school management – improves teaching quality </a:t>
            </a:r>
          </a:p>
          <a:p>
            <a:pPr lvl="1"/>
            <a:r>
              <a:rPr lang="en-GB" dirty="0" smtClean="0"/>
              <a:t>Last winners of competition for Quality Award (Model of Excellence): </a:t>
            </a:r>
            <a:r>
              <a:rPr lang="en-GB" dirty="0" err="1" smtClean="0"/>
              <a:t>Võru</a:t>
            </a:r>
            <a:r>
              <a:rPr lang="en-GB" dirty="0" smtClean="0"/>
              <a:t> (2007), Tartu (2008), </a:t>
            </a:r>
            <a:r>
              <a:rPr lang="en-GB" dirty="0" err="1" smtClean="0"/>
              <a:t>Luua</a:t>
            </a:r>
            <a:r>
              <a:rPr lang="en-GB" dirty="0" smtClean="0"/>
              <a:t> (2010).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83849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Developments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Accreditation </a:t>
            </a:r>
            <a:r>
              <a:rPr lang="en-GB" dirty="0" smtClean="0"/>
              <a:t>of VET curricula (like in universities, currently piloting phase)</a:t>
            </a:r>
          </a:p>
          <a:p>
            <a:r>
              <a:rPr lang="en-GB" dirty="0" smtClean="0"/>
              <a:t>Development of professional standards</a:t>
            </a:r>
          </a:p>
          <a:p>
            <a:r>
              <a:rPr lang="en-GB" dirty="0" smtClean="0"/>
              <a:t>Change of principals’ job contracts to temporary contracts again (for 5 years?)</a:t>
            </a:r>
          </a:p>
          <a:p>
            <a:r>
              <a:rPr lang="en-GB" dirty="0" smtClean="0"/>
              <a:t>Rise of practical part of training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634061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  <a:p>
            <a:pPr marL="0" indent="0" algn="ctr">
              <a:buNone/>
            </a:pPr>
            <a:r>
              <a:rPr lang="en-GB" sz="5400" dirty="0" smtClean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xmlns="" val="134291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Estonian Educational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Kindergarten (3-6 years old, voluntary)</a:t>
            </a:r>
          </a:p>
          <a:p>
            <a:r>
              <a:rPr lang="en-GB" dirty="0" smtClean="0"/>
              <a:t>Primary education (6(7)- 16 years old, 9 grades, compulsory)</a:t>
            </a:r>
          </a:p>
          <a:p>
            <a:r>
              <a:rPr lang="en-GB" dirty="0" smtClean="0"/>
              <a:t>Secondary education (3 years, voluntary)</a:t>
            </a:r>
          </a:p>
          <a:p>
            <a:pPr lvl="1"/>
            <a:r>
              <a:rPr lang="en-GB" dirty="0" smtClean="0"/>
              <a:t>Academic</a:t>
            </a:r>
          </a:p>
          <a:p>
            <a:pPr lvl="1"/>
            <a:r>
              <a:rPr lang="en-GB" dirty="0" smtClean="0"/>
              <a:t>Vocational</a:t>
            </a:r>
          </a:p>
          <a:p>
            <a:r>
              <a:rPr lang="en-GB" dirty="0" smtClean="0"/>
              <a:t>Higher education (3+2+4 years, voluntary)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4137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Management in Estonia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/>
              <a:t>Since 2000 on voluntary basis</a:t>
            </a:r>
          </a:p>
          <a:p>
            <a:r>
              <a:rPr lang="en-GB" sz="2800" dirty="0" smtClean="0"/>
              <a:t>Used mostly systems based on ISO and Malcolm </a:t>
            </a:r>
            <a:r>
              <a:rPr lang="en-GB" sz="2800" dirty="0" err="1" smtClean="0"/>
              <a:t>Baldridge</a:t>
            </a:r>
            <a:r>
              <a:rPr lang="en-GB" sz="2800" dirty="0" smtClean="0"/>
              <a:t> Performance Excellence Models</a:t>
            </a:r>
          </a:p>
          <a:p>
            <a:r>
              <a:rPr lang="en-GB" sz="2800" dirty="0" smtClean="0"/>
              <a:t>Obligatory for kindergartens, </a:t>
            </a:r>
            <a:r>
              <a:rPr lang="en-GB" sz="2800" dirty="0" smtClean="0"/>
              <a:t>comprehensive </a:t>
            </a:r>
            <a:r>
              <a:rPr lang="en-GB" sz="2800" dirty="0" smtClean="0"/>
              <a:t>and vocational schools since September 2006 (</a:t>
            </a:r>
            <a:r>
              <a:rPr lang="en-GB" sz="2800" dirty="0" smtClean="0"/>
              <a:t>Regulation </a:t>
            </a:r>
            <a:r>
              <a:rPr lang="en-GB" sz="2800" dirty="0" smtClean="0"/>
              <a:t>No 23, Estonian Ministry of Education and Research, August 04, 2006)</a:t>
            </a:r>
          </a:p>
          <a:p>
            <a:r>
              <a:rPr lang="en-GB" sz="2800" dirty="0" smtClean="0"/>
              <a:t>Self-evaluation system based on EFQM model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4276425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EFQM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European Foundation for Quality Management (EFQM)</a:t>
            </a:r>
          </a:p>
          <a:p>
            <a:r>
              <a:rPr lang="en-GB" dirty="0" smtClean="0"/>
              <a:t>Used in many countries (</a:t>
            </a:r>
            <a:r>
              <a:rPr lang="en-GB" dirty="0" err="1" smtClean="0"/>
              <a:t>Tammaru</a:t>
            </a:r>
            <a:r>
              <a:rPr lang="en-GB" dirty="0" smtClean="0"/>
              <a:t>, 2008; </a:t>
            </a:r>
            <a:r>
              <a:rPr lang="en-GB" dirty="0" err="1" smtClean="0"/>
              <a:t>Svensson&amp;Klefsjo</a:t>
            </a:r>
            <a:r>
              <a:rPr lang="en-GB" dirty="0" smtClean="0"/>
              <a:t>, 2006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r>
              <a:rPr lang="en-GB" dirty="0" smtClean="0"/>
              <a:t>Adopted version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51688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EFQM Model</a:t>
            </a:r>
            <a:endParaRPr lang="en-GB" dirty="0"/>
          </a:p>
        </p:txBody>
      </p:sp>
      <p:pic>
        <p:nvPicPr>
          <p:cNvPr id="6147" name="Picture 3" descr="fig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6781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71152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Ownership of vocational schools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State vocational schools</a:t>
            </a:r>
          </a:p>
          <a:p>
            <a:r>
              <a:rPr lang="en-GB" dirty="0" smtClean="0"/>
              <a:t>Municipality vocational schools</a:t>
            </a:r>
          </a:p>
          <a:p>
            <a:r>
              <a:rPr lang="en-GB" dirty="0" smtClean="0"/>
              <a:t>Private vocational schools (mostly small and </a:t>
            </a:r>
            <a:r>
              <a:rPr lang="en-GB" dirty="0" smtClean="0"/>
              <a:t>addressed </a:t>
            </a:r>
            <a:r>
              <a:rPr lang="en-GB" dirty="0" smtClean="0"/>
              <a:t>to train </a:t>
            </a:r>
            <a:r>
              <a:rPr lang="en-GB" dirty="0" smtClean="0"/>
              <a:t>beauty </a:t>
            </a:r>
            <a:r>
              <a:rPr lang="en-GB" dirty="0" smtClean="0"/>
              <a:t>service providers)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7123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Vocational Education Standard applies to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preliminary vocational schooling; </a:t>
            </a:r>
          </a:p>
          <a:p>
            <a:r>
              <a:rPr lang="en-GB" dirty="0" smtClean="0"/>
              <a:t>vocational training in lower and upper secondary schools; </a:t>
            </a:r>
          </a:p>
          <a:p>
            <a:r>
              <a:rPr lang="en-GB" dirty="0" smtClean="0"/>
              <a:t>vocational training for persons beyond the minimum school-leaving age who lack basic education;</a:t>
            </a:r>
          </a:p>
          <a:p>
            <a:r>
              <a:rPr lang="en-GB" dirty="0" smtClean="0"/>
              <a:t>vocational training based on basic education; </a:t>
            </a:r>
          </a:p>
          <a:p>
            <a:r>
              <a:rPr lang="en-GB" dirty="0" smtClean="0"/>
              <a:t>secondary vocational education; </a:t>
            </a:r>
          </a:p>
          <a:p>
            <a:r>
              <a:rPr lang="en-GB" dirty="0" smtClean="0"/>
              <a:t>vocational training based on secondary education.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3528102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The function of vocational training is to prepare responsible workers capable of their own initiative who:</a:t>
            </a:r>
            <a:endParaRPr lang="et-E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GB" sz="6200" dirty="0" smtClean="0"/>
              <a:t>1)         are capable of coping in the changing study, living and working environment </a:t>
            </a:r>
          </a:p>
          <a:p>
            <a:pPr marL="0" indent="0">
              <a:buNone/>
            </a:pPr>
            <a:r>
              <a:rPr lang="en-GB" sz="6200" dirty="0" smtClean="0"/>
              <a:t>2)         apply acquired knowledge to their work and are orientated towards achieving high quality results;</a:t>
            </a:r>
          </a:p>
          <a:p>
            <a:pPr marL="0" indent="0">
              <a:buNone/>
            </a:pPr>
            <a:r>
              <a:rPr lang="en-GB" sz="6200" dirty="0" smtClean="0"/>
              <a:t>3)         value their chosen profession and speciality and wish to develop their vocational and professional skills;</a:t>
            </a:r>
          </a:p>
          <a:p>
            <a:pPr marL="0" indent="0">
              <a:buNone/>
            </a:pPr>
            <a:r>
              <a:rPr lang="en-GB" sz="6200" dirty="0" smtClean="0"/>
              <a:t>4)         keep themselves informed of the development trends in their profession or speciality and are able to apply such knowledge to their work;</a:t>
            </a:r>
          </a:p>
          <a:p>
            <a:pPr marL="0" indent="0">
              <a:buNone/>
            </a:pPr>
            <a:r>
              <a:rPr lang="en-GB" sz="6200" dirty="0" smtClean="0"/>
              <a:t>5)         have knowledge in economy, business and law;</a:t>
            </a:r>
          </a:p>
          <a:p>
            <a:pPr marL="0" indent="0">
              <a:buNone/>
            </a:pPr>
            <a:r>
              <a:rPr lang="en-GB" sz="6200" dirty="0" smtClean="0"/>
              <a:t>6)         know and apply the principles of communication and customer service;</a:t>
            </a:r>
          </a:p>
          <a:p>
            <a:pPr marL="0" indent="0">
              <a:buNone/>
            </a:pPr>
            <a:r>
              <a:rPr lang="en-GB" sz="6200" dirty="0" smtClean="0"/>
              <a:t>7)         are able to communicate, in work matters, in Estonian and, based on the requirements of the relevant professional standard, at least in one foreign language;</a:t>
            </a:r>
          </a:p>
          <a:p>
            <a:pPr marL="0" indent="0">
              <a:buNone/>
            </a:pPr>
            <a:r>
              <a:rPr lang="en-GB" sz="6200" dirty="0" smtClean="0"/>
              <a:t>8)         are able to work in a sustainable manner with respect to themselves and the environment; </a:t>
            </a:r>
          </a:p>
          <a:p>
            <a:pPr marL="0" indent="0">
              <a:buNone/>
            </a:pPr>
            <a:r>
              <a:rPr lang="en-GB" sz="6200" dirty="0" smtClean="0"/>
              <a:t>9)         are able to use means of information technology.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1402609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Requirements for professional skills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Requirements for professional skills arise from the professional standards approved by professional councils.</a:t>
            </a:r>
          </a:p>
          <a:p>
            <a:r>
              <a:rPr lang="en-GB" dirty="0" smtClean="0"/>
              <a:t> The content of studies is determined by the requirements for professional skills set forth by the professional standards. In the absence of a professional standard, the content of study shall be coordinated with the relevant professional associations.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xmlns="" val="1420458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1116</Words>
  <Application>Microsoft Office PowerPoint</Application>
  <PresentationFormat>On-screen Show (4:3)</PresentationFormat>
  <Paragraphs>94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Estonian Vocational Education System and it’s Management</vt:lpstr>
      <vt:lpstr>Estonian Educational System</vt:lpstr>
      <vt:lpstr>Quality Management in Estonia</vt:lpstr>
      <vt:lpstr>EFQM</vt:lpstr>
      <vt:lpstr>EFQM Model</vt:lpstr>
      <vt:lpstr>Ownership of vocational schools</vt:lpstr>
      <vt:lpstr>The Vocational Education Standard applies to </vt:lpstr>
      <vt:lpstr>The function of vocational training is to prepare responsible workers capable of their own initiative who:</vt:lpstr>
      <vt:lpstr>Requirements for professional skills </vt:lpstr>
      <vt:lpstr>Requirements for school curricula</vt:lpstr>
      <vt:lpstr>Studies</vt:lpstr>
      <vt:lpstr>Staff of vocational schools</vt:lpstr>
      <vt:lpstr>Requirements for principals</vt:lpstr>
      <vt:lpstr>Networking and cooperation in VET</vt:lpstr>
      <vt:lpstr>E-Systems used</vt:lpstr>
      <vt:lpstr>Best sides of Estonian VET education</vt:lpstr>
      <vt:lpstr>Further Developments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Estonian Vocational Education System and it’s Management</dc:title>
  <dc:creator>Hasso</dc:creator>
  <cp:lastModifiedBy>asso</cp:lastModifiedBy>
  <cp:revision>12</cp:revision>
  <dcterms:created xsi:type="dcterms:W3CDTF">2011-11-28T07:50:45Z</dcterms:created>
  <dcterms:modified xsi:type="dcterms:W3CDTF">2011-11-29T14:23:34Z</dcterms:modified>
</cp:coreProperties>
</file>