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1" r:id="rId4"/>
    <p:sldId id="257" r:id="rId5"/>
    <p:sldId id="263" r:id="rId6"/>
    <p:sldId id="264" r:id="rId7"/>
    <p:sldId id="267" r:id="rId8"/>
    <p:sldId id="268" r:id="rId9"/>
    <p:sldId id="265" r:id="rId10"/>
    <p:sldId id="266" r:id="rId11"/>
    <p:sldId id="269" r:id="rId12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CC"/>
    <a:srgbClr val="33CC33"/>
    <a:srgbClr val="FF6600"/>
    <a:srgbClr val="800000"/>
    <a:srgbClr val="008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09581-6188-4FCC-A647-4CEB6A48BBB3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46211-808E-4439-A583-04FD63DA9F7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9FBC1-70EB-417D-8645-6075AFE4FC1B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91878-BD89-435C-977E-C19AA926FD6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27682-8000-4094-A8A6-B6C67153656F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35750-F767-4EE8-A90D-63B87F3770D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F6310-AE52-4B8B-8698-DFCA0410F77E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CEBB6-DC50-4484-8E1A-4522C8139D0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603CE-5DD2-49AB-B3BE-FCB93F06A45E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C0B5C-5C1F-4F79-A023-A388C0A178C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ACC7-9D0B-4FFB-84AD-5556220E04A3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1455E-8471-4D69-AD57-2422410D611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573B6-CAC9-4403-A40D-DBD86A3758B1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9904F-DA1F-4EF5-B650-46BBFDFA32A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A7F21-BB73-4F2D-9E65-B519675386E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2EF18-EA9E-411A-9078-2FE70ACFC65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7D8F-FC96-4503-B6AD-316F136A56C4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2C53C-F963-4E70-94A3-209786D271D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6C00B-CEA5-424C-B01A-132B09CCE8D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2C877-ABEB-490E-BA02-0CB83183938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0368-3A0B-42D7-AB58-24444303223D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AD98F-D457-4474-92B2-C56C5EF9C5C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9261F0-E236-4480-AC42-3756215C08E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15FD27-FFE7-4BE0-AD73-EA534939ED9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is.lv/webgramata/temas/grafika/kraasukodi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Tīmekļa lapu veidošana, tās mācību metodika</a:t>
            </a:r>
            <a:endParaRPr lang="lv-LV" sz="60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Krāsu kodi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43050"/>
          </a:xfrm>
        </p:spPr>
        <p:txBody>
          <a:bodyPr/>
          <a:lstStyle/>
          <a:p>
            <a:r>
              <a:rPr lang="lv-LV" smtClean="0">
                <a:hlinkClick r:id="rId2"/>
              </a:rPr>
              <a:t>http://www.liis.lv/webgramata/temas/grafika/kraasukodi.htm</a:t>
            </a:r>
            <a:endParaRPr lang="lv-LV" smtClean="0"/>
          </a:p>
          <a:p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86808" cy="78577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lv-LV" b="1" i="1" dirty="0" smtClean="0">
                <a:solidFill>
                  <a:srgbClr val="000099"/>
                </a:solidFill>
              </a:rPr>
              <a:t>Patstāvīgais darbs:</a:t>
            </a:r>
            <a:endParaRPr lang="lv-LV" dirty="0" smtClean="0"/>
          </a:p>
        </p:txBody>
      </p:sp>
      <p:pic>
        <p:nvPicPr>
          <p:cNvPr id="122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14325" y="1571649"/>
            <a:ext cx="8383588" cy="5214937"/>
          </a:xfrm>
          <a:solidFill>
            <a:srgbClr val="FFFFCC"/>
          </a:solidFill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428596" y="642918"/>
            <a:ext cx="828680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Papildināt HTML dokumentu </a:t>
            </a:r>
            <a:r>
              <a:rPr lang="lv-LV" sz="2400" b="1" dirty="0" err="1" smtClean="0"/>
              <a:t>Pirma_lapa.html</a:t>
            </a:r>
            <a:r>
              <a:rPr lang="lv-LV" sz="2400" b="1" dirty="0" smtClean="0"/>
              <a:t>  </a:t>
            </a:r>
            <a:r>
              <a:rPr lang="lv-LV" sz="2400" dirty="0" smtClean="0"/>
              <a:t>un noformēt pēc dotā parauga. </a:t>
            </a:r>
            <a:endParaRPr lang="lv-L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Mācību priekšmeta obligātais saturs*  tēmai “Tīmekļa lappušu veidošana”</a:t>
            </a:r>
            <a:endParaRPr lang="lv-LV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5929330"/>
            <a:ext cx="8358246" cy="928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b="1" i="1" dirty="0" smtClean="0"/>
          </a:p>
          <a:p>
            <a:r>
              <a:rPr lang="lv-LV" b="1" i="1" dirty="0" smtClean="0"/>
              <a:t>* Vispārējās vidējās izglītības mācību priekšmeta programmas paraugs  “Informātikā”</a:t>
            </a:r>
            <a:endParaRPr lang="lv-LV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000660"/>
          </a:xfrm>
        </p:spPr>
        <p:txBody>
          <a:bodyPr/>
          <a:lstStyle/>
          <a:p>
            <a:r>
              <a:rPr lang="lv-LV" sz="1800" dirty="0" smtClean="0"/>
              <a:t>Priekšrocības un trūkumi, ko dod informācijas publicēšana globālajā tīmeklī. </a:t>
            </a:r>
          </a:p>
          <a:p>
            <a:r>
              <a:rPr lang="lv-LV" sz="1800" dirty="0" smtClean="0"/>
              <a:t>Tīmekļa lappušu veidošanas pamatprincipi. </a:t>
            </a:r>
          </a:p>
          <a:p>
            <a:r>
              <a:rPr lang="lv-LV" sz="1800" dirty="0" smtClean="0"/>
              <a:t>Hiperteksta iezīmēšanas valoda (HTML) un tajā veidotu dokumentu struktūra, galvenie tīmekļa lappusi aprakstošie tagi. </a:t>
            </a:r>
          </a:p>
          <a:p>
            <a:r>
              <a:rPr lang="lv-LV" sz="1800" dirty="0" smtClean="0"/>
              <a:t>Stila lapas kaskadēšanu (CSS) un tā lietošanas iespējas. </a:t>
            </a:r>
          </a:p>
          <a:p>
            <a:r>
              <a:rPr lang="lv-LV" sz="1800" dirty="0" smtClean="0"/>
              <a:t>Tīmekļa vietnes un lappuses izveidošana. </a:t>
            </a:r>
          </a:p>
          <a:p>
            <a:r>
              <a:rPr lang="lv-LV" sz="1800" dirty="0" smtClean="0"/>
              <a:t>Teksta ievadīšana, rediģēšana un formatēšana tīmekļa lappusē. </a:t>
            </a:r>
          </a:p>
          <a:p>
            <a:r>
              <a:rPr lang="lv-LV" sz="1800" dirty="0" smtClean="0"/>
              <a:t>Tīmekļa lappuses parametru iestatīšana. </a:t>
            </a:r>
          </a:p>
          <a:p>
            <a:r>
              <a:rPr lang="lv-LV" sz="1800" dirty="0" smtClean="0"/>
              <a:t>Izplatītāko attēlu formāti un to izmantošanas iespējas tīmekļa lappusēs. </a:t>
            </a:r>
          </a:p>
          <a:p>
            <a:r>
              <a:rPr lang="lv-LV" sz="1800" dirty="0" smtClean="0"/>
              <a:t>Attēlu ievietošana tīmekļa lappusē. </a:t>
            </a:r>
          </a:p>
          <a:p>
            <a:r>
              <a:rPr lang="it-IT" sz="1800" dirty="0" smtClean="0"/>
              <a:t>Tabulu ievietošana, modificēšana un formatēšana. </a:t>
            </a:r>
          </a:p>
          <a:p>
            <a:r>
              <a:rPr lang="lv-LV" sz="1800" dirty="0" smtClean="0"/>
              <a:t>Vienkāršu formu ievietošana un lietošana. </a:t>
            </a:r>
          </a:p>
          <a:p>
            <a:r>
              <a:rPr lang="lv-LV" sz="1800" dirty="0" smtClean="0"/>
              <a:t>Ietvaru (</a:t>
            </a:r>
            <a:r>
              <a:rPr lang="lv-LV" sz="1800" dirty="0" err="1" smtClean="0"/>
              <a:t>frame</a:t>
            </a:r>
            <a:r>
              <a:rPr lang="lv-LV" sz="1800" dirty="0" smtClean="0"/>
              <a:t>) lietošana. </a:t>
            </a:r>
          </a:p>
          <a:p>
            <a:r>
              <a:rPr lang="lv-LV" sz="1800" dirty="0" smtClean="0"/>
              <a:t>Hipersaišu veidošana tīmekļa lappuses objektiem uz datni, tīmekļa adresi, e-pastu. </a:t>
            </a:r>
          </a:p>
          <a:p>
            <a:r>
              <a:rPr lang="lv-LV" sz="1800" dirty="0" smtClean="0"/>
              <a:t>Tīmekļa lappuses publicēšana. 	</a:t>
            </a:r>
          </a:p>
          <a:p>
            <a:endParaRPr lang="lv-LV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 lapu izstrādes rīki</a:t>
            </a:r>
            <a:endParaRPr lang="lv-LV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28625" y="1714500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lv-LV" dirty="0" smtClean="0"/>
              <a:t>Izmantojot programmu, kas līdzīga rakstīšanas rīkiem. </a:t>
            </a:r>
            <a:r>
              <a:rPr lang="lv-LV" b="1" dirty="0" smtClean="0"/>
              <a:t>HTML</a:t>
            </a:r>
            <a:r>
              <a:rPr lang="lv-LV" dirty="0" smtClean="0"/>
              <a:t> kods tiek </a:t>
            </a:r>
            <a:r>
              <a:rPr lang="lv-LV" b="1" dirty="0" smtClean="0"/>
              <a:t>rakstīts</a:t>
            </a:r>
            <a:r>
              <a:rPr lang="lv-LV" dirty="0" smtClean="0"/>
              <a:t>. Programma to vizuāli izceļ, sakārto… Problēmas – labāk jāzina valoda, tās pieraksts.</a:t>
            </a:r>
            <a:br>
              <a:rPr lang="lv-LV" dirty="0" smtClean="0"/>
            </a:br>
            <a:r>
              <a:rPr lang="lv-LV" i="1" dirty="0" smtClean="0">
                <a:solidFill>
                  <a:srgbClr val="00B0F0"/>
                </a:solidFill>
              </a:rPr>
              <a:t>Notepad, HTMLPad, Edit++, Notepad2, gedit…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lv-LV" dirty="0" smtClean="0"/>
              <a:t>Izmantojot WYSIWYG redaktorus - </a:t>
            </a:r>
            <a:r>
              <a:rPr lang="en-US" b="1" i="1" dirty="0" smtClean="0"/>
              <a:t>W</a:t>
            </a:r>
            <a:r>
              <a:rPr lang="en-US" i="1" dirty="0" smtClean="0"/>
              <a:t>hat </a:t>
            </a:r>
            <a:r>
              <a:rPr lang="en-US" b="1" i="1" dirty="0" smtClean="0"/>
              <a:t>Y</a:t>
            </a:r>
            <a:r>
              <a:rPr lang="en-US" i="1" dirty="0" smtClean="0"/>
              <a:t>ou </a:t>
            </a:r>
            <a:r>
              <a:rPr lang="en-US" b="1" i="1" dirty="0" smtClean="0"/>
              <a:t>S</a:t>
            </a:r>
            <a:r>
              <a:rPr lang="en-US" i="1" dirty="0" smtClean="0"/>
              <a:t>ee </a:t>
            </a:r>
            <a:r>
              <a:rPr lang="en-US" b="1" i="1" dirty="0" smtClean="0"/>
              <a:t>I</a:t>
            </a:r>
            <a:r>
              <a:rPr lang="en-US" i="1" dirty="0" smtClean="0"/>
              <a:t>s </a:t>
            </a:r>
            <a:r>
              <a:rPr lang="en-US" b="1" i="1" dirty="0" smtClean="0"/>
              <a:t>W</a:t>
            </a:r>
            <a:r>
              <a:rPr lang="en-US" i="1" dirty="0" smtClean="0"/>
              <a:t>hat </a:t>
            </a:r>
            <a:r>
              <a:rPr lang="en-US" b="1" i="1" dirty="0" smtClean="0"/>
              <a:t>Y</a:t>
            </a:r>
            <a:r>
              <a:rPr lang="en-US" i="1" dirty="0" smtClean="0"/>
              <a:t>ou </a:t>
            </a:r>
            <a:r>
              <a:rPr lang="en-US" b="1" i="1" dirty="0" smtClean="0"/>
              <a:t>G</a:t>
            </a:r>
            <a:r>
              <a:rPr lang="en-US" i="1" dirty="0" smtClean="0"/>
              <a:t>et</a:t>
            </a:r>
            <a:r>
              <a:rPr lang="lv-LV" i="1" dirty="0" smtClean="0"/>
              <a:t>.</a:t>
            </a:r>
            <a:r>
              <a:rPr lang="lv-LV" dirty="0" smtClean="0"/>
              <a:t> Tiek veidots vizuāli, rezultāts uzreiz redzams, maināms. Var rediģēt arī kodu. Problēmas – ne vienmēr pielieto piemērotāko komandu, grūtības vienādi atspoguļot dažādos pārlūkos.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dirty="0"/>
              <a:t>	</a:t>
            </a:r>
            <a:r>
              <a:rPr lang="lv-LV" i="1" dirty="0" smtClean="0">
                <a:solidFill>
                  <a:srgbClr val="00B0F0"/>
                </a:solidFill>
              </a:rPr>
              <a:t>Adobe Dreamweaver, Bluefish, FirstPage, Frontpage, Word…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valoda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360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HTML</a:t>
            </a:r>
            <a:r>
              <a:rPr lang="en-US" sz="2400" dirty="0" smtClean="0"/>
              <a:t> </a:t>
            </a:r>
            <a:r>
              <a:rPr lang="lv-LV" sz="2400" dirty="0" smtClean="0"/>
              <a:t>– Hiperteksta iezīmēšanas valoda (</a:t>
            </a:r>
            <a:r>
              <a:rPr lang="lv-LV" sz="2400" b="1" i="1" dirty="0" err="1" smtClean="0"/>
              <a:t>H</a:t>
            </a:r>
            <a:r>
              <a:rPr lang="lv-LV" sz="2400" i="1" dirty="0" err="1" smtClean="0"/>
              <a:t>yper</a:t>
            </a:r>
            <a:r>
              <a:rPr lang="lv-LV" sz="2400" b="1" i="1" dirty="0" err="1" smtClean="0"/>
              <a:t>T</a:t>
            </a:r>
            <a:r>
              <a:rPr lang="lv-LV" sz="2400" i="1" dirty="0" err="1" smtClean="0"/>
              <a:t>ext</a:t>
            </a:r>
            <a:r>
              <a:rPr lang="lv-LV" sz="2400" i="1" dirty="0" smtClean="0"/>
              <a:t> </a:t>
            </a:r>
            <a:r>
              <a:rPr lang="lv-LV" sz="2400" b="1" i="1" dirty="0" err="1" smtClean="0"/>
              <a:t>M</a:t>
            </a:r>
            <a:r>
              <a:rPr lang="lv-LV" sz="2400" i="1" dirty="0" err="1" smtClean="0"/>
              <a:t>arkup</a:t>
            </a:r>
            <a:r>
              <a:rPr lang="lv-LV" sz="2400" i="1" dirty="0" smtClean="0"/>
              <a:t> </a:t>
            </a:r>
            <a:r>
              <a:rPr lang="lv-LV" sz="2400" b="1" i="1" dirty="0" err="1" smtClean="0"/>
              <a:t>L</a:t>
            </a:r>
            <a:r>
              <a:rPr lang="lv-LV" sz="2400" i="1" dirty="0" err="1" smtClean="0"/>
              <a:t>anguage</a:t>
            </a:r>
            <a:r>
              <a:rPr lang="lv-LV" sz="2400" i="1" dirty="0" smtClean="0"/>
              <a:t>) </a:t>
            </a:r>
            <a:r>
              <a:rPr lang="lv-LV" sz="2400" dirty="0" smtClean="0"/>
              <a:t>– valoda tīmekļa lapu attēlojamās informācijas - </a:t>
            </a:r>
            <a:r>
              <a:rPr lang="lv-LV" sz="2400" i="1" dirty="0" smtClean="0"/>
              <a:t>teksta, rindkopu, sarakstu, virsrakstu, attēlu, tabulu u.t.t. </a:t>
            </a:r>
            <a:r>
              <a:rPr lang="lv-LV" sz="2400" dirty="0" smtClean="0"/>
              <a:t>uzglabāšanai</a:t>
            </a:r>
          </a:p>
          <a:p>
            <a:pPr eaLnBrk="1" fontAlgn="auto" hangingPunct="1">
              <a:lnSpc>
                <a:spcPct val="110000"/>
              </a:lnSpc>
              <a:spcAft>
                <a:spcPts val="3600"/>
              </a:spcAft>
              <a:buFont typeface="Arial" pitchFamily="34" charset="0"/>
              <a:buChar char="•"/>
              <a:defRPr/>
            </a:pPr>
            <a:r>
              <a:rPr lang="lv-LV" sz="2400" dirty="0" smtClean="0"/>
              <a:t>HTML kodu raksta kā tekstu, izmantojot </a:t>
            </a:r>
            <a:r>
              <a:rPr lang="lv-LV" sz="2400" b="1" dirty="0" smtClean="0"/>
              <a:t>tagus</a:t>
            </a:r>
            <a:r>
              <a:rPr lang="lv-LV" sz="2400" dirty="0" smtClean="0"/>
              <a:t>. Tagi ir nepieciešami, lai interneta pārlūkprogrammai norādītu, kā attiecīgos lapas objektus parādīt uz datora ekrāna. Tagu veido starp zīmēm </a:t>
            </a:r>
            <a:r>
              <a:rPr lang="lv-LV" sz="2400" b="1" dirty="0" smtClean="0"/>
              <a:t>&lt; &gt;</a:t>
            </a:r>
            <a:r>
              <a:rPr lang="lv-LV" sz="2400" dirty="0" smtClean="0"/>
              <a:t>. </a:t>
            </a:r>
          </a:p>
          <a:p>
            <a:pPr eaLnBrk="1" fontAlgn="auto" hangingPunct="1">
              <a:lnSpc>
                <a:spcPct val="110000"/>
              </a:lnSpc>
              <a:spcAft>
                <a:spcPts val="3600"/>
              </a:spcAft>
              <a:buFont typeface="Arial" pitchFamily="34" charset="0"/>
              <a:buChar char="•"/>
              <a:defRPr/>
            </a:pPr>
            <a:r>
              <a:rPr lang="lv-LV" sz="2400" dirty="0" smtClean="0"/>
              <a:t>Paplašinājums: </a:t>
            </a:r>
            <a:r>
              <a:rPr lang="lv-LV" sz="2400" b="1" dirty="0" smtClean="0"/>
              <a:t>.htm </a:t>
            </a:r>
            <a:r>
              <a:rPr lang="lv-LV" sz="2400" dirty="0" smtClean="0"/>
              <a:t>vai </a:t>
            </a:r>
            <a:r>
              <a:rPr lang="lv-LV" sz="2400" b="1" dirty="0" smtClean="0"/>
              <a:t>.html</a:t>
            </a:r>
          </a:p>
          <a:p>
            <a:pPr eaLnBrk="1" fontAlgn="auto" hangingPunct="1">
              <a:lnSpc>
                <a:spcPct val="110000"/>
              </a:lnSpc>
              <a:spcAft>
                <a:spcPts val="3600"/>
              </a:spcAft>
              <a:buFont typeface="Arial" pitchFamily="34" charset="0"/>
              <a:buNone/>
              <a:defRPr/>
            </a:pPr>
            <a:endParaRPr lang="lv-LV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pamatelementi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42925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&lt;html&gt;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&lt;head&gt;</a:t>
            </a:r>
            <a:endParaRPr lang="lv-LV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dirty="0" smtClean="0"/>
              <a:t>		</a:t>
            </a:r>
            <a:r>
              <a:rPr lang="lv-LV" sz="2600" i="1" dirty="0" smtClean="0"/>
              <a:t>Lapas stils, kodējums, lapas nosaukums</a:t>
            </a:r>
            <a:r>
              <a:rPr lang="en-US" sz="2600" i="1" dirty="0" smtClean="0"/>
              <a:t/>
            </a:r>
            <a:br>
              <a:rPr lang="en-US" sz="2600" i="1" dirty="0" smtClean="0"/>
            </a:br>
            <a:r>
              <a:rPr lang="en-US" dirty="0" smtClean="0">
                <a:solidFill>
                  <a:srgbClr val="0070C0"/>
                </a:solidFill>
              </a:rPr>
              <a:t>&lt;/head&gt;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&lt;body&gt;</a:t>
            </a:r>
            <a:endParaRPr lang="lv-LV" dirty="0" smtClean="0">
              <a:solidFill>
                <a:srgbClr val="00B050"/>
              </a:solidFill>
            </a:endParaRP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lv-LV" i="1" dirty="0" smtClean="0"/>
              <a:t>Teksts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lv-LV" i="1" dirty="0" smtClean="0"/>
              <a:t>Attēls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lv-LV" i="1" dirty="0" smtClean="0"/>
              <a:t>Tabulas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lv-LV" i="1" dirty="0" smtClean="0"/>
              <a:t>Animācijas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lv-LV" i="1" dirty="0" err="1" smtClean="0"/>
              <a:t>Multimēdiju</a:t>
            </a:r>
            <a:r>
              <a:rPr lang="lv-LV" i="1" dirty="0" smtClean="0"/>
              <a:t> objekti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lv-LV" i="1" dirty="0" smtClean="0"/>
              <a:t>u.c.</a:t>
            </a:r>
          </a:p>
          <a:p>
            <a:pPr marL="355600" lvl="2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3100" dirty="0" smtClean="0">
                <a:solidFill>
                  <a:srgbClr val="00B050"/>
                </a:solidFill>
              </a:rPr>
              <a:t>&lt;/body&gt;</a:t>
            </a:r>
            <a:r>
              <a:rPr lang="en-US" dirty="0" smtClean="0"/>
              <a:t/>
            </a:r>
            <a:br>
              <a:rPr lang="en-US" dirty="0" smtClean="0"/>
            </a:br>
            <a:endParaRPr lang="lv-LV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&lt;/html&gt;</a:t>
            </a:r>
            <a:endParaRPr lang="lv-LV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86808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 eaLnBrk="1" hangingPunct="1"/>
            <a:r>
              <a:rPr lang="lv-LV" b="1" i="1" dirty="0" smtClean="0">
                <a:solidFill>
                  <a:srgbClr val="000099"/>
                </a:solidFill>
              </a:rPr>
              <a:t>1.uzdevums: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17747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&lt;html&gt;</a:t>
            </a:r>
            <a:endParaRPr lang="lv-LV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dirty="0" smtClean="0">
                <a:solidFill>
                  <a:srgbClr val="0070C0"/>
                </a:solidFill>
              </a:rPr>
              <a:t>&lt;</a:t>
            </a:r>
            <a:r>
              <a:rPr lang="lv-LV" dirty="0" err="1" smtClean="0">
                <a:solidFill>
                  <a:srgbClr val="0070C0"/>
                </a:solidFill>
              </a:rPr>
              <a:t>head</a:t>
            </a:r>
            <a:r>
              <a:rPr lang="lv-LV" dirty="0" smtClean="0">
                <a:solidFill>
                  <a:srgbClr val="0070C0"/>
                </a:solidFill>
              </a:rPr>
              <a:t>&gt;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dirty="0" smtClean="0"/>
              <a:t>&lt;</a:t>
            </a:r>
            <a:r>
              <a:rPr lang="lv-LV" dirty="0" err="1" smtClean="0"/>
              <a:t>title</a:t>
            </a:r>
            <a:r>
              <a:rPr lang="lv-LV" dirty="0" smtClean="0"/>
              <a:t>&gt; 1.nodarbība&lt;/</a:t>
            </a:r>
            <a:r>
              <a:rPr lang="lv-LV" dirty="0" err="1" smtClean="0"/>
              <a:t>title</a:t>
            </a:r>
            <a:r>
              <a:rPr lang="lv-LV" dirty="0" smtClean="0"/>
              <a:t>&gt;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dirty="0" smtClean="0">
                <a:solidFill>
                  <a:srgbClr val="0070C0"/>
                </a:solidFill>
              </a:rPr>
              <a:t>&lt;/</a:t>
            </a:r>
            <a:r>
              <a:rPr lang="lv-LV" dirty="0" err="1" smtClean="0">
                <a:solidFill>
                  <a:srgbClr val="0070C0"/>
                </a:solidFill>
              </a:rPr>
              <a:t>head</a:t>
            </a:r>
            <a:r>
              <a:rPr lang="lv-LV" dirty="0" smtClean="0">
                <a:solidFill>
                  <a:srgbClr val="0070C0"/>
                </a:solidFill>
              </a:rPr>
              <a:t>&gt;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B050"/>
                </a:solidFill>
              </a:rPr>
              <a:t>&lt;body&gt;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&lt;h1&gt;</a:t>
            </a:r>
            <a:r>
              <a:rPr lang="lv-LV" dirty="0" smtClean="0"/>
              <a:t>Mana pirmā lapa</a:t>
            </a:r>
            <a:r>
              <a:rPr lang="en-US" dirty="0" smtClean="0"/>
              <a:t>&lt;/h1&gt;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&lt;p&gt;</a:t>
            </a:r>
            <a:r>
              <a:rPr lang="lv-LV" dirty="0" smtClean="0"/>
              <a:t>Es pašlaik mācos veidot HTML!</a:t>
            </a:r>
            <a:r>
              <a:rPr lang="en-US" dirty="0" smtClean="0"/>
              <a:t>&lt;/p&gt;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B050"/>
                </a:solidFill>
              </a:rPr>
              <a:t>&lt;/body&gt;</a:t>
            </a:r>
            <a:endParaRPr lang="lv-LV" dirty="0" smtClean="0">
              <a:solidFill>
                <a:srgbClr val="00B05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&lt;/html&gt;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lv-LV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8596" y="1142984"/>
            <a:ext cx="828680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HTML dokumentu pēc dotā parauga. Saglabāt ar nosaukumu </a:t>
            </a:r>
            <a:r>
              <a:rPr lang="lv-LV" sz="2400" b="1" dirty="0" err="1" smtClean="0"/>
              <a:t>Pirma_lapa.html</a:t>
            </a:r>
            <a:r>
              <a:rPr lang="lv-LV" sz="2400" dirty="0" smtClean="0"/>
              <a:t>.</a:t>
            </a:r>
            <a:endParaRPr lang="lv-L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Virsraksti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7363"/>
          </a:xfrm>
        </p:spPr>
        <p:txBody>
          <a:bodyPr/>
          <a:lstStyle/>
          <a:p>
            <a:r>
              <a:rPr lang="pt-BR" smtClean="0"/>
              <a:t>HTML pieļauj sešus virsrakstu līmeņus</a:t>
            </a:r>
            <a:r>
              <a:rPr lang="lv-LV" smtClean="0"/>
              <a:t>:</a:t>
            </a:r>
            <a:r>
              <a:rPr lang="pt-BR" smtClean="0"/>
              <a:t> </a:t>
            </a:r>
            <a:r>
              <a:rPr lang="pt-BR" b="1" smtClean="0">
                <a:solidFill>
                  <a:srgbClr val="0070C0"/>
                </a:solidFill>
              </a:rPr>
              <a:t>&lt;h1&gt;</a:t>
            </a:r>
            <a:r>
              <a:rPr lang="pt-BR" smtClean="0"/>
              <a:t>,</a:t>
            </a:r>
            <a:r>
              <a:rPr lang="pt-BR" b="1" smtClean="0"/>
              <a:t> </a:t>
            </a:r>
            <a:r>
              <a:rPr lang="pt-BR" b="1" smtClean="0">
                <a:solidFill>
                  <a:srgbClr val="0070C0"/>
                </a:solidFill>
              </a:rPr>
              <a:t>&lt;h2&gt;</a:t>
            </a:r>
            <a:r>
              <a:rPr lang="pt-BR" smtClean="0"/>
              <a:t>,</a:t>
            </a:r>
            <a:r>
              <a:rPr lang="pt-BR" b="1" smtClean="0"/>
              <a:t> </a:t>
            </a:r>
            <a:r>
              <a:rPr lang="pt-BR" b="1" smtClean="0">
                <a:solidFill>
                  <a:srgbClr val="0070C0"/>
                </a:solidFill>
              </a:rPr>
              <a:t>&lt;h3&gt;</a:t>
            </a:r>
            <a:r>
              <a:rPr lang="pt-BR" smtClean="0"/>
              <a:t>,</a:t>
            </a:r>
            <a:r>
              <a:rPr lang="pt-BR" b="1" smtClean="0"/>
              <a:t> </a:t>
            </a:r>
            <a:r>
              <a:rPr lang="pt-BR" b="1" smtClean="0">
                <a:solidFill>
                  <a:srgbClr val="0070C0"/>
                </a:solidFill>
              </a:rPr>
              <a:t>&lt;h4&gt;</a:t>
            </a:r>
            <a:r>
              <a:rPr lang="pt-BR" smtClean="0"/>
              <a:t>,</a:t>
            </a:r>
            <a:r>
              <a:rPr lang="pt-BR" b="1" smtClean="0"/>
              <a:t> </a:t>
            </a:r>
            <a:r>
              <a:rPr lang="pt-BR" b="1" smtClean="0">
                <a:solidFill>
                  <a:srgbClr val="0070C0"/>
                </a:solidFill>
              </a:rPr>
              <a:t>&lt;h5&gt;</a:t>
            </a:r>
            <a:r>
              <a:rPr lang="pt-BR" smtClean="0"/>
              <a:t>,</a:t>
            </a:r>
            <a:r>
              <a:rPr lang="pt-BR" b="1" smtClean="0"/>
              <a:t> </a:t>
            </a:r>
            <a:r>
              <a:rPr lang="pt-BR" b="1" smtClean="0">
                <a:solidFill>
                  <a:srgbClr val="0070C0"/>
                </a:solidFill>
              </a:rPr>
              <a:t>&lt;h6&gt;</a:t>
            </a:r>
            <a:r>
              <a:rPr lang="pt-BR" smtClean="0"/>
              <a:t>.</a:t>
            </a:r>
            <a:endParaRPr lang="lv-LV" smtClean="0"/>
          </a:p>
        </p:txBody>
      </p:sp>
      <p:sp>
        <p:nvSpPr>
          <p:cNvPr id="4" name="TextBox 3"/>
          <p:cNvSpPr txBox="1"/>
          <p:nvPr/>
        </p:nvSpPr>
        <p:spPr>
          <a:xfrm>
            <a:off x="500063" y="3225800"/>
            <a:ext cx="8072437" cy="27701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Piemērs: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/>
              <a:t>&lt;h1&gt;</a:t>
            </a:r>
            <a:r>
              <a:rPr lang="lv-LV" sz="2800" dirty="0"/>
              <a:t>Pirmā līmeņa virsraksts</a:t>
            </a:r>
            <a:r>
              <a:rPr lang="lv-LV" sz="2800" b="1" dirty="0"/>
              <a:t>&lt;/h1&gt;</a:t>
            </a:r>
            <a:r>
              <a:rPr lang="lv-LV" sz="2800" dirty="0"/>
              <a:t/>
            </a:r>
            <a:br>
              <a:rPr lang="lv-LV" sz="2800" dirty="0"/>
            </a:br>
            <a:r>
              <a:rPr lang="lv-LV" sz="2800" b="1" dirty="0"/>
              <a:t>&lt;h2&gt;</a:t>
            </a:r>
            <a:r>
              <a:rPr lang="lv-LV" sz="2800" dirty="0"/>
              <a:t>Otrā līmeņa virsraksts</a:t>
            </a:r>
            <a:r>
              <a:rPr lang="lv-LV" sz="2800" b="1" dirty="0"/>
              <a:t>&lt;/h2&gt;</a:t>
            </a:r>
            <a:r>
              <a:rPr lang="lv-LV" sz="2800" dirty="0"/>
              <a:t/>
            </a:r>
            <a:br>
              <a:rPr lang="lv-LV" sz="2800" dirty="0"/>
            </a:br>
            <a:r>
              <a:rPr lang="lv-LV" sz="2800" b="1" dirty="0"/>
              <a:t>&lt;h6&gt;</a:t>
            </a:r>
            <a:r>
              <a:rPr lang="lv-LV" sz="2800" dirty="0"/>
              <a:t>Sestā līmeņa virsraksts</a:t>
            </a:r>
            <a:r>
              <a:rPr lang="lv-LV" sz="2800" b="1" dirty="0"/>
              <a:t>&lt;/h6&gt;</a:t>
            </a:r>
            <a:endParaRPr lang="en-US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lv-LV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Rindkopas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0238"/>
          </a:xfrm>
        </p:spPr>
        <p:txBody>
          <a:bodyPr/>
          <a:lstStyle/>
          <a:p>
            <a:r>
              <a:rPr lang="lv-LV" smtClean="0"/>
              <a:t>Rindkopas atzīmē ar tagu </a:t>
            </a:r>
            <a:r>
              <a:rPr lang="lv-LV" b="1" smtClean="0">
                <a:solidFill>
                  <a:srgbClr val="0070C0"/>
                </a:solidFill>
              </a:rPr>
              <a:t>&lt;p&gt;</a:t>
            </a:r>
            <a:r>
              <a:rPr lang="lv-LV" smtClean="0"/>
              <a:t>.</a:t>
            </a:r>
          </a:p>
          <a:p>
            <a:r>
              <a:rPr lang="lv-LV" smtClean="0"/>
              <a:t>Lai sadalītu rindkopu vairākās rindās, tad izmanto tagu </a:t>
            </a:r>
            <a:r>
              <a:rPr lang="lv-LV" b="1" smtClean="0">
                <a:solidFill>
                  <a:srgbClr val="0070C0"/>
                </a:solidFill>
              </a:rPr>
              <a:t>&lt;br&gt;</a:t>
            </a:r>
            <a:r>
              <a:rPr lang="lv-LV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625" y="3571876"/>
            <a:ext cx="8072438" cy="27701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Piemērs: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/>
              <a:t>&lt;p&gt;</a:t>
            </a:r>
            <a:r>
              <a:rPr lang="lv-LV" sz="2800" dirty="0"/>
              <a:t>Šī ir ļoti svarīgā teksta pirmā rindkopa</a:t>
            </a:r>
            <a:r>
              <a:rPr lang="lv-LV" sz="2800" b="1" dirty="0"/>
              <a:t>&lt;/p&gt;</a:t>
            </a:r>
            <a:r>
              <a:rPr lang="lv-LV" sz="2800" dirty="0"/>
              <a:t/>
            </a:r>
            <a:br>
              <a:rPr lang="lv-LV" sz="2800" dirty="0"/>
            </a:br>
            <a:r>
              <a:rPr lang="lv-LV" sz="2800" b="1" dirty="0"/>
              <a:t>&lt;p&gt;</a:t>
            </a:r>
            <a:r>
              <a:rPr lang="lv-LV" sz="2800" dirty="0"/>
              <a:t>Šī ir otra rindkopa</a:t>
            </a:r>
            <a:r>
              <a:rPr lang="lv-LV" sz="2800" b="1" dirty="0"/>
              <a:t>&lt;</a:t>
            </a:r>
            <a:r>
              <a:rPr lang="lv-LV" sz="2800" b="1" dirty="0" err="1"/>
              <a:t>br</a:t>
            </a:r>
            <a:r>
              <a:rPr lang="lv-LV" sz="2800" b="1" dirty="0"/>
              <a:t>&gt;</a:t>
            </a:r>
            <a:r>
              <a:rPr lang="lv-LV" sz="2800" dirty="0"/>
              <a:t/>
            </a:r>
            <a:br>
              <a:rPr lang="lv-LV" sz="2800" dirty="0"/>
            </a:br>
            <a:r>
              <a:rPr lang="lv-LV" sz="2800" dirty="0"/>
              <a:t>ar pārnesi jaunā rindā, taču joprojām šīs rindkopas ietvaros</a:t>
            </a:r>
            <a:r>
              <a:rPr lang="lv-LV" sz="2800" b="1" dirty="0"/>
              <a:t>&lt;/p&gt;</a:t>
            </a:r>
            <a:endParaRPr lang="en-US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lv-LV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Fonta parametri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eaLnBrk="1" hangingPunct="1"/>
            <a:r>
              <a:rPr lang="lv-LV" b="1" u="sng" smtClean="0">
                <a:solidFill>
                  <a:srgbClr val="7030A0"/>
                </a:solidFill>
              </a:rPr>
              <a:t>Color</a:t>
            </a:r>
            <a:r>
              <a:rPr lang="lv-LV" smtClean="0"/>
              <a:t> – krāsa</a:t>
            </a:r>
          </a:p>
          <a:p>
            <a:pPr eaLnBrk="1" hangingPunct="1"/>
            <a:r>
              <a:rPr lang="lv-LV" b="1" u="sng" smtClean="0">
                <a:solidFill>
                  <a:srgbClr val="7030A0"/>
                </a:solidFill>
              </a:rPr>
              <a:t>Face</a:t>
            </a:r>
            <a:r>
              <a:rPr lang="lv-LV" smtClean="0"/>
              <a:t> – fonta šrifts</a:t>
            </a:r>
          </a:p>
          <a:p>
            <a:pPr eaLnBrk="1" hangingPunct="1"/>
            <a:r>
              <a:rPr lang="lv-LV" b="1" u="sng" smtClean="0">
                <a:solidFill>
                  <a:srgbClr val="7030A0"/>
                </a:solidFill>
              </a:rPr>
              <a:t>Size</a:t>
            </a:r>
            <a:r>
              <a:rPr lang="lv-LV" smtClean="0"/>
              <a:t> – fonta izmērs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63" y="3500438"/>
            <a:ext cx="8072437" cy="3200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Piemērs: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&lt;p&gt;</a:t>
            </a:r>
            <a:r>
              <a:rPr lang="lv-LV" sz="2800" b="1" dirty="0">
                <a:solidFill>
                  <a:srgbClr val="33CC33"/>
                </a:solidFill>
              </a:rPr>
              <a:t>&lt;</a:t>
            </a:r>
            <a:r>
              <a:rPr lang="lv-LV" sz="2800" b="1" dirty="0" err="1">
                <a:solidFill>
                  <a:srgbClr val="33CC33"/>
                </a:solidFill>
              </a:rPr>
              <a:t>font</a:t>
            </a:r>
            <a:r>
              <a:rPr lang="lv-LV" sz="2800" b="1" dirty="0">
                <a:solidFill>
                  <a:srgbClr val="33CC33"/>
                </a:solidFill>
              </a:rPr>
              <a:t> color=“#0000FF” size=“5” </a:t>
            </a:r>
            <a:r>
              <a:rPr lang="lv-LV" sz="2800" b="1" dirty="0" err="1">
                <a:solidFill>
                  <a:srgbClr val="33CC33"/>
                </a:solidFill>
              </a:rPr>
              <a:t>face</a:t>
            </a:r>
            <a:r>
              <a:rPr lang="lv-LV" sz="2800" b="1" dirty="0">
                <a:solidFill>
                  <a:srgbClr val="33CC33"/>
                </a:solidFill>
              </a:rPr>
              <a:t> =“</a:t>
            </a:r>
            <a:r>
              <a:rPr lang="lv-LV" sz="2800" b="1" dirty="0" err="1">
                <a:solidFill>
                  <a:srgbClr val="33CC33"/>
                </a:solidFill>
              </a:rPr>
              <a:t>Verdana</a:t>
            </a:r>
            <a:r>
              <a:rPr lang="lv-LV" sz="2800" b="1" dirty="0">
                <a:solidFill>
                  <a:srgbClr val="33CC33"/>
                </a:solidFill>
              </a:rPr>
              <a:t>”&gt;</a:t>
            </a:r>
            <a:r>
              <a:rPr lang="lv-LV" sz="2800" dirty="0"/>
              <a:t>Krāsains teksts</a:t>
            </a:r>
            <a:r>
              <a:rPr lang="lv-LV" sz="2800" b="1" dirty="0">
                <a:solidFill>
                  <a:srgbClr val="33CC33"/>
                </a:solidFill>
              </a:rPr>
              <a:t>&lt;/</a:t>
            </a:r>
            <a:r>
              <a:rPr lang="lv-LV" sz="2800" b="1" dirty="0" err="1">
                <a:solidFill>
                  <a:srgbClr val="33CC33"/>
                </a:solidFill>
              </a:rPr>
              <a:t>font</a:t>
            </a:r>
            <a:r>
              <a:rPr lang="lv-LV" sz="2800" b="1" dirty="0">
                <a:solidFill>
                  <a:srgbClr val="33CC33"/>
                </a:solidFill>
              </a:rPr>
              <a:t>&gt;</a:t>
            </a:r>
            <a:r>
              <a:rPr lang="en-US" sz="2800" dirty="0"/>
              <a:t>&lt;/p&gt;</a:t>
            </a:r>
            <a:endParaRPr lang="lv-LV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lv-LV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&lt;p&gt;</a:t>
            </a:r>
            <a:r>
              <a:rPr lang="lv-LV" sz="2800" b="1" dirty="0">
                <a:solidFill>
                  <a:srgbClr val="33CC33"/>
                </a:solidFill>
              </a:rPr>
              <a:t>&lt;</a:t>
            </a:r>
            <a:r>
              <a:rPr lang="lv-LV" sz="2800" b="1" dirty="0" err="1">
                <a:solidFill>
                  <a:srgbClr val="33CC33"/>
                </a:solidFill>
              </a:rPr>
              <a:t>font</a:t>
            </a:r>
            <a:r>
              <a:rPr lang="lv-LV" sz="2800" b="1" dirty="0">
                <a:solidFill>
                  <a:srgbClr val="33CC33"/>
                </a:solidFill>
              </a:rPr>
              <a:t> </a:t>
            </a:r>
            <a:r>
              <a:rPr lang="lv-LV" sz="2800" b="1" dirty="0" err="1">
                <a:solidFill>
                  <a:srgbClr val="33CC33"/>
                </a:solidFill>
              </a:rPr>
              <a:t>color=“red</a:t>
            </a:r>
            <a:r>
              <a:rPr lang="lv-LV" sz="2800" b="1" dirty="0">
                <a:solidFill>
                  <a:srgbClr val="33CC33"/>
                </a:solidFill>
              </a:rPr>
              <a:t>” size=“3” </a:t>
            </a:r>
            <a:r>
              <a:rPr lang="lv-LV" sz="2800" b="1" dirty="0" err="1">
                <a:solidFill>
                  <a:srgbClr val="33CC33"/>
                </a:solidFill>
              </a:rPr>
              <a:t>face</a:t>
            </a:r>
            <a:r>
              <a:rPr lang="lv-LV" sz="2800" b="1" dirty="0">
                <a:solidFill>
                  <a:srgbClr val="33CC33"/>
                </a:solidFill>
              </a:rPr>
              <a:t> =“</a:t>
            </a:r>
            <a:r>
              <a:rPr lang="lv-LV" sz="2800" b="1" dirty="0" err="1">
                <a:solidFill>
                  <a:srgbClr val="33CC33"/>
                </a:solidFill>
              </a:rPr>
              <a:t>Comic</a:t>
            </a:r>
            <a:r>
              <a:rPr lang="lv-LV" sz="2800" b="1" dirty="0">
                <a:solidFill>
                  <a:srgbClr val="33CC33"/>
                </a:solidFill>
              </a:rPr>
              <a:t> </a:t>
            </a:r>
            <a:r>
              <a:rPr lang="lv-LV" sz="2800" b="1" dirty="0" err="1">
                <a:solidFill>
                  <a:srgbClr val="33CC33"/>
                </a:solidFill>
              </a:rPr>
              <a:t>Sans</a:t>
            </a:r>
            <a:r>
              <a:rPr lang="lv-LV" sz="2800" b="1" dirty="0">
                <a:solidFill>
                  <a:srgbClr val="33CC33"/>
                </a:solidFill>
              </a:rPr>
              <a:t> MS”&gt;</a:t>
            </a:r>
            <a:r>
              <a:rPr lang="lv-LV" sz="2800" dirty="0"/>
              <a:t>Teksts sarkanā krāsā</a:t>
            </a:r>
            <a:r>
              <a:rPr lang="lv-LV" sz="2800" b="1" dirty="0">
                <a:solidFill>
                  <a:srgbClr val="33CC33"/>
                </a:solidFill>
              </a:rPr>
              <a:t>&lt;/</a:t>
            </a:r>
            <a:r>
              <a:rPr lang="lv-LV" sz="2800" b="1" dirty="0" err="1">
                <a:solidFill>
                  <a:srgbClr val="33CC33"/>
                </a:solidFill>
              </a:rPr>
              <a:t>font</a:t>
            </a:r>
            <a:r>
              <a:rPr lang="lv-LV" sz="2800" b="1" dirty="0">
                <a:solidFill>
                  <a:srgbClr val="33CC33"/>
                </a:solidFill>
              </a:rPr>
              <a:t>&gt;</a:t>
            </a:r>
            <a:r>
              <a:rPr lang="en-US" sz="2800" dirty="0"/>
              <a:t>&lt;/p&gt;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486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Tīmekļa lapu veidošana, tās mācību metodika</vt:lpstr>
      <vt:lpstr>Mācību priekšmeta obligātais saturs*  tēmai “Tīmekļa lappušu veidošana”</vt:lpstr>
      <vt:lpstr>Web lapu izstrādes rīki</vt:lpstr>
      <vt:lpstr>HTML valoda</vt:lpstr>
      <vt:lpstr>HTML pamatelementi</vt:lpstr>
      <vt:lpstr>1.uzdevums:</vt:lpstr>
      <vt:lpstr>Virsraksti</vt:lpstr>
      <vt:lpstr>Rindkopas</vt:lpstr>
      <vt:lpstr>Fonta parametri</vt:lpstr>
      <vt:lpstr>Krāsu kodi</vt:lpstr>
      <vt:lpstr>Patstāvīgais darbs: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Tīmekļa lapu veidošana</dc:title>
  <dc:creator>S96F</dc:creator>
  <cp:lastModifiedBy>Windows User</cp:lastModifiedBy>
  <cp:revision>41</cp:revision>
  <dcterms:created xsi:type="dcterms:W3CDTF">2011-01-12T09:36:58Z</dcterms:created>
  <dcterms:modified xsi:type="dcterms:W3CDTF">2011-12-20T08:24:31Z</dcterms:modified>
</cp:coreProperties>
</file>