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5" r:id="rId4"/>
    <p:sldId id="291" r:id="rId5"/>
    <p:sldId id="300" r:id="rId6"/>
    <p:sldId id="294" r:id="rId7"/>
    <p:sldId id="296" r:id="rId8"/>
    <p:sldId id="297" r:id="rId9"/>
    <p:sldId id="301" r:id="rId10"/>
    <p:sldId id="299" r:id="rId11"/>
    <p:sldId id="298" r:id="rId12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0099"/>
    <a:srgbClr val="FF6600"/>
    <a:srgbClr val="FF9900"/>
    <a:srgbClr val="8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F937F-4CC3-4ECB-8A72-F87C494D8D56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94DC0-79C3-4C3A-A494-D2B8009B0D9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470A6-35AA-4E3E-BBA2-66C30290A972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324D-6D92-4F73-B11A-451D435F4DE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B56A5-D1E7-4926-B5ED-333000DCDF58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30383-E09C-4C0E-897D-F98C54A1408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22C71-CCE6-4EDF-861F-1800F5AC22F6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DC3DD-84A1-43D8-9555-DCD302BC496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7BFA2-3E3A-428B-8ACE-744514C07B1F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DFF1F-DB8A-4593-AAC2-738BEE72CDA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E0598-2062-4E8E-A33D-0CDABE7EFB73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BC467-B179-47AA-9824-3CF6DF18510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7C132-673C-4D4C-93D5-D9F48E951F0C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0E020-5F59-4FD9-B2F3-08D96898682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1F26A-35D5-4EF1-A60B-5530064ED47B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BA0D5-38D5-41CE-93DD-D05D41AEAAB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CBA3C-C352-46E3-9269-0082FEB353C6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D2C21-AD5D-4BB4-9FA6-75B6A1B3435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56FF4-2739-4CB8-A425-0A6116232EB1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F4467-6E51-47D8-B29C-D6927039A08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9829F-8D31-4C8B-A2B1-4CA7DD8DAA49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F427B-3D40-496E-B696-A64A31B9537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1F36AB-AF46-42E5-B19A-88BFCD2A022A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5F41AA-188A-4091-8205-912009EBDCE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15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6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Attēli, hipersaites </a:t>
            </a:r>
            <a:br>
              <a:rPr lang="lv-LV" sz="6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v-LV" sz="6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dokumentā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4664"/>
            <a:ext cx="7772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1809" y="5772834"/>
            <a:ext cx="7720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ESF </a:t>
            </a:r>
            <a:r>
              <a:rPr lang="en-US" sz="1600" dirty="0" err="1"/>
              <a:t>projekts</a:t>
            </a:r>
            <a:r>
              <a:rPr lang="en-US" sz="1600" dirty="0"/>
              <a:t> „</a:t>
            </a:r>
            <a:r>
              <a:rPr lang="en-US" sz="1600" dirty="0" err="1"/>
              <a:t>Profesionālajā</a:t>
            </a:r>
            <a:r>
              <a:rPr lang="en-US" sz="1600" dirty="0"/>
              <a:t> </a:t>
            </a:r>
            <a:r>
              <a:rPr lang="en-US" sz="1600" dirty="0" err="1"/>
              <a:t>izglītībā</a:t>
            </a:r>
            <a:r>
              <a:rPr lang="en-US" sz="1600" dirty="0"/>
              <a:t> </a:t>
            </a:r>
            <a:r>
              <a:rPr lang="en-US" sz="1600" dirty="0" err="1"/>
              <a:t>iesaistīto</a:t>
            </a:r>
            <a:r>
              <a:rPr lang="en-US" sz="1600" dirty="0"/>
              <a:t> </a:t>
            </a:r>
            <a:r>
              <a:rPr lang="en-US" sz="1600" dirty="0" err="1"/>
              <a:t>vispārizglītojošo</a:t>
            </a:r>
            <a:r>
              <a:rPr lang="en-US" sz="1600" dirty="0"/>
              <a:t> </a:t>
            </a:r>
            <a:r>
              <a:rPr lang="en-US" sz="1600" dirty="0" err="1"/>
              <a:t>mācību</a:t>
            </a:r>
            <a:r>
              <a:rPr lang="en-US" sz="1600" dirty="0"/>
              <a:t> </a:t>
            </a:r>
            <a:r>
              <a:rPr lang="en-US" sz="1600" dirty="0" err="1" smtClean="0"/>
              <a:t>priekšmetu</a:t>
            </a:r>
            <a:endParaRPr lang="en-US" sz="1600" dirty="0" smtClean="0"/>
          </a:p>
          <a:p>
            <a:pPr algn="ctr"/>
            <a:r>
              <a:rPr lang="en-US" sz="1600" dirty="0" err="1" smtClean="0"/>
              <a:t>pedagogu</a:t>
            </a:r>
            <a:r>
              <a:rPr lang="en-US" sz="1600" dirty="0" smtClean="0"/>
              <a:t> </a:t>
            </a:r>
            <a:r>
              <a:rPr lang="en-US" sz="1600" dirty="0" err="1"/>
              <a:t>kompetences</a:t>
            </a:r>
            <a:r>
              <a:rPr lang="en-US" sz="1600" dirty="0"/>
              <a:t> </a:t>
            </a:r>
            <a:r>
              <a:rPr lang="en-US" sz="1600" dirty="0" err="1"/>
              <a:t>paaugstināšana</a:t>
            </a:r>
            <a:r>
              <a:rPr lang="en-US" sz="1600" dirty="0" smtClean="0"/>
              <a:t>”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/>
              <a:t>vienošanās</a:t>
            </a:r>
            <a:r>
              <a:rPr lang="en-US" sz="1600" dirty="0"/>
              <a:t> Nr. 2009/0274/1DP/1.2.1.1.2/09/IPIA/VIAA/003)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71630"/>
            <a:ext cx="8229600" cy="25717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lv-LV" sz="2800" dirty="0" smtClean="0"/>
              <a:t>Izveidot saites starp abiem </a:t>
            </a:r>
            <a:r>
              <a:rPr lang="lv-LV" sz="2800" b="1" i="1" dirty="0" smtClean="0"/>
              <a:t>html</a:t>
            </a:r>
            <a:r>
              <a:rPr lang="lv-LV" sz="2800" dirty="0" smtClean="0"/>
              <a:t> dokumentiem: </a:t>
            </a:r>
            <a:r>
              <a:rPr lang="lv-LV" sz="2800" b="1" i="1" dirty="0" err="1" smtClean="0"/>
              <a:t>simpsoni.html</a:t>
            </a:r>
            <a:r>
              <a:rPr lang="lv-LV" sz="2800" b="1" i="1" dirty="0" smtClean="0"/>
              <a:t> </a:t>
            </a:r>
            <a:r>
              <a:rPr lang="lv-LV" sz="2800" dirty="0" smtClean="0"/>
              <a:t>un </a:t>
            </a:r>
            <a:r>
              <a:rPr lang="lv-LV" sz="2800" b="1" i="1" dirty="0" err="1" smtClean="0"/>
              <a:t>homers.html</a:t>
            </a:r>
            <a:r>
              <a:rPr lang="lv-LV" sz="2800" dirty="0" smtClean="0"/>
              <a:t>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lv-LV" sz="2800" dirty="0" smtClean="0"/>
              <a:t>Izveidot saiti uz </a:t>
            </a:r>
            <a:r>
              <a:rPr lang="lv-LV" sz="2800" b="1" i="1" dirty="0" smtClean="0"/>
              <a:t>interneta lapu</a:t>
            </a:r>
            <a:r>
              <a:rPr lang="lv-LV" sz="2800" dirty="0" smtClean="0"/>
              <a:t>, piemēram uz “</a:t>
            </a:r>
            <a:r>
              <a:rPr lang="lv-LV" sz="2800" dirty="0" err="1" smtClean="0"/>
              <a:t>simpsona</a:t>
            </a:r>
            <a:r>
              <a:rPr lang="lv-LV" sz="2800" dirty="0" smtClean="0"/>
              <a:t> spēļu lapu”!</a:t>
            </a:r>
          </a:p>
          <a:p>
            <a:pPr marL="514350" indent="-514350">
              <a:buFont typeface="Arial" charset="0"/>
              <a:buNone/>
              <a:defRPr/>
            </a:pPr>
            <a:endParaRPr lang="lv-LV" sz="28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28596" y="785842"/>
            <a:ext cx="8286808" cy="7857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Patstāvīgais darbs:</a:t>
            </a:r>
            <a:endParaRPr kumimoji="0" lang="lv-LV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8" y="214313"/>
            <a:ext cx="6143625" cy="48387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0" y="4786313"/>
            <a:ext cx="2949575" cy="1857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2292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50" y="785813"/>
            <a:ext cx="4535488" cy="3900487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cxnSp>
        <p:nvCxnSpPr>
          <p:cNvPr id="18" name="Curved Connector 17"/>
          <p:cNvCxnSpPr/>
          <p:nvPr/>
        </p:nvCxnSpPr>
        <p:spPr>
          <a:xfrm flipV="1">
            <a:off x="1357313" y="1785938"/>
            <a:ext cx="3500437" cy="2786062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2579688" y="4518025"/>
            <a:ext cx="2279650" cy="422275"/>
          </a:xfrm>
          <a:custGeom>
            <a:avLst/>
            <a:gdLst>
              <a:gd name="connsiteX0" fmla="*/ 2279176 w 2279176"/>
              <a:gd name="connsiteY0" fmla="*/ 0 h 423080"/>
              <a:gd name="connsiteX1" fmla="*/ 1323833 w 2279176"/>
              <a:gd name="connsiteY1" fmla="*/ 395785 h 423080"/>
              <a:gd name="connsiteX2" fmla="*/ 0 w 2279176"/>
              <a:gd name="connsiteY2" fmla="*/ 163773 h 423080"/>
              <a:gd name="connsiteX3" fmla="*/ 0 w 2279176"/>
              <a:gd name="connsiteY3" fmla="*/ 163773 h 42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9176" h="423080">
                <a:moveTo>
                  <a:pt x="2279176" y="0"/>
                </a:moveTo>
                <a:cubicBezTo>
                  <a:pt x="1991436" y="184245"/>
                  <a:pt x="1703696" y="368490"/>
                  <a:pt x="1323833" y="395785"/>
                </a:cubicBezTo>
                <a:cubicBezTo>
                  <a:pt x="943970" y="423080"/>
                  <a:pt x="0" y="163773"/>
                  <a:pt x="0" y="163773"/>
                </a:cubicBezTo>
                <a:lnTo>
                  <a:pt x="0" y="163773"/>
                </a:lnTo>
              </a:path>
            </a:pathLst>
          </a:cu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lv-LV"/>
          </a:p>
        </p:txBody>
      </p:sp>
      <p:sp>
        <p:nvSpPr>
          <p:cNvPr id="24" name="Freeform 23"/>
          <p:cNvSpPr/>
          <p:nvPr/>
        </p:nvSpPr>
        <p:spPr>
          <a:xfrm>
            <a:off x="41275" y="4859338"/>
            <a:ext cx="5595938" cy="931862"/>
          </a:xfrm>
          <a:custGeom>
            <a:avLst/>
            <a:gdLst>
              <a:gd name="connsiteX0" fmla="*/ 682388 w 5595582"/>
              <a:gd name="connsiteY0" fmla="*/ 0 h 932597"/>
              <a:gd name="connsiteX1" fmla="*/ 818866 w 5595582"/>
              <a:gd name="connsiteY1" fmla="*/ 791570 h 932597"/>
              <a:gd name="connsiteX2" fmla="*/ 5595582 w 5595582"/>
              <a:gd name="connsiteY2" fmla="*/ 846161 h 932597"/>
              <a:gd name="connsiteX3" fmla="*/ 5595582 w 5595582"/>
              <a:gd name="connsiteY3" fmla="*/ 846161 h 93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95582" h="932597">
                <a:moveTo>
                  <a:pt x="682388" y="0"/>
                </a:moveTo>
                <a:cubicBezTo>
                  <a:pt x="341194" y="325271"/>
                  <a:pt x="0" y="650543"/>
                  <a:pt x="818866" y="791570"/>
                </a:cubicBezTo>
                <a:cubicBezTo>
                  <a:pt x="1637732" y="932597"/>
                  <a:pt x="5595582" y="846161"/>
                  <a:pt x="5595582" y="846161"/>
                </a:cubicBezTo>
                <a:lnTo>
                  <a:pt x="5595582" y="846161"/>
                </a:lnTo>
              </a:path>
            </a:pathLst>
          </a:custGeom>
          <a:ln w="3810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Grafikas ievietošana HTML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63" y="1071563"/>
          <a:ext cx="8229600" cy="21031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543296"/>
                <a:gridCol w="46863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img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src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= “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attels.jpg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”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Ievieto grafisko zīmējumu,</a:t>
                      </a:r>
                    </a:p>
                    <a:p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src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 norāda ceļu uz zīmējumu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body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background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attels.jpg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Fona zīmējums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89" name="Rectangle 3"/>
          <p:cNvSpPr>
            <a:spLocks noChangeArrowheads="1"/>
          </p:cNvSpPr>
          <p:nvPr/>
        </p:nvSpPr>
        <p:spPr bwMode="auto">
          <a:xfrm>
            <a:off x="428625" y="3357563"/>
            <a:ext cx="1785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lv-LV" sz="2400" b="1" i="1" dirty="0">
                <a:solidFill>
                  <a:srgbClr val="000099"/>
                </a:solidFill>
              </a:rPr>
              <a:t>Piemēri:</a:t>
            </a:r>
            <a:endParaRPr lang="lv-LV" sz="2400" dirty="0"/>
          </a:p>
        </p:txBody>
      </p:sp>
      <p:sp>
        <p:nvSpPr>
          <p:cNvPr id="3090" name="TextBox 5"/>
          <p:cNvSpPr txBox="1">
            <a:spLocks noChangeArrowheads="1"/>
          </p:cNvSpPr>
          <p:nvPr/>
        </p:nvSpPr>
        <p:spPr bwMode="auto">
          <a:xfrm>
            <a:off x="214313" y="3857625"/>
            <a:ext cx="87153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800"/>
              </a:spcBef>
              <a:buClr>
                <a:srgbClr val="00B0F0"/>
              </a:buClr>
              <a:buFont typeface="Wingdings" pitchFamily="2" charset="2"/>
              <a:buChar char="Ø"/>
            </a:pPr>
            <a:r>
              <a:rPr lang="lv-LV" sz="2400"/>
              <a:t>Ja attēls atrodas tajā pašā failu mapē, kurā atrodas HTML dokuments: </a:t>
            </a:r>
            <a:r>
              <a:rPr lang="lv-LV" sz="2400">
                <a:solidFill>
                  <a:srgbClr val="FF0000"/>
                </a:solidFill>
                <a:cs typeface="Arial" charset="0"/>
              </a:rPr>
              <a:t>&lt;img src = “attels.jpg”&gt;</a:t>
            </a:r>
          </a:p>
          <a:p>
            <a:pPr>
              <a:spcBef>
                <a:spcPts val="1800"/>
              </a:spcBef>
              <a:buClr>
                <a:srgbClr val="00B0F0"/>
              </a:buClr>
              <a:buFont typeface="Wingdings" pitchFamily="2" charset="2"/>
              <a:buChar char="Ø"/>
            </a:pPr>
            <a:r>
              <a:rPr lang="lv-LV" sz="2400"/>
              <a:t>Ja attēls atrodas faila apakšmapē (parasti grafiskajiem elementiem izveido savu mapi): </a:t>
            </a:r>
            <a:r>
              <a:rPr lang="lv-LV" sz="2400">
                <a:solidFill>
                  <a:srgbClr val="FF0000"/>
                </a:solidFill>
                <a:cs typeface="Arial" charset="0"/>
              </a:rPr>
              <a:t>&lt;img src = “bildes/attels1.jpg”&gt;</a:t>
            </a:r>
          </a:p>
          <a:p>
            <a:pPr>
              <a:spcBef>
                <a:spcPts val="1800"/>
              </a:spcBef>
              <a:buClr>
                <a:srgbClr val="00B0F0"/>
              </a:buClr>
              <a:buFont typeface="Wingdings" pitchFamily="2" charset="2"/>
              <a:buChar char="Ø"/>
            </a:pPr>
            <a:r>
              <a:rPr lang="lv-LV" sz="2400">
                <a:cs typeface="Arial" charset="0"/>
              </a:rPr>
              <a:t>Attēls no tīmekļa adreses: </a:t>
            </a:r>
            <a:r>
              <a:rPr lang="lv-LV" sz="2400">
                <a:solidFill>
                  <a:srgbClr val="FF0000"/>
                </a:solidFill>
              </a:rPr>
              <a:t>&lt;img src=http://...../attels.jpg&gt;</a:t>
            </a:r>
            <a:endParaRPr lang="lv-LV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8572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Grafikas parametri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285750" y="928688"/>
          <a:ext cx="8572560" cy="524925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306838"/>
                <a:gridCol w="6265722"/>
              </a:tblGrid>
              <a:tr h="421887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Parametri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96907">
                <a:tc>
                  <a:txBody>
                    <a:bodyPr/>
                    <a:lstStyle/>
                    <a:p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with</a:t>
                      </a:r>
                      <a:r>
                        <a:rPr lang="lv-LV" sz="2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0" dirty="0" smtClean="0">
                          <a:latin typeface="Arial" pitchFamily="34" charset="0"/>
                          <a:cs typeface="Arial" pitchFamily="34" charset="0"/>
                        </a:rPr>
                        <a:t>un</a:t>
                      </a:r>
                      <a:r>
                        <a:rPr lang="lv-LV" sz="2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height</a:t>
                      </a:r>
                      <a:endParaRPr lang="lv-LV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Attēla platums un augstums pikseļos</a:t>
                      </a:r>
                    </a:p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img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src=“attels.jpg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” width=“250” height=“150”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59397">
                <a:tc>
                  <a:txBody>
                    <a:bodyPr/>
                    <a:lstStyle/>
                    <a:p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border</a:t>
                      </a:r>
                      <a:endParaRPr lang="lv-LV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Rāmis ap zīmējumu. (Ja border=0, tad rāmis netiek rādīts)</a:t>
                      </a:r>
                    </a:p>
                  </a:txBody>
                  <a:tcPr/>
                </a:tc>
              </a:tr>
              <a:tr h="820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hspace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0" baseline="0" dirty="0" smtClean="0">
                          <a:latin typeface="Arial" pitchFamily="34" charset="0"/>
                          <a:cs typeface="Arial" pitchFamily="34" charset="0"/>
                        </a:rPr>
                        <a:t>un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vspace</a:t>
                      </a:r>
                      <a:endParaRPr lang="lv-LV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Nosaka brīvo telpu ap attēlu pa labi, pa kreisi un no augšas un apakšas</a:t>
                      </a:r>
                      <a:endParaRPr lang="lv-LV" sz="24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943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align</a:t>
                      </a:r>
                      <a:endParaRPr lang="lv-LV" sz="24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Izlīdzina attēlu attiecībā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pret tekstu:</a:t>
                      </a:r>
                    </a:p>
                  </a:txBody>
                  <a:tcPr/>
                </a:tc>
              </a:tr>
              <a:tr h="7593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align</a:t>
                      </a:r>
                      <a:r>
                        <a:rPr lang="lv-LV" sz="1800" b="1" baseline="0" dirty="0" smtClean="0">
                          <a:latin typeface="Arial" pitchFamily="34" charset="0"/>
                          <a:cs typeface="Arial" pitchFamily="34" charset="0"/>
                        </a:rPr>
                        <a:t> = top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align</a:t>
                      </a:r>
                      <a:r>
                        <a:rPr lang="lv-LV" sz="1800" b="1" baseline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lv-LV" sz="1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middle</a:t>
                      </a:r>
                      <a:endParaRPr lang="lv-LV" sz="18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align</a:t>
                      </a:r>
                      <a:r>
                        <a:rPr lang="lv-LV" sz="1800" b="1" baseline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lv-LV" sz="1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bottom</a:t>
                      </a:r>
                      <a:endParaRPr lang="lv-LV" sz="18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align</a:t>
                      </a:r>
                      <a:r>
                        <a:rPr lang="lv-LV" sz="1800" b="1" baseline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lv-LV" sz="1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left</a:t>
                      </a:r>
                      <a:endParaRPr lang="lv-LV" sz="18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align</a:t>
                      </a:r>
                      <a:r>
                        <a:rPr lang="lv-LV" sz="1800" b="1" baseline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lv-LV" sz="1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right</a:t>
                      </a:r>
                      <a:endParaRPr lang="lv-LV" sz="18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aseline="0" dirty="0" smtClean="0">
                          <a:latin typeface="Arial" pitchFamily="34" charset="0"/>
                          <a:cs typeface="Arial" pitchFamily="34" charset="0"/>
                        </a:rPr>
                        <a:t>vertikāla izlīdzināšana pēc augšējās malas.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aseline="0" dirty="0" smtClean="0">
                          <a:latin typeface="Arial" pitchFamily="34" charset="0"/>
                          <a:cs typeface="Arial" pitchFamily="34" charset="0"/>
                        </a:rPr>
                        <a:t>vertikāla izlīdzināšana pēc centra.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aseline="0" dirty="0" smtClean="0">
                          <a:latin typeface="Arial" pitchFamily="34" charset="0"/>
                          <a:cs typeface="Arial" pitchFamily="34" charset="0"/>
                        </a:rPr>
                        <a:t>vertikāla izlīdzināšana pēc apakšējās malas.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aseline="0" dirty="0" smtClean="0">
                          <a:latin typeface="Arial" pitchFamily="34" charset="0"/>
                          <a:cs typeface="Arial" pitchFamily="34" charset="0"/>
                        </a:rPr>
                        <a:t>horizontāla izlīdzināšana pēc kreisās malas.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aseline="0" dirty="0" smtClean="0">
                          <a:latin typeface="Arial" pitchFamily="34" charset="0"/>
                          <a:cs typeface="Arial" pitchFamily="34" charset="0"/>
                        </a:rPr>
                        <a:t>horizontāla izlīdzināšana pēc labās malas.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250031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lv-LV" sz="2400" dirty="0" smtClean="0"/>
              <a:t>Izveidot  </a:t>
            </a:r>
            <a:r>
              <a:rPr lang="lv-LV" sz="2400" b="1" i="1" dirty="0" smtClean="0"/>
              <a:t>C:/My </a:t>
            </a:r>
            <a:r>
              <a:rPr lang="lv-LV" sz="2400" b="1" i="1" dirty="0" err="1" smtClean="0"/>
              <a:t>Documents</a:t>
            </a:r>
            <a:r>
              <a:rPr lang="lv-LV" sz="2400" dirty="0" smtClean="0"/>
              <a:t>/mapi: </a:t>
            </a:r>
            <a:r>
              <a:rPr lang="lv-LV" sz="2400" b="1" i="1" dirty="0" smtClean="0"/>
              <a:t>4_nodarbiba</a:t>
            </a:r>
            <a:r>
              <a:rPr lang="lv-LV" sz="2400" dirty="0" smtClean="0"/>
              <a:t> un apakšmapi: </a:t>
            </a:r>
            <a:r>
              <a:rPr lang="lv-LV" sz="2400" b="1" i="1" dirty="0" err="1" smtClean="0"/>
              <a:t>Images</a:t>
            </a:r>
            <a:r>
              <a:rPr lang="lv-LV" sz="2400" dirty="0" smtClean="0"/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lv-LV" sz="2400" dirty="0" smtClean="0"/>
              <a:t>Interneta sameklēt un saglabāt apakšmapē </a:t>
            </a:r>
            <a:r>
              <a:rPr lang="lv-LV" sz="2400" b="1" i="1" dirty="0" err="1" smtClean="0"/>
              <a:t>Images</a:t>
            </a:r>
            <a:r>
              <a:rPr lang="lv-LV" sz="2400" dirty="0" smtClean="0"/>
              <a:t> attēlu ar </a:t>
            </a:r>
            <a:r>
              <a:rPr lang="lv-LV" sz="2400" dirty="0" err="1" smtClean="0"/>
              <a:t>Simpsonu</a:t>
            </a:r>
            <a:r>
              <a:rPr lang="lv-LV" sz="2400" dirty="0" smtClean="0"/>
              <a:t> ģimeni, nosaukt </a:t>
            </a:r>
            <a:r>
              <a:rPr lang="lv-LV" sz="2400" b="1" i="1" dirty="0" err="1" smtClean="0"/>
              <a:t>Simpsoni.jpg</a:t>
            </a:r>
            <a:r>
              <a:rPr lang="lv-LV" sz="2400" dirty="0" smtClean="0"/>
              <a:t> (drīkst arī citu).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lv-LV" sz="2400" dirty="0" smtClean="0"/>
              <a:t>Izveidot </a:t>
            </a:r>
            <a:r>
              <a:rPr lang="lv-LV" sz="2400" b="1" i="1" dirty="0" smtClean="0"/>
              <a:t>html</a:t>
            </a:r>
            <a:r>
              <a:rPr lang="lv-LV" sz="2400" dirty="0" smtClean="0"/>
              <a:t> dokumentu pēc dotā parauga. Saglabāt mapē </a:t>
            </a:r>
            <a:r>
              <a:rPr lang="lv-LV" sz="2400" b="1" i="1" dirty="0" smtClean="0"/>
              <a:t>4_nodarbiba</a:t>
            </a:r>
            <a:r>
              <a:rPr lang="lv-LV" sz="2400" dirty="0" smtClean="0"/>
              <a:t> un nosaukt </a:t>
            </a:r>
            <a:r>
              <a:rPr lang="lv-LV" sz="2400" b="1" i="1" dirty="0" err="1" smtClean="0"/>
              <a:t>simpsoni.html</a:t>
            </a:r>
            <a:endParaRPr lang="lv-LV" sz="2400" dirty="0" smtClean="0"/>
          </a:p>
          <a:p>
            <a:pPr marL="514350" indent="-514350">
              <a:buFont typeface="Arial" charset="0"/>
              <a:buNone/>
              <a:defRPr/>
            </a:pPr>
            <a:endParaRPr lang="lv-LV" sz="2400" dirty="0" smtClean="0"/>
          </a:p>
          <a:p>
            <a:pPr>
              <a:defRPr/>
            </a:pPr>
            <a:endParaRPr lang="lv-LV" dirty="0"/>
          </a:p>
        </p:txBody>
      </p:sp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3571875"/>
            <a:ext cx="7391400" cy="2447925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28596" y="131762"/>
            <a:ext cx="8286808" cy="725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4400" b="1" i="1" noProof="0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7</a:t>
            </a: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-71462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Tīmekļa lapas uzbūve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57428" y="962048"/>
            <a:ext cx="4629150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200025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lv-LV" sz="2400" dirty="0" smtClean="0"/>
              <a:t>Interneta sameklēt un saglabāt apakšmapē </a:t>
            </a:r>
            <a:r>
              <a:rPr lang="lv-LV" sz="2400" b="1" i="1" dirty="0" err="1" smtClean="0"/>
              <a:t>Images</a:t>
            </a:r>
            <a:r>
              <a:rPr lang="lv-LV" sz="2400" dirty="0" smtClean="0"/>
              <a:t> attēlus ar pārējiem </a:t>
            </a:r>
            <a:r>
              <a:rPr lang="lv-LV" sz="2400" dirty="0" err="1" smtClean="0"/>
              <a:t>Simpsonu</a:t>
            </a:r>
            <a:r>
              <a:rPr lang="lv-LV" sz="2400" dirty="0" smtClean="0"/>
              <a:t> ģimenes locekļiem, nosaukt </a:t>
            </a:r>
            <a:r>
              <a:rPr lang="lv-LV" sz="2400" b="1" i="1" dirty="0" err="1" smtClean="0"/>
              <a:t>Homers.jpg</a:t>
            </a:r>
            <a:r>
              <a:rPr lang="lv-LV" sz="2400" dirty="0" smtClean="0"/>
              <a:t>, </a:t>
            </a:r>
            <a:r>
              <a:rPr lang="lv-LV" sz="2400" b="1" i="1" dirty="0" err="1" smtClean="0"/>
              <a:t>Bart.jpg</a:t>
            </a:r>
            <a:r>
              <a:rPr lang="lv-LV" sz="2400" dirty="0" smtClean="0"/>
              <a:t> utt.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lv-LV" sz="2400" dirty="0" smtClean="0"/>
              <a:t>Papildināt mājas lapu</a:t>
            </a:r>
            <a:r>
              <a:rPr lang="lv-LV" sz="2400" b="1" i="1" dirty="0" smtClean="0"/>
              <a:t> </a:t>
            </a:r>
            <a:r>
              <a:rPr lang="lv-LV" sz="2400" b="1" i="1" dirty="0" err="1" smtClean="0"/>
              <a:t>simpsoni.html</a:t>
            </a:r>
            <a:r>
              <a:rPr lang="lv-LV" sz="2400" b="1" i="1" dirty="0" smtClean="0"/>
              <a:t> . </a:t>
            </a:r>
            <a:r>
              <a:rPr lang="lv-LV" sz="2400" dirty="0" smtClean="0"/>
              <a:t>Attēlus ievietot tabulā.</a:t>
            </a:r>
          </a:p>
          <a:p>
            <a:pPr marL="514350" indent="-514350">
              <a:buFont typeface="Arial" charset="0"/>
              <a:buNone/>
              <a:defRPr/>
            </a:pPr>
            <a:endParaRPr lang="lv-LV" sz="2400" dirty="0" smtClean="0"/>
          </a:p>
          <a:p>
            <a:pPr>
              <a:defRPr/>
            </a:pPr>
            <a:endParaRPr lang="lv-LV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2857500"/>
            <a:ext cx="7277100" cy="3786188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28596" y="131762"/>
            <a:ext cx="8286808" cy="725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8</a:t>
            </a: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8596" y="785795"/>
            <a:ext cx="8286808" cy="100013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lv-LV" sz="2400" dirty="0" smtClean="0"/>
              <a:t>Izveidot jaunu </a:t>
            </a:r>
            <a:r>
              <a:rPr lang="lv-LV" sz="2400" b="1" i="1" dirty="0" smtClean="0"/>
              <a:t>html</a:t>
            </a:r>
            <a:r>
              <a:rPr lang="lv-LV" sz="2400" dirty="0" smtClean="0"/>
              <a:t> dokumentu. Saglabāt mapē </a:t>
            </a:r>
            <a:r>
              <a:rPr lang="lv-LV" sz="2400" b="1" i="1" dirty="0" smtClean="0"/>
              <a:t>4_nodarbiba</a:t>
            </a:r>
            <a:r>
              <a:rPr lang="lv-LV" sz="2400" dirty="0" smtClean="0"/>
              <a:t> un nosaukt </a:t>
            </a:r>
            <a:r>
              <a:rPr lang="lv-LV" sz="2400" b="1" i="1" dirty="0" err="1" smtClean="0"/>
              <a:t>homers.html</a:t>
            </a:r>
            <a:r>
              <a:rPr lang="lv-LV" sz="2400" dirty="0" smtClean="0"/>
              <a:t>. </a:t>
            </a:r>
          </a:p>
          <a:p>
            <a:pPr>
              <a:defRPr/>
            </a:pPr>
            <a:endParaRPr lang="lv-LV" dirty="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928802"/>
            <a:ext cx="7629525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28596" y="-24"/>
            <a:ext cx="8286808" cy="7857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Patstāvīgais darbs:</a:t>
            </a:r>
            <a:endParaRPr kumimoji="0" lang="lv-LV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Saites starp lapām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14313" y="1071563"/>
          <a:ext cx="8515381" cy="42062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72098"/>
                <a:gridCol w="34432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2400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&lt;a </a:t>
                      </a:r>
                      <a:r>
                        <a:rPr lang="lv-LV" sz="2400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href="url</a:t>
                      </a:r>
                      <a:r>
                        <a:rPr lang="lv-LV" sz="2400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"&gt;teksts&lt;/a&gt;</a:t>
                      </a:r>
                      <a:endParaRPr lang="lv-LV" sz="2400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Vispārīgs pieraksts</a:t>
                      </a:r>
                      <a:endParaRPr lang="lv-LV" sz="24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a 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href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= “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lapa.html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”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&gt;Klikšķini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šeit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&lt;/a&gt;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Saite uz html dokumentu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a 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href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=  “http://www.tvnet.lv”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 Ziņas&lt;/a&gt;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Saite uz citu 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www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 adresi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&lt;a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href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="http://www.</a:t>
                      </a:r>
                      <a:r>
                        <a:rPr lang="lv-LV" sz="2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tvnet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r>
                        <a:rPr lang="lv-LV" sz="2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lv</a:t>
                      </a:r>
                      <a:r>
                        <a:rPr lang="lv-LV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 target="_blank"&gt;</a:t>
                      </a:r>
                      <a:r>
                        <a:rPr lang="lv-LV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Ziņas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&lt;/a&gt;</a:t>
                      </a:r>
                      <a:endParaRPr lang="lv-LV" sz="2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Saite, kas atveras jaunā logā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Saite uz html dokumentu no attēla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3800475" cy="4095750"/>
          </a:xfrm>
          <a:prstGeom prst="rect">
            <a:avLst/>
          </a:prstGeom>
          <a:noFill/>
          <a:ln w="28575">
            <a:solidFill>
              <a:srgbClr val="33CC33"/>
            </a:solidFill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3286124"/>
            <a:ext cx="5734050" cy="306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lv-LV" sz="2400" b="1" i="1" dirty="0" smtClean="0">
                <a:solidFill>
                  <a:srgbClr val="000099"/>
                </a:solidFill>
              </a:rPr>
              <a:t>Piemērs:</a:t>
            </a:r>
            <a:endParaRPr lang="lv-L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420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Attēli, hipersaites  HTML dokumentā</vt:lpstr>
      <vt:lpstr>Grafikas ievietošana HTML </vt:lpstr>
      <vt:lpstr>Grafikas parametri</vt:lpstr>
      <vt:lpstr>PowerPoint Presentation</vt:lpstr>
      <vt:lpstr>Tīmekļa lapas uzbūve</vt:lpstr>
      <vt:lpstr>PowerPoint Presentation</vt:lpstr>
      <vt:lpstr>PowerPoint Presentation</vt:lpstr>
      <vt:lpstr>Saites starp lapām</vt:lpstr>
      <vt:lpstr>Piemērs:</vt:lpstr>
      <vt:lpstr>PowerPoint Presentation</vt:lpstr>
      <vt:lpstr>PowerPoint Presentation</vt:lpstr>
    </vt:vector>
  </TitlesOfParts>
  <Company>LiepU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Tīmekļa lapu veidošana</dc:title>
  <dc:creator>S96F</dc:creator>
  <cp:lastModifiedBy>Windows User</cp:lastModifiedBy>
  <cp:revision>119</cp:revision>
  <dcterms:created xsi:type="dcterms:W3CDTF">2011-01-12T09:36:58Z</dcterms:created>
  <dcterms:modified xsi:type="dcterms:W3CDTF">2011-12-20T08:27:47Z</dcterms:modified>
</cp:coreProperties>
</file>