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8" r:id="rId14"/>
    <p:sldId id="267" r:id="rId15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isnleņķa trīsstūris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Virsrakst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17" name="Apakšvirsrakst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lv-LV" smtClean="0"/>
              <a:t>Rediģēt šablona apakšvirsraksta stilu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Brīvform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Brīvform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Brīvform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Taisns savienotājs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uma vietturis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A31ADE-EB03-4777-8A46-63E82134016A}" type="datetimeFigureOut">
              <a:rPr lang="lv-LV" smtClean="0"/>
              <a:t>2012.03.29.</a:t>
            </a:fld>
            <a:endParaRPr lang="lv-LV"/>
          </a:p>
        </p:txBody>
      </p:sp>
      <p:sp>
        <p:nvSpPr>
          <p:cNvPr id="19" name="Kājenes vietturis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lv-LV"/>
          </a:p>
        </p:txBody>
      </p:sp>
      <p:sp>
        <p:nvSpPr>
          <p:cNvPr id="27" name="Slaida numura vietturis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t>2012.03.29.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t>2012.03.29.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t>2012.03.29.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  <p:sp>
        <p:nvSpPr>
          <p:cNvPr id="7" name="Virsrakst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t>2012.03.29.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  <p:sp>
        <p:nvSpPr>
          <p:cNvPr id="7" name="Skujiņu bultiņ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Skujiņu bultiņ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t>2012.03.29.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  <p:sp>
        <p:nvSpPr>
          <p:cNvPr id="8" name="Virsrakst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Salīdzinājums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</p:txBody>
      </p:sp>
      <p:sp>
        <p:nvSpPr>
          <p:cNvPr id="5" name="Satura vietturis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t>2012.03.29.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t>2012.03.29.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  <p:sp>
        <p:nvSpPr>
          <p:cNvPr id="6" name="Virsrakst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t>2012.03.29.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turs ar parakst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t>2012.03.29.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ttēls ar parakstu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lv-LV" smtClean="0"/>
              <a:t>Noklikšķiniet uz attēla ikonas</a:t>
            </a:r>
            <a:endParaRPr kumimoji="0" lang="en-US" dirty="0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A31ADE-EB03-4777-8A46-63E82134016A}" type="datetimeFigureOut">
              <a:rPr lang="lv-LV" smtClean="0"/>
              <a:t>2012.03.29.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8" name="Brīvform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Brīvform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aisnleņķa trīsstūris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Taisns savienotājs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kujiņu bultiņ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Skujiņu bultiņ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rīvform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Brīvform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aisnleņķa trīsstūris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Taisns savienotājs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Virsraksta viettur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0" name="Teksta vietturis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  <a:p>
            <a:pPr lvl="1" eaLnBrk="1" latinLnBrk="0" hangingPunct="1"/>
            <a:r>
              <a:rPr kumimoji="0" lang="lv-LV" smtClean="0"/>
              <a:t>Otrais līmenis</a:t>
            </a:r>
          </a:p>
          <a:p>
            <a:pPr lvl="2" eaLnBrk="1" latinLnBrk="0" hangingPunct="1"/>
            <a:r>
              <a:rPr kumimoji="0" lang="lv-LV" smtClean="0"/>
              <a:t>Trešais līmenis</a:t>
            </a:r>
          </a:p>
          <a:p>
            <a:pPr lvl="3" eaLnBrk="1" latinLnBrk="0" hangingPunct="1"/>
            <a:r>
              <a:rPr kumimoji="0" lang="lv-LV" smtClean="0"/>
              <a:t>Ceturtais līmenis</a:t>
            </a:r>
          </a:p>
          <a:p>
            <a:pPr lvl="4" eaLnBrk="1" latinLnBrk="0" hangingPunct="1"/>
            <a:r>
              <a:rPr kumimoji="0" lang="lv-LV" smtClean="0"/>
              <a:t>Piektais līmenis</a:t>
            </a:r>
            <a:endParaRPr kumimoji="0" lang="en-US"/>
          </a:p>
        </p:txBody>
      </p:sp>
      <p:sp>
        <p:nvSpPr>
          <p:cNvPr id="10" name="Datuma vietturis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EA31ADE-EB03-4777-8A46-63E82134016A}" type="datetimeFigureOut">
              <a:rPr lang="lv-LV" smtClean="0"/>
              <a:t>2012.03.29.</a:t>
            </a:fld>
            <a:endParaRPr lang="lv-LV"/>
          </a:p>
        </p:txBody>
      </p:sp>
      <p:sp>
        <p:nvSpPr>
          <p:cNvPr id="22" name="Kājenes vietturis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lv-LV"/>
          </a:p>
        </p:txBody>
      </p:sp>
      <p:sp>
        <p:nvSpPr>
          <p:cNvPr id="18" name="Slaida numura vietturis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00B050"/>
                </a:solidFill>
              </a:rPr>
              <a:t>Deutsch für </a:t>
            </a:r>
            <a:r>
              <a:rPr lang="de-DE" dirty="0">
                <a:solidFill>
                  <a:srgbClr val="00B050"/>
                </a:solidFill>
              </a:rPr>
              <a:t>A</a:t>
            </a:r>
            <a:r>
              <a:rPr lang="de-DE" dirty="0" smtClean="0">
                <a:solidFill>
                  <a:srgbClr val="00B050"/>
                </a:solidFill>
              </a:rPr>
              <a:t>nfänger II</a:t>
            </a:r>
            <a:endParaRPr lang="lv-LV" dirty="0">
              <a:solidFill>
                <a:srgbClr val="00B050"/>
              </a:solidFill>
            </a:endParaRP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b="1" dirty="0" smtClean="0">
              <a:solidFill>
                <a:srgbClr val="00B050"/>
              </a:solidFill>
            </a:endParaRPr>
          </a:p>
          <a:p>
            <a:r>
              <a:rPr lang="de-DE" b="1" dirty="0" err="1" smtClean="0">
                <a:solidFill>
                  <a:srgbClr val="00B050"/>
                </a:solidFill>
              </a:rPr>
              <a:t>Dr.philol</a:t>
            </a:r>
            <a:r>
              <a:rPr lang="de-DE" b="1" dirty="0" smtClean="0">
                <a:solidFill>
                  <a:srgbClr val="00B050"/>
                </a:solidFill>
              </a:rPr>
              <a:t>. Karine </a:t>
            </a:r>
            <a:r>
              <a:rPr lang="de-DE" b="1" dirty="0" err="1" smtClean="0">
                <a:solidFill>
                  <a:srgbClr val="00B050"/>
                </a:solidFill>
              </a:rPr>
              <a:t>Laganovska</a:t>
            </a:r>
            <a:endParaRPr lang="lv-LV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917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de-DE" b="1" i="1" dirty="0" smtClean="0">
                <a:solidFill>
                  <a:srgbClr val="7030A0"/>
                </a:solidFill>
              </a:rPr>
              <a:t>-</a:t>
            </a:r>
            <a:r>
              <a:rPr lang="de-DE" b="1" i="1" dirty="0" err="1" smtClean="0">
                <a:solidFill>
                  <a:srgbClr val="7030A0"/>
                </a:solidFill>
              </a:rPr>
              <a:t>chen</a:t>
            </a:r>
            <a:r>
              <a:rPr lang="de-DE" b="1" i="1" dirty="0" smtClean="0">
                <a:solidFill>
                  <a:srgbClr val="7030A0"/>
                </a:solidFill>
              </a:rPr>
              <a:t> (-</a:t>
            </a:r>
            <a:r>
              <a:rPr lang="de-DE" b="1" i="1" dirty="0" err="1" smtClean="0">
                <a:solidFill>
                  <a:srgbClr val="7030A0"/>
                </a:solidFill>
              </a:rPr>
              <a:t>chen</a:t>
            </a:r>
            <a:r>
              <a:rPr lang="de-DE" b="1" i="1" dirty="0" smtClean="0">
                <a:solidFill>
                  <a:srgbClr val="7030A0"/>
                </a:solidFill>
              </a:rPr>
              <a:t>)</a:t>
            </a:r>
          </a:p>
          <a:p>
            <a:pPr algn="ctr"/>
            <a:r>
              <a:rPr lang="de-DE" b="1" i="1" dirty="0" smtClean="0">
                <a:solidFill>
                  <a:srgbClr val="7030A0"/>
                </a:solidFill>
              </a:rPr>
              <a:t>-lein (-lein)</a:t>
            </a:r>
          </a:p>
          <a:p>
            <a:pPr algn="ctr"/>
            <a:r>
              <a:rPr lang="de-DE" b="1" i="1" dirty="0" smtClean="0">
                <a:solidFill>
                  <a:srgbClr val="7030A0"/>
                </a:solidFill>
              </a:rPr>
              <a:t>-</a:t>
            </a:r>
            <a:r>
              <a:rPr lang="de-DE" b="1" i="1" dirty="0" err="1" smtClean="0">
                <a:solidFill>
                  <a:srgbClr val="7030A0"/>
                </a:solidFill>
              </a:rPr>
              <a:t>erl</a:t>
            </a:r>
            <a:r>
              <a:rPr lang="de-DE" b="1" i="1" dirty="0" smtClean="0">
                <a:solidFill>
                  <a:srgbClr val="7030A0"/>
                </a:solidFill>
              </a:rPr>
              <a:t> (-</a:t>
            </a:r>
            <a:r>
              <a:rPr lang="de-DE" b="1" i="1" dirty="0" err="1" smtClean="0">
                <a:solidFill>
                  <a:srgbClr val="7030A0"/>
                </a:solidFill>
              </a:rPr>
              <a:t>erl</a:t>
            </a:r>
            <a:r>
              <a:rPr lang="de-DE" b="1" i="1" dirty="0" smtClean="0">
                <a:solidFill>
                  <a:srgbClr val="7030A0"/>
                </a:solidFill>
              </a:rPr>
              <a:t>)</a:t>
            </a:r>
          </a:p>
          <a:p>
            <a:pPr algn="ctr"/>
            <a:r>
              <a:rPr lang="de-DE" b="1" i="1" dirty="0" smtClean="0">
                <a:solidFill>
                  <a:srgbClr val="7030A0"/>
                </a:solidFill>
              </a:rPr>
              <a:t>-</a:t>
            </a:r>
            <a:r>
              <a:rPr lang="de-DE" b="1" i="1" dirty="0" err="1" smtClean="0">
                <a:solidFill>
                  <a:srgbClr val="7030A0"/>
                </a:solidFill>
              </a:rPr>
              <a:t>ment</a:t>
            </a:r>
            <a:r>
              <a:rPr lang="de-DE" b="1" i="1" dirty="0" smtClean="0">
                <a:solidFill>
                  <a:srgbClr val="7030A0"/>
                </a:solidFill>
              </a:rPr>
              <a:t> (-e)</a:t>
            </a:r>
          </a:p>
          <a:p>
            <a:pPr algn="ctr"/>
            <a:r>
              <a:rPr lang="de-DE" b="1" i="1" dirty="0" smtClean="0">
                <a:solidFill>
                  <a:srgbClr val="7030A0"/>
                </a:solidFill>
              </a:rPr>
              <a:t>-</a:t>
            </a:r>
            <a:r>
              <a:rPr lang="de-DE" b="1" i="1" dirty="0" err="1" smtClean="0">
                <a:solidFill>
                  <a:srgbClr val="7030A0"/>
                </a:solidFill>
              </a:rPr>
              <a:t>nis</a:t>
            </a:r>
            <a:r>
              <a:rPr lang="de-DE" b="1" i="1" dirty="0" smtClean="0">
                <a:solidFill>
                  <a:srgbClr val="7030A0"/>
                </a:solidFill>
              </a:rPr>
              <a:t> (-nisse, 98%)  </a:t>
            </a:r>
          </a:p>
          <a:p>
            <a:pPr algn="ctr"/>
            <a:r>
              <a:rPr lang="de-DE" b="1" i="1" dirty="0" smtClean="0">
                <a:solidFill>
                  <a:srgbClr val="7030A0"/>
                </a:solidFill>
              </a:rPr>
              <a:t>-um (-en)</a:t>
            </a:r>
          </a:p>
          <a:p>
            <a:pPr algn="ctr"/>
            <a:r>
              <a:rPr lang="de-DE" b="1" i="1" dirty="0" smtClean="0">
                <a:solidFill>
                  <a:srgbClr val="7030A0"/>
                </a:solidFill>
              </a:rPr>
              <a:t>-</a:t>
            </a:r>
            <a:r>
              <a:rPr lang="de-DE" b="1" i="1" dirty="0" err="1" smtClean="0">
                <a:solidFill>
                  <a:srgbClr val="7030A0"/>
                </a:solidFill>
              </a:rPr>
              <a:t>tum</a:t>
            </a:r>
            <a:r>
              <a:rPr lang="de-DE" b="1" i="1" dirty="0" smtClean="0">
                <a:solidFill>
                  <a:srgbClr val="7030A0"/>
                </a:solidFill>
              </a:rPr>
              <a:t> (-er)</a:t>
            </a:r>
          </a:p>
          <a:p>
            <a:pPr algn="ctr"/>
            <a:r>
              <a:rPr lang="de-DE" b="1" i="1" dirty="0" smtClean="0">
                <a:solidFill>
                  <a:srgbClr val="7030A0"/>
                </a:solidFill>
              </a:rPr>
              <a:t>-Infinitiv (kein Plural)</a:t>
            </a:r>
          </a:p>
          <a:p>
            <a:pPr algn="ctr"/>
            <a:endParaRPr lang="de-DE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de-DE" b="1" dirty="0"/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Artikel - </a:t>
            </a:r>
            <a:r>
              <a:rPr lang="de-DE" i="1" dirty="0" smtClean="0"/>
              <a:t>das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val="3735149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de-DE" sz="3600" b="1" dirty="0" smtClean="0">
                <a:solidFill>
                  <a:schemeClr val="accent1">
                    <a:lumMod val="75000"/>
                  </a:schemeClr>
                </a:solidFill>
              </a:rPr>
              <a:t>Juli, Musik, Religion, Dokument, Lesen, Aktion, Konditorei, Tochter, Motor, Montag, Architekt, Zentrum, Realität, Tragödie, März, Zeitung, Herbst, Freundschaft, Büchlein, Kätzchen, Norden, Ärztin, Lehrling, Praktikum, Schreiben, Möglichkeit</a:t>
            </a:r>
          </a:p>
          <a:p>
            <a:pPr algn="ctr"/>
            <a:endParaRPr lang="de-DE" b="1" dirty="0"/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Artikel – </a:t>
            </a:r>
            <a:r>
              <a:rPr lang="de-DE" i="1" dirty="0" smtClean="0"/>
              <a:t>der? </a:t>
            </a:r>
            <a:r>
              <a:rPr lang="de-DE" i="1" dirty="0"/>
              <a:t>d</a:t>
            </a:r>
            <a:r>
              <a:rPr lang="de-DE" i="1" dirty="0" smtClean="0"/>
              <a:t>ie? das?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val="3292648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>
              <a:defRPr/>
            </a:pPr>
            <a:endParaRPr lang="lv-LV" sz="2800" dirty="0"/>
          </a:p>
        </p:txBody>
      </p:sp>
      <p:sp>
        <p:nvSpPr>
          <p:cNvPr id="4" name="Oval 3"/>
          <p:cNvSpPr/>
          <p:nvPr/>
        </p:nvSpPr>
        <p:spPr>
          <a:xfrm>
            <a:off x="2843213" y="3068638"/>
            <a:ext cx="3168650" cy="1130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3600" dirty="0" smtClean="0"/>
              <a:t>Bahnhof</a:t>
            </a:r>
            <a:endParaRPr lang="lv-LV" sz="3600" dirty="0"/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flipH="1" flipV="1">
            <a:off x="2843215" y="2708277"/>
            <a:ext cx="464036" cy="525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" idx="4"/>
          </p:cNvCxnSpPr>
          <p:nvPr/>
        </p:nvCxnSpPr>
        <p:spPr>
          <a:xfrm>
            <a:off x="4427538" y="4198938"/>
            <a:ext cx="73027" cy="885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4" idx="0"/>
          </p:cNvCxnSpPr>
          <p:nvPr/>
        </p:nvCxnSpPr>
        <p:spPr>
          <a:xfrm flipV="1">
            <a:off x="4427538" y="2205038"/>
            <a:ext cx="1" cy="86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5"/>
          </p:cNvCxnSpPr>
          <p:nvPr/>
        </p:nvCxnSpPr>
        <p:spPr>
          <a:xfrm>
            <a:off x="5547825" y="4033409"/>
            <a:ext cx="608500" cy="4750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4" idx="7"/>
          </p:cNvCxnSpPr>
          <p:nvPr/>
        </p:nvCxnSpPr>
        <p:spPr>
          <a:xfrm flipV="1">
            <a:off x="5547825" y="2708277"/>
            <a:ext cx="537063" cy="525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4" idx="3"/>
          </p:cNvCxnSpPr>
          <p:nvPr/>
        </p:nvCxnSpPr>
        <p:spPr>
          <a:xfrm flipH="1">
            <a:off x="2843215" y="4033409"/>
            <a:ext cx="464036" cy="4750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1187450" y="2133600"/>
            <a:ext cx="1944688" cy="6254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dirty="0" smtClean="0"/>
              <a:t>?</a:t>
            </a:r>
            <a:endParaRPr lang="de-DE" dirty="0"/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3132138" y="1628775"/>
            <a:ext cx="2376487" cy="5826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defRPr/>
            </a:pPr>
            <a:r>
              <a:rPr lang="de-DE" sz="1800" dirty="0" smtClean="0"/>
              <a:t>?</a:t>
            </a:r>
            <a:endParaRPr lang="de-DE" sz="1800" dirty="0"/>
          </a:p>
        </p:txBody>
      </p:sp>
      <p:sp>
        <p:nvSpPr>
          <p:cNvPr id="18" name="Oval 17"/>
          <p:cNvSpPr/>
          <p:nvPr/>
        </p:nvSpPr>
        <p:spPr>
          <a:xfrm>
            <a:off x="6108793" y="2349500"/>
            <a:ext cx="1944687" cy="5032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dirty="0" smtClean="0"/>
              <a:t>?</a:t>
            </a:r>
            <a:endParaRPr lang="de-DE" dirty="0"/>
          </a:p>
        </p:txBody>
      </p:sp>
      <p:sp>
        <p:nvSpPr>
          <p:cNvPr id="19" name="Oval 18"/>
          <p:cNvSpPr/>
          <p:nvPr/>
        </p:nvSpPr>
        <p:spPr>
          <a:xfrm>
            <a:off x="827088" y="4292600"/>
            <a:ext cx="2016125" cy="6492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dirty="0" smtClean="0"/>
              <a:t>?</a:t>
            </a:r>
            <a:endParaRPr lang="de-DE" dirty="0"/>
          </a:p>
        </p:txBody>
      </p:sp>
      <p:sp>
        <p:nvSpPr>
          <p:cNvPr id="20" name="Oval 19"/>
          <p:cNvSpPr/>
          <p:nvPr/>
        </p:nvSpPr>
        <p:spPr>
          <a:xfrm>
            <a:off x="3419475" y="5157788"/>
            <a:ext cx="2232025" cy="647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dirty="0"/>
              <a:t>?</a:t>
            </a:r>
            <a:endParaRPr lang="de-DE" dirty="0"/>
          </a:p>
        </p:txBody>
      </p:sp>
      <p:sp>
        <p:nvSpPr>
          <p:cNvPr id="24" name="Oval 23"/>
          <p:cNvSpPr/>
          <p:nvPr/>
        </p:nvSpPr>
        <p:spPr>
          <a:xfrm>
            <a:off x="6156325" y="4292600"/>
            <a:ext cx="2087563" cy="6492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dirty="0" smtClean="0"/>
              <a:t>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7898038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de-DE" sz="2400" b="1" dirty="0" smtClean="0">
                <a:solidFill>
                  <a:srgbClr val="7030A0"/>
                </a:solidFill>
              </a:rPr>
              <a:t>Ein Bahnhof. Menschen kommen und gehen, lachen und weinen. </a:t>
            </a:r>
          </a:p>
          <a:p>
            <a:pPr marL="109728" indent="0" algn="just">
              <a:buNone/>
            </a:pPr>
            <a:r>
              <a:rPr lang="de-DE" sz="2400" b="1" dirty="0" smtClean="0">
                <a:solidFill>
                  <a:srgbClr val="7030A0"/>
                </a:solidFill>
              </a:rPr>
              <a:t>Ein Zug kommt. Touristen. Sie reisen. Sie winken.</a:t>
            </a:r>
          </a:p>
          <a:p>
            <a:pPr marL="109728" indent="0" algn="just">
              <a:buNone/>
            </a:pPr>
            <a:r>
              <a:rPr lang="de-DE" sz="2400" b="1" dirty="0" smtClean="0">
                <a:solidFill>
                  <a:srgbClr val="7030A0"/>
                </a:solidFill>
              </a:rPr>
              <a:t>Ein Mädchen. Es lacht. </a:t>
            </a:r>
          </a:p>
          <a:p>
            <a:pPr marL="109728" indent="0" algn="just">
              <a:buNone/>
            </a:pPr>
            <a:r>
              <a:rPr lang="de-DE" sz="2400" b="1" dirty="0" smtClean="0">
                <a:solidFill>
                  <a:srgbClr val="7030A0"/>
                </a:solidFill>
              </a:rPr>
              <a:t>Eine Frau. Ein Mann. </a:t>
            </a:r>
          </a:p>
          <a:p>
            <a:pPr marL="109728" indent="0" algn="just">
              <a:buNone/>
            </a:pPr>
            <a:r>
              <a:rPr lang="de-DE" sz="2400" b="1" dirty="0" smtClean="0">
                <a:solidFill>
                  <a:srgbClr val="7030A0"/>
                </a:solidFill>
              </a:rPr>
              <a:t>Er sagt: „Auf Wiedersehen“. Aber sie weint. </a:t>
            </a:r>
          </a:p>
          <a:p>
            <a:pPr marL="109728" indent="0" algn="just">
              <a:buNone/>
            </a:pPr>
            <a:r>
              <a:rPr lang="de-DE" sz="2400" b="1" dirty="0" smtClean="0">
                <a:solidFill>
                  <a:srgbClr val="7030A0"/>
                </a:solidFill>
              </a:rPr>
              <a:t>Sie ist jung. Er ist jung. Sie sind verliebt. Der Mann winkt. Die Frau geht. </a:t>
            </a:r>
          </a:p>
          <a:p>
            <a:pPr marL="109728" indent="0" algn="just">
              <a:buNone/>
            </a:pPr>
            <a:r>
              <a:rPr lang="de-DE" sz="2400" b="1" dirty="0" smtClean="0">
                <a:solidFill>
                  <a:srgbClr val="7030A0"/>
                </a:solidFill>
              </a:rPr>
              <a:t>Wer ist der Mann? Wie heißt die Frau? Wo wohnt er? Wo wohnt sie? </a:t>
            </a:r>
          </a:p>
          <a:p>
            <a:pPr marL="109728" indent="0" algn="just">
              <a:buNone/>
            </a:pPr>
            <a:r>
              <a:rPr lang="de-DE" sz="2400" b="1" dirty="0" smtClean="0">
                <a:solidFill>
                  <a:srgbClr val="7030A0"/>
                </a:solidFill>
              </a:rPr>
              <a:t>Menschen kommen und gehen, lachen und weinen.</a:t>
            </a:r>
          </a:p>
          <a:p>
            <a:pPr marL="109728" indent="0" algn="just">
              <a:buNone/>
            </a:pPr>
            <a:r>
              <a:rPr lang="de-DE" sz="2400" b="1" dirty="0" smtClean="0">
                <a:solidFill>
                  <a:srgbClr val="7030A0"/>
                </a:solidFill>
              </a:rPr>
              <a:t>Ein Bahnhof…..</a:t>
            </a:r>
          </a:p>
          <a:p>
            <a:pPr algn="ctr"/>
            <a:endParaRPr lang="de-DE" sz="2400" b="1" dirty="0"/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Text – </a:t>
            </a:r>
            <a:r>
              <a:rPr lang="de-DE" i="1" dirty="0" smtClean="0"/>
              <a:t>ein Bahnhof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val="2958917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 algn="ctr">
              <a:buNone/>
            </a:pPr>
            <a:r>
              <a:rPr lang="de-DE" sz="5400" b="1" i="1" dirty="0" smtClean="0">
                <a:solidFill>
                  <a:srgbClr val="00B050"/>
                </a:solidFill>
              </a:rPr>
              <a:t>Herzlichen Dank </a:t>
            </a:r>
          </a:p>
          <a:p>
            <a:pPr marL="109728" indent="0" algn="ctr">
              <a:buNone/>
            </a:pPr>
            <a:r>
              <a:rPr lang="de-DE" sz="5400" b="1" i="1" dirty="0" smtClean="0">
                <a:solidFill>
                  <a:srgbClr val="00B050"/>
                </a:solidFill>
              </a:rPr>
              <a:t>und </a:t>
            </a:r>
          </a:p>
          <a:p>
            <a:pPr marL="109728" indent="0" algn="ctr">
              <a:buNone/>
            </a:pPr>
            <a:r>
              <a:rPr lang="de-DE" sz="5400" b="1" i="1" dirty="0">
                <a:solidFill>
                  <a:srgbClr val="00B050"/>
                </a:solidFill>
              </a:rPr>
              <a:t>s</a:t>
            </a:r>
            <a:r>
              <a:rPr lang="de-DE" sz="5400" b="1" i="1" dirty="0" smtClean="0">
                <a:solidFill>
                  <a:srgbClr val="00B050"/>
                </a:solidFill>
              </a:rPr>
              <a:t>chönes Wochenende!</a:t>
            </a:r>
            <a:endParaRPr lang="de-DE" sz="5400" b="1" i="1" dirty="0">
              <a:solidFill>
                <a:srgbClr val="00B050"/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val="3777302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4525963"/>
          </a:xfrm>
        </p:spPr>
        <p:txBody>
          <a:bodyPr>
            <a:normAutofit lnSpcReduction="10000"/>
          </a:bodyPr>
          <a:lstStyle/>
          <a:p>
            <a:pPr algn="ctr"/>
            <a:r>
              <a:rPr lang="de-DE" b="1" dirty="0" err="1" smtClean="0">
                <a:solidFill>
                  <a:srgbClr val="00B050"/>
                </a:solidFill>
              </a:rPr>
              <a:t>Kā</a:t>
            </a:r>
            <a:r>
              <a:rPr lang="de-DE" b="1" dirty="0" smtClean="0">
                <a:solidFill>
                  <a:srgbClr val="00B050"/>
                </a:solidFill>
              </a:rPr>
              <a:t>?  </a:t>
            </a:r>
            <a:r>
              <a:rPr lang="de-DE" b="1" dirty="0" err="1" smtClean="0">
                <a:solidFill>
                  <a:srgbClr val="00B050"/>
                </a:solidFill>
              </a:rPr>
              <a:t>Cik</a:t>
            </a:r>
            <a:r>
              <a:rPr lang="de-DE" b="1" dirty="0" smtClean="0">
                <a:solidFill>
                  <a:srgbClr val="00B050"/>
                </a:solidFill>
              </a:rPr>
              <a:t>?</a:t>
            </a:r>
          </a:p>
          <a:p>
            <a:r>
              <a:rPr lang="de-DE" b="1" dirty="0" smtClean="0">
                <a:solidFill>
                  <a:srgbClr val="00B050"/>
                </a:solidFill>
              </a:rPr>
              <a:t>Wie</a:t>
            </a:r>
            <a:r>
              <a:rPr lang="de-DE" b="1" dirty="0" smtClean="0"/>
              <a:t> heißt du?</a:t>
            </a:r>
          </a:p>
          <a:p>
            <a:pPr marL="109728" indent="0">
              <a:buNone/>
            </a:pPr>
            <a:endParaRPr lang="de-DE" b="1" dirty="0" smtClean="0"/>
          </a:p>
          <a:p>
            <a:r>
              <a:rPr lang="de-DE" b="1" dirty="0" smtClean="0">
                <a:solidFill>
                  <a:srgbClr val="00B050"/>
                </a:solidFill>
              </a:rPr>
              <a:t>Wie</a:t>
            </a:r>
            <a:r>
              <a:rPr lang="de-DE" b="1" dirty="0" smtClean="0"/>
              <a:t> alt bist du?</a:t>
            </a:r>
          </a:p>
          <a:p>
            <a:pPr marL="109728" indent="0">
              <a:buNone/>
            </a:pPr>
            <a:endParaRPr lang="de-DE" b="1" dirty="0" smtClean="0"/>
          </a:p>
          <a:p>
            <a:r>
              <a:rPr lang="de-DE" b="1" dirty="0" smtClean="0">
                <a:solidFill>
                  <a:srgbClr val="00B050"/>
                </a:solidFill>
              </a:rPr>
              <a:t>Wie</a:t>
            </a:r>
            <a:r>
              <a:rPr lang="de-DE" b="1" dirty="0" smtClean="0"/>
              <a:t> spät ist es?</a:t>
            </a:r>
          </a:p>
          <a:p>
            <a:endParaRPr lang="de-DE" b="1" dirty="0"/>
          </a:p>
          <a:p>
            <a:r>
              <a:rPr lang="de-DE" b="1" dirty="0" smtClean="0">
                <a:solidFill>
                  <a:srgbClr val="00B050"/>
                </a:solidFill>
              </a:rPr>
              <a:t>Wie lange </a:t>
            </a:r>
            <a:r>
              <a:rPr lang="de-DE" b="1" dirty="0" smtClean="0"/>
              <a:t>lernst du Deutsch?</a:t>
            </a:r>
          </a:p>
          <a:p>
            <a:endParaRPr lang="de-DE" b="1" dirty="0">
              <a:solidFill>
                <a:srgbClr val="00B050"/>
              </a:solidFill>
            </a:endParaRPr>
          </a:p>
          <a:p>
            <a:r>
              <a:rPr lang="de-DE" b="1" dirty="0" smtClean="0">
                <a:solidFill>
                  <a:srgbClr val="00B050"/>
                </a:solidFill>
              </a:rPr>
              <a:t>Wie </a:t>
            </a:r>
            <a:r>
              <a:rPr lang="de-DE" b="1" dirty="0" smtClean="0"/>
              <a:t>geht es dir?</a:t>
            </a:r>
            <a:endParaRPr lang="lv-LV" b="1" dirty="0">
              <a:solidFill>
                <a:srgbClr val="00B050"/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>
                <a:solidFill>
                  <a:srgbClr val="00B050"/>
                </a:solidFill>
              </a:rPr>
              <a:t>W</a:t>
            </a:r>
            <a:r>
              <a:rPr lang="de-DE" dirty="0" smtClean="0"/>
              <a:t>-Fragen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652472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de-DE" b="1" dirty="0" smtClean="0">
                <a:solidFill>
                  <a:srgbClr val="00B050"/>
                </a:solidFill>
              </a:rPr>
              <a:t>Kur?  </a:t>
            </a:r>
            <a:r>
              <a:rPr lang="de-DE" b="1" dirty="0" err="1" smtClean="0">
                <a:solidFill>
                  <a:srgbClr val="00B050"/>
                </a:solidFill>
              </a:rPr>
              <a:t>No</a:t>
            </a:r>
            <a:r>
              <a:rPr lang="de-DE" b="1" dirty="0" smtClean="0">
                <a:solidFill>
                  <a:srgbClr val="00B050"/>
                </a:solidFill>
              </a:rPr>
              <a:t> </a:t>
            </a:r>
            <a:r>
              <a:rPr lang="de-DE" b="1" dirty="0" err="1" smtClean="0">
                <a:solidFill>
                  <a:srgbClr val="00B050"/>
                </a:solidFill>
              </a:rPr>
              <a:t>kurienes</a:t>
            </a:r>
            <a:r>
              <a:rPr lang="de-DE" b="1" dirty="0" smtClean="0">
                <a:solidFill>
                  <a:srgbClr val="00B050"/>
                </a:solidFill>
              </a:rPr>
              <a:t>? Uz </a:t>
            </a:r>
            <a:r>
              <a:rPr lang="de-DE" b="1" dirty="0" err="1" smtClean="0">
                <a:solidFill>
                  <a:srgbClr val="00B050"/>
                </a:solidFill>
              </a:rPr>
              <a:t>kurieni</a:t>
            </a:r>
            <a:r>
              <a:rPr lang="de-DE" b="1" dirty="0" smtClean="0">
                <a:solidFill>
                  <a:srgbClr val="00B050"/>
                </a:solidFill>
              </a:rPr>
              <a:t>? </a:t>
            </a:r>
            <a:r>
              <a:rPr lang="de-DE" b="1" dirty="0" err="1" smtClean="0">
                <a:solidFill>
                  <a:srgbClr val="00B050"/>
                </a:solidFill>
              </a:rPr>
              <a:t>Kad</a:t>
            </a:r>
            <a:r>
              <a:rPr lang="de-DE" b="1" dirty="0" smtClean="0">
                <a:solidFill>
                  <a:srgbClr val="00B050"/>
                </a:solidFill>
              </a:rPr>
              <a:t>?</a:t>
            </a:r>
          </a:p>
          <a:p>
            <a:r>
              <a:rPr lang="de-DE" b="1" dirty="0" smtClean="0">
                <a:solidFill>
                  <a:srgbClr val="00B050"/>
                </a:solidFill>
              </a:rPr>
              <a:t>Wo</a:t>
            </a:r>
            <a:r>
              <a:rPr lang="de-DE" b="1" dirty="0" smtClean="0"/>
              <a:t> wohnst du?</a:t>
            </a:r>
          </a:p>
          <a:p>
            <a:endParaRPr lang="de-DE" b="1" dirty="0"/>
          </a:p>
          <a:p>
            <a:r>
              <a:rPr lang="de-DE" b="1" dirty="0" smtClean="0">
                <a:solidFill>
                  <a:srgbClr val="00B050"/>
                </a:solidFill>
              </a:rPr>
              <a:t>Wo </a:t>
            </a:r>
            <a:r>
              <a:rPr lang="de-DE" b="1" dirty="0" smtClean="0"/>
              <a:t>arbeitest du?</a:t>
            </a:r>
            <a:endParaRPr lang="de-DE" b="1" dirty="0" smtClean="0">
              <a:solidFill>
                <a:srgbClr val="00B050"/>
              </a:solidFill>
            </a:endParaRPr>
          </a:p>
          <a:p>
            <a:endParaRPr lang="de-DE" b="1" dirty="0"/>
          </a:p>
          <a:p>
            <a:r>
              <a:rPr lang="de-DE" b="1" dirty="0" smtClean="0">
                <a:solidFill>
                  <a:srgbClr val="00B050"/>
                </a:solidFill>
              </a:rPr>
              <a:t>Woher</a:t>
            </a:r>
            <a:r>
              <a:rPr lang="de-DE" b="1" dirty="0" smtClean="0"/>
              <a:t> kommst du?</a:t>
            </a:r>
          </a:p>
          <a:p>
            <a:endParaRPr lang="de-DE" b="1" dirty="0"/>
          </a:p>
          <a:p>
            <a:r>
              <a:rPr lang="de-DE" b="1" dirty="0" smtClean="0">
                <a:solidFill>
                  <a:srgbClr val="00B050"/>
                </a:solidFill>
              </a:rPr>
              <a:t>Wohin </a:t>
            </a:r>
            <a:r>
              <a:rPr lang="de-DE" b="1" dirty="0" smtClean="0"/>
              <a:t>gehst du?</a:t>
            </a:r>
            <a:endParaRPr lang="de-DE" b="1" dirty="0" smtClean="0">
              <a:solidFill>
                <a:srgbClr val="00B050"/>
              </a:solidFill>
            </a:endParaRPr>
          </a:p>
          <a:p>
            <a:endParaRPr lang="de-DE" b="1" dirty="0"/>
          </a:p>
          <a:p>
            <a:r>
              <a:rPr lang="de-DE" b="1" dirty="0" smtClean="0">
                <a:solidFill>
                  <a:srgbClr val="00B050"/>
                </a:solidFill>
              </a:rPr>
              <a:t>Wann </a:t>
            </a:r>
            <a:r>
              <a:rPr lang="de-DE" b="1" dirty="0" smtClean="0"/>
              <a:t>hörst du Musik?</a:t>
            </a: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00B050"/>
                </a:solidFill>
              </a:rPr>
              <a:t>W</a:t>
            </a:r>
            <a:r>
              <a:rPr lang="de-DE" dirty="0"/>
              <a:t>-Fragen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26918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de-DE" b="1" dirty="0" err="1" smtClean="0">
                <a:solidFill>
                  <a:srgbClr val="00B050"/>
                </a:solidFill>
              </a:rPr>
              <a:t>Kurš</a:t>
            </a:r>
            <a:r>
              <a:rPr lang="de-DE" b="1" dirty="0" smtClean="0">
                <a:solidFill>
                  <a:srgbClr val="00B050"/>
                </a:solidFill>
              </a:rPr>
              <a:t>? </a:t>
            </a:r>
            <a:r>
              <a:rPr lang="de-DE" b="1" dirty="0" err="1" smtClean="0">
                <a:solidFill>
                  <a:srgbClr val="00B050"/>
                </a:solidFill>
              </a:rPr>
              <a:t>Kas</a:t>
            </a:r>
            <a:r>
              <a:rPr lang="de-DE" b="1" dirty="0" smtClean="0">
                <a:solidFill>
                  <a:srgbClr val="00B050"/>
                </a:solidFill>
              </a:rPr>
              <a:t>?</a:t>
            </a:r>
          </a:p>
          <a:p>
            <a:endParaRPr lang="de-DE" b="1" dirty="0" smtClean="0">
              <a:solidFill>
                <a:srgbClr val="00B050"/>
              </a:solidFill>
            </a:endParaRPr>
          </a:p>
          <a:p>
            <a:r>
              <a:rPr lang="de-DE" b="1" dirty="0" smtClean="0">
                <a:solidFill>
                  <a:srgbClr val="00B050"/>
                </a:solidFill>
              </a:rPr>
              <a:t>Wer</a:t>
            </a:r>
            <a:r>
              <a:rPr lang="de-DE" b="1" dirty="0" smtClean="0"/>
              <a:t> </a:t>
            </a:r>
            <a:r>
              <a:rPr lang="de-DE" b="1" dirty="0"/>
              <a:t>ist das?</a:t>
            </a:r>
            <a:endParaRPr lang="lv-LV" b="1" dirty="0"/>
          </a:p>
          <a:p>
            <a:pPr marL="109728" indent="0">
              <a:buNone/>
            </a:pPr>
            <a:endParaRPr lang="de-DE" b="1" dirty="0"/>
          </a:p>
          <a:p>
            <a:r>
              <a:rPr lang="de-DE" b="1" dirty="0" smtClean="0">
                <a:solidFill>
                  <a:srgbClr val="00B050"/>
                </a:solidFill>
              </a:rPr>
              <a:t>Was </a:t>
            </a:r>
            <a:r>
              <a:rPr lang="de-DE" b="1" dirty="0" smtClean="0"/>
              <a:t>ist das?</a:t>
            </a:r>
          </a:p>
          <a:p>
            <a:endParaRPr lang="de-DE" b="1" dirty="0">
              <a:solidFill>
                <a:srgbClr val="00B050"/>
              </a:solidFill>
            </a:endParaRPr>
          </a:p>
          <a:p>
            <a:r>
              <a:rPr lang="de-DE" b="1" dirty="0">
                <a:solidFill>
                  <a:srgbClr val="00B050"/>
                </a:solidFill>
              </a:rPr>
              <a:t>Was</a:t>
            </a:r>
            <a:r>
              <a:rPr lang="de-DE" b="1" dirty="0"/>
              <a:t> bist du von Beruf?</a:t>
            </a:r>
          </a:p>
          <a:p>
            <a:endParaRPr lang="de-DE" b="1" dirty="0" smtClean="0">
              <a:solidFill>
                <a:srgbClr val="00B050"/>
              </a:solidFill>
            </a:endParaRPr>
          </a:p>
          <a:p>
            <a:endParaRPr lang="de-DE" b="1" dirty="0"/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00B050"/>
                </a:solidFill>
              </a:rPr>
              <a:t>W</a:t>
            </a:r>
            <a:r>
              <a:rPr lang="de-DE" dirty="0"/>
              <a:t>-Fragen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7025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b="1" dirty="0" smtClean="0"/>
          </a:p>
          <a:p>
            <a:endParaRPr lang="de-DE" b="1" dirty="0"/>
          </a:p>
          <a:p>
            <a:r>
              <a:rPr lang="de-DE" b="1" dirty="0" smtClean="0"/>
              <a:t>Was machst du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gern</a:t>
            </a:r>
            <a:r>
              <a:rPr lang="de-DE" b="1" dirty="0" smtClean="0"/>
              <a:t>?</a:t>
            </a:r>
          </a:p>
          <a:p>
            <a:endParaRPr lang="de-DE" b="1" dirty="0" smtClean="0"/>
          </a:p>
          <a:p>
            <a:r>
              <a:rPr lang="de-DE" b="1" dirty="0" smtClean="0"/>
              <a:t>Was </a:t>
            </a:r>
            <a:r>
              <a:rPr lang="de-DE" b="1" dirty="0"/>
              <a:t>machst du </a:t>
            </a:r>
            <a:r>
              <a:rPr lang="de-DE" b="1" dirty="0" smtClean="0">
                <a:solidFill>
                  <a:srgbClr val="FF0000"/>
                </a:solidFill>
              </a:rPr>
              <a:t>sehr</a:t>
            </a:r>
            <a:r>
              <a:rPr lang="de-DE" b="1" dirty="0" smtClean="0"/>
              <a:t>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gern</a:t>
            </a:r>
            <a:r>
              <a:rPr lang="de-DE" b="1" dirty="0"/>
              <a:t>?</a:t>
            </a:r>
          </a:p>
          <a:p>
            <a:pPr marL="109728" indent="0">
              <a:buNone/>
            </a:pPr>
            <a:endParaRPr lang="de-DE" b="1" dirty="0" smtClean="0"/>
          </a:p>
          <a:p>
            <a:r>
              <a:rPr lang="de-DE" b="1" dirty="0" smtClean="0"/>
              <a:t>Was machst du </a:t>
            </a:r>
            <a:r>
              <a:rPr lang="de-DE" b="1" dirty="0" smtClean="0">
                <a:solidFill>
                  <a:srgbClr val="00B0F0"/>
                </a:solidFill>
              </a:rPr>
              <a:t>nicht so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gern</a:t>
            </a:r>
            <a:r>
              <a:rPr lang="de-DE" b="1" dirty="0" smtClean="0"/>
              <a:t>?</a:t>
            </a:r>
          </a:p>
          <a:p>
            <a:endParaRPr lang="de-DE" b="1" dirty="0"/>
          </a:p>
          <a:p>
            <a:r>
              <a:rPr lang="de-DE" b="1" dirty="0" smtClean="0"/>
              <a:t>Was machst du </a:t>
            </a:r>
            <a:r>
              <a:rPr lang="de-DE" b="1" dirty="0" smtClean="0">
                <a:solidFill>
                  <a:schemeClr val="accent1">
                    <a:lumMod val="75000"/>
                  </a:schemeClr>
                </a:solidFill>
              </a:rPr>
              <a:t>gar</a:t>
            </a:r>
            <a:r>
              <a:rPr lang="de-DE" b="1" dirty="0" smtClean="0"/>
              <a:t> nicht?</a:t>
            </a:r>
            <a:endParaRPr lang="lv-LV" b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>
                <a:solidFill>
                  <a:srgbClr val="00B050"/>
                </a:solidFill>
              </a:rPr>
              <a:t>Deine Hobbys - Interview</a:t>
            </a:r>
            <a:endParaRPr lang="lv-LV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225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de-DE" b="1" i="1" dirty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de-DE" b="1" i="1" dirty="0" smtClean="0">
                <a:solidFill>
                  <a:schemeClr val="accent1">
                    <a:lumMod val="75000"/>
                  </a:schemeClr>
                </a:solidFill>
              </a:rPr>
              <a:t>ch</a:t>
            </a:r>
            <a:r>
              <a:rPr lang="de-DE" b="1" dirty="0" smtClean="0">
                <a:solidFill>
                  <a:schemeClr val="accent1">
                    <a:lumMod val="75000"/>
                  </a:schemeClr>
                </a:solidFill>
              </a:rPr>
              <a:t>  habe</a:t>
            </a:r>
          </a:p>
          <a:p>
            <a:pPr algn="ctr"/>
            <a:r>
              <a:rPr lang="de-DE" b="1" i="1" dirty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de-DE" b="1" i="1" dirty="0" smtClean="0">
                <a:solidFill>
                  <a:schemeClr val="accent1">
                    <a:lumMod val="75000"/>
                  </a:schemeClr>
                </a:solidFill>
              </a:rPr>
              <a:t>u</a:t>
            </a:r>
            <a:r>
              <a:rPr lang="de-DE" b="1" dirty="0" smtClean="0">
                <a:solidFill>
                  <a:schemeClr val="accent1">
                    <a:lumMod val="75000"/>
                  </a:schemeClr>
                </a:solidFill>
              </a:rPr>
              <a:t> hast</a:t>
            </a:r>
          </a:p>
          <a:p>
            <a:pPr algn="ctr"/>
            <a:r>
              <a:rPr lang="de-DE" b="1" i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de-DE" b="1" i="1" dirty="0" smtClean="0">
                <a:solidFill>
                  <a:schemeClr val="accent1">
                    <a:lumMod val="75000"/>
                  </a:schemeClr>
                </a:solidFill>
              </a:rPr>
              <a:t>r, sie, es </a:t>
            </a:r>
            <a:r>
              <a:rPr lang="de-DE" b="1" dirty="0" smtClean="0">
                <a:solidFill>
                  <a:schemeClr val="accent1">
                    <a:lumMod val="75000"/>
                  </a:schemeClr>
                </a:solidFill>
              </a:rPr>
              <a:t>hat</a:t>
            </a:r>
          </a:p>
          <a:p>
            <a:pPr algn="ctr"/>
            <a:endParaRPr lang="de-DE" b="1" dirty="0"/>
          </a:p>
          <a:p>
            <a:pPr algn="ctr"/>
            <a:r>
              <a:rPr lang="de-DE" b="1" i="1" dirty="0">
                <a:solidFill>
                  <a:schemeClr val="accent3">
                    <a:lumMod val="75000"/>
                  </a:schemeClr>
                </a:solidFill>
              </a:rPr>
              <a:t>w</a:t>
            </a:r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ir</a:t>
            </a:r>
            <a:r>
              <a:rPr lang="de-DE" b="1" dirty="0" smtClean="0">
                <a:solidFill>
                  <a:schemeClr val="accent3">
                    <a:lumMod val="75000"/>
                  </a:schemeClr>
                </a:solidFill>
              </a:rPr>
              <a:t> haben</a:t>
            </a:r>
          </a:p>
          <a:p>
            <a:pPr algn="ctr"/>
            <a:r>
              <a:rPr lang="de-DE" b="1" i="1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hr</a:t>
            </a:r>
            <a:r>
              <a:rPr lang="de-DE" b="1" dirty="0" smtClean="0">
                <a:solidFill>
                  <a:schemeClr val="accent3">
                    <a:lumMod val="75000"/>
                  </a:schemeClr>
                </a:solidFill>
              </a:rPr>
              <a:t> habt</a:t>
            </a:r>
          </a:p>
          <a:p>
            <a:pPr algn="ctr"/>
            <a:r>
              <a:rPr lang="de-DE" b="1" i="1" dirty="0">
                <a:solidFill>
                  <a:schemeClr val="accent3">
                    <a:lumMod val="75000"/>
                  </a:schemeClr>
                </a:solidFill>
              </a:rPr>
              <a:t>s</a:t>
            </a:r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ie</a:t>
            </a:r>
            <a:r>
              <a:rPr lang="de-DE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de-DE" b="1" dirty="0">
                <a:solidFill>
                  <a:schemeClr val="accent3">
                    <a:lumMod val="75000"/>
                  </a:schemeClr>
                </a:solidFill>
              </a:rPr>
              <a:t>h</a:t>
            </a:r>
            <a:r>
              <a:rPr lang="de-DE" b="1" dirty="0" smtClean="0">
                <a:solidFill>
                  <a:schemeClr val="accent3">
                    <a:lumMod val="75000"/>
                  </a:schemeClr>
                </a:solidFill>
              </a:rPr>
              <a:t>aben</a:t>
            </a:r>
          </a:p>
          <a:p>
            <a:pPr algn="ctr"/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Sie</a:t>
            </a:r>
            <a:r>
              <a:rPr lang="de-DE" b="1" dirty="0" smtClean="0">
                <a:solidFill>
                  <a:schemeClr val="accent3">
                    <a:lumMod val="75000"/>
                  </a:schemeClr>
                </a:solidFill>
              </a:rPr>
              <a:t> haben</a:t>
            </a:r>
            <a:endParaRPr lang="lv-LV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h</a:t>
            </a:r>
            <a:r>
              <a:rPr lang="de-DE" dirty="0" smtClean="0"/>
              <a:t>aben - </a:t>
            </a:r>
            <a:r>
              <a:rPr lang="de-DE" i="1" dirty="0" err="1" smtClean="0"/>
              <a:t>piederēt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val="759742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de-DE" b="1" i="1" dirty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de-DE" b="1" i="1" dirty="0" smtClean="0">
                <a:solidFill>
                  <a:schemeClr val="accent1">
                    <a:lumMod val="75000"/>
                  </a:schemeClr>
                </a:solidFill>
              </a:rPr>
              <a:t>ch</a:t>
            </a:r>
            <a:r>
              <a:rPr lang="de-DE" b="1" dirty="0" smtClean="0">
                <a:solidFill>
                  <a:schemeClr val="accent1">
                    <a:lumMod val="75000"/>
                  </a:schemeClr>
                </a:solidFill>
              </a:rPr>
              <a:t>  bin</a:t>
            </a:r>
          </a:p>
          <a:p>
            <a:pPr algn="ctr"/>
            <a:r>
              <a:rPr lang="de-DE" b="1" i="1" dirty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de-DE" b="1" i="1" dirty="0" smtClean="0">
                <a:solidFill>
                  <a:schemeClr val="accent1">
                    <a:lumMod val="75000"/>
                  </a:schemeClr>
                </a:solidFill>
              </a:rPr>
              <a:t>u</a:t>
            </a:r>
            <a:r>
              <a:rPr lang="de-DE" b="1" dirty="0" smtClean="0">
                <a:solidFill>
                  <a:schemeClr val="accent1">
                    <a:lumMod val="75000"/>
                  </a:schemeClr>
                </a:solidFill>
              </a:rPr>
              <a:t> bist</a:t>
            </a:r>
          </a:p>
          <a:p>
            <a:pPr algn="ctr"/>
            <a:r>
              <a:rPr lang="de-DE" b="1" i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de-DE" b="1" i="1" dirty="0" smtClean="0">
                <a:solidFill>
                  <a:schemeClr val="accent1">
                    <a:lumMod val="75000"/>
                  </a:schemeClr>
                </a:solidFill>
              </a:rPr>
              <a:t>r, sie, es </a:t>
            </a:r>
            <a:r>
              <a:rPr lang="de-DE" b="1" dirty="0" smtClean="0">
                <a:solidFill>
                  <a:schemeClr val="accent1">
                    <a:lumMod val="75000"/>
                  </a:schemeClr>
                </a:solidFill>
              </a:rPr>
              <a:t>ist</a:t>
            </a:r>
          </a:p>
          <a:p>
            <a:pPr algn="ctr"/>
            <a:endParaRPr lang="de-DE" b="1" dirty="0"/>
          </a:p>
          <a:p>
            <a:pPr algn="ctr"/>
            <a:r>
              <a:rPr lang="de-DE" b="1" i="1" dirty="0">
                <a:solidFill>
                  <a:schemeClr val="accent3">
                    <a:lumMod val="75000"/>
                  </a:schemeClr>
                </a:solidFill>
              </a:rPr>
              <a:t>w</a:t>
            </a:r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ir</a:t>
            </a:r>
            <a:r>
              <a:rPr lang="de-DE" b="1" dirty="0" smtClean="0">
                <a:solidFill>
                  <a:schemeClr val="accent3">
                    <a:lumMod val="75000"/>
                  </a:schemeClr>
                </a:solidFill>
              </a:rPr>
              <a:t> sind</a:t>
            </a:r>
          </a:p>
          <a:p>
            <a:pPr algn="ctr"/>
            <a:r>
              <a:rPr lang="de-DE" b="1" i="1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hr</a:t>
            </a:r>
            <a:r>
              <a:rPr lang="de-DE" b="1" dirty="0" smtClean="0">
                <a:solidFill>
                  <a:schemeClr val="accent3">
                    <a:lumMod val="75000"/>
                  </a:schemeClr>
                </a:solidFill>
              </a:rPr>
              <a:t> seid</a:t>
            </a:r>
          </a:p>
          <a:p>
            <a:pPr algn="ctr"/>
            <a:r>
              <a:rPr lang="de-DE" b="1" i="1" dirty="0">
                <a:solidFill>
                  <a:schemeClr val="accent3">
                    <a:lumMod val="75000"/>
                  </a:schemeClr>
                </a:solidFill>
              </a:rPr>
              <a:t>s</a:t>
            </a:r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ie</a:t>
            </a:r>
            <a:r>
              <a:rPr lang="de-DE" b="1" dirty="0" smtClean="0">
                <a:solidFill>
                  <a:schemeClr val="accent3">
                    <a:lumMod val="75000"/>
                  </a:schemeClr>
                </a:solidFill>
              </a:rPr>
              <a:t> sind</a:t>
            </a:r>
          </a:p>
          <a:p>
            <a:pPr algn="ctr"/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Sie</a:t>
            </a:r>
            <a:r>
              <a:rPr lang="de-DE" b="1" dirty="0" smtClean="0">
                <a:solidFill>
                  <a:schemeClr val="accent3">
                    <a:lumMod val="75000"/>
                  </a:schemeClr>
                </a:solidFill>
              </a:rPr>
              <a:t> sind</a:t>
            </a:r>
            <a:endParaRPr lang="lv-LV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sein - </a:t>
            </a:r>
            <a:r>
              <a:rPr lang="de-DE" i="1" dirty="0" err="1" smtClean="0"/>
              <a:t>būt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val="994101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de-DE" b="1" i="1" dirty="0" smtClean="0">
                <a:solidFill>
                  <a:schemeClr val="accent1">
                    <a:lumMod val="75000"/>
                  </a:schemeClr>
                </a:solidFill>
              </a:rPr>
              <a:t>Männliche </a:t>
            </a:r>
            <a:r>
              <a:rPr lang="de-DE" b="1" i="1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de-DE" b="1" i="1" dirty="0" smtClean="0">
                <a:solidFill>
                  <a:schemeClr val="accent1">
                    <a:lumMod val="75000"/>
                  </a:schemeClr>
                </a:solidFill>
              </a:rPr>
              <a:t>ersonen, Tiere, Berufe</a:t>
            </a:r>
            <a:endParaRPr lang="de-DE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de-DE" b="1" i="1" dirty="0" smtClean="0">
                <a:solidFill>
                  <a:schemeClr val="accent1">
                    <a:lumMod val="75000"/>
                  </a:schemeClr>
                </a:solidFill>
              </a:rPr>
              <a:t>Tage und Monate</a:t>
            </a:r>
            <a:endParaRPr lang="de-DE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de-DE" b="1" i="1" dirty="0" smtClean="0">
                <a:solidFill>
                  <a:schemeClr val="accent1">
                    <a:lumMod val="75000"/>
                  </a:schemeClr>
                </a:solidFill>
              </a:rPr>
              <a:t>Jahreszeiten und Himmelsrichtungen</a:t>
            </a:r>
          </a:p>
          <a:p>
            <a:pPr algn="ctr"/>
            <a:r>
              <a:rPr lang="de-DE" b="1" i="1" dirty="0" smtClean="0">
                <a:solidFill>
                  <a:schemeClr val="accent1">
                    <a:lumMod val="75000"/>
                  </a:schemeClr>
                </a:solidFill>
              </a:rPr>
              <a:t>Alkohol (außer: das Bier)</a:t>
            </a:r>
          </a:p>
          <a:p>
            <a:pPr algn="ctr"/>
            <a:r>
              <a:rPr lang="de-DE" b="1" i="1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de-DE" b="1" i="1" dirty="0" err="1" smtClean="0">
                <a:solidFill>
                  <a:schemeClr val="accent1">
                    <a:lumMod val="75000"/>
                  </a:schemeClr>
                </a:solidFill>
              </a:rPr>
              <a:t>ling</a:t>
            </a:r>
            <a:r>
              <a:rPr lang="de-DE" b="1" i="1" dirty="0" smtClean="0">
                <a:solidFill>
                  <a:schemeClr val="accent1">
                    <a:lumMod val="75000"/>
                  </a:schemeClr>
                </a:solidFill>
              </a:rPr>
              <a:t> (-e)</a:t>
            </a:r>
          </a:p>
          <a:p>
            <a:pPr algn="ctr"/>
            <a:r>
              <a:rPr lang="de-DE" b="1" i="1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de-DE" b="1" i="1" dirty="0" err="1" smtClean="0">
                <a:solidFill>
                  <a:schemeClr val="accent1">
                    <a:lumMod val="75000"/>
                  </a:schemeClr>
                </a:solidFill>
              </a:rPr>
              <a:t>or</a:t>
            </a:r>
            <a:r>
              <a:rPr lang="de-DE" b="1" i="1" dirty="0" smtClean="0">
                <a:solidFill>
                  <a:schemeClr val="accent1">
                    <a:lumMod val="75000"/>
                  </a:schemeClr>
                </a:solidFill>
              </a:rPr>
              <a:t> (-en)</a:t>
            </a:r>
          </a:p>
          <a:p>
            <a:pPr algn="ctr"/>
            <a:r>
              <a:rPr lang="de-DE" b="1" i="1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de-DE" b="1" i="1" dirty="0" err="1" smtClean="0">
                <a:solidFill>
                  <a:schemeClr val="accent1">
                    <a:lumMod val="75000"/>
                  </a:schemeClr>
                </a:solidFill>
              </a:rPr>
              <a:t>us</a:t>
            </a:r>
            <a:r>
              <a:rPr lang="de-DE" b="1" i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</a:p>
          <a:p>
            <a:pPr algn="ctr"/>
            <a:r>
              <a:rPr lang="de-DE" b="1" i="1" dirty="0" smtClean="0">
                <a:solidFill>
                  <a:schemeClr val="accent1">
                    <a:lumMod val="75000"/>
                  </a:schemeClr>
                </a:solidFill>
              </a:rPr>
              <a:t>-er (-er, 70%)</a:t>
            </a:r>
          </a:p>
          <a:p>
            <a:pPr algn="ctr"/>
            <a:endParaRPr lang="de-DE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de-DE" b="1" dirty="0"/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Artikel - </a:t>
            </a:r>
            <a:r>
              <a:rPr lang="de-DE" i="1" dirty="0" smtClean="0"/>
              <a:t>der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val="99122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weibliche </a:t>
            </a:r>
            <a:r>
              <a:rPr lang="de-DE" b="1" i="1" dirty="0">
                <a:solidFill>
                  <a:schemeClr val="accent3">
                    <a:lumMod val="75000"/>
                  </a:schemeClr>
                </a:solidFill>
              </a:rPr>
              <a:t>P</a:t>
            </a:r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ersonen, Tiere, Berufe</a:t>
            </a:r>
            <a:endParaRPr lang="de-DE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-e (-n, ca. 98% )</a:t>
            </a:r>
            <a:endParaRPr lang="de-DE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-ei (-en)</a:t>
            </a:r>
          </a:p>
          <a:p>
            <a:pPr algn="ctr"/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-</a:t>
            </a:r>
            <a:r>
              <a:rPr lang="de-DE" b="1" i="1" dirty="0" err="1" smtClean="0">
                <a:solidFill>
                  <a:schemeClr val="accent3">
                    <a:lumMod val="75000"/>
                  </a:schemeClr>
                </a:solidFill>
              </a:rPr>
              <a:t>heit</a:t>
            </a:r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 (-en)</a:t>
            </a:r>
          </a:p>
          <a:p>
            <a:pPr algn="ctr"/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-</a:t>
            </a:r>
            <a:r>
              <a:rPr lang="de-DE" b="1" i="1" dirty="0" err="1" smtClean="0">
                <a:solidFill>
                  <a:schemeClr val="accent3">
                    <a:lumMod val="75000"/>
                  </a:schemeClr>
                </a:solidFill>
              </a:rPr>
              <a:t>keit</a:t>
            </a:r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 (-en)</a:t>
            </a:r>
          </a:p>
          <a:p>
            <a:pPr algn="ctr"/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-</a:t>
            </a:r>
            <a:r>
              <a:rPr lang="de-DE" b="1" i="1" dirty="0" err="1" smtClean="0">
                <a:solidFill>
                  <a:schemeClr val="accent3">
                    <a:lumMod val="75000"/>
                  </a:schemeClr>
                </a:solidFill>
              </a:rPr>
              <a:t>schaft</a:t>
            </a:r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 (-en)</a:t>
            </a:r>
          </a:p>
          <a:p>
            <a:pPr algn="ctr"/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-</a:t>
            </a:r>
            <a:r>
              <a:rPr lang="de-DE" b="1" i="1" dirty="0" err="1" smtClean="0">
                <a:solidFill>
                  <a:schemeClr val="accent3">
                    <a:lumMod val="75000"/>
                  </a:schemeClr>
                </a:solidFill>
              </a:rPr>
              <a:t>ung</a:t>
            </a:r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 (-en)  </a:t>
            </a:r>
          </a:p>
          <a:p>
            <a:pPr algn="ctr"/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-tät (-en)</a:t>
            </a:r>
          </a:p>
          <a:p>
            <a:pPr algn="ctr"/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-</a:t>
            </a:r>
            <a:r>
              <a:rPr lang="de-DE" b="1" i="1" dirty="0" err="1" smtClean="0">
                <a:solidFill>
                  <a:schemeClr val="accent3">
                    <a:lumMod val="75000"/>
                  </a:schemeClr>
                </a:solidFill>
              </a:rPr>
              <a:t>ik</a:t>
            </a:r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 (-en)</a:t>
            </a:r>
          </a:p>
          <a:p>
            <a:pPr algn="ctr"/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-</a:t>
            </a:r>
            <a:r>
              <a:rPr lang="de-DE" b="1" i="1" dirty="0" err="1" smtClean="0">
                <a:solidFill>
                  <a:schemeClr val="accent3">
                    <a:lumMod val="75000"/>
                  </a:schemeClr>
                </a:solidFill>
              </a:rPr>
              <a:t>ur</a:t>
            </a:r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 (-en)</a:t>
            </a:r>
          </a:p>
          <a:p>
            <a:pPr algn="ctr"/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-</a:t>
            </a:r>
            <a:r>
              <a:rPr lang="de-DE" b="1" i="1" dirty="0" err="1" smtClean="0">
                <a:solidFill>
                  <a:schemeClr val="accent3">
                    <a:lumMod val="75000"/>
                  </a:schemeClr>
                </a:solidFill>
              </a:rPr>
              <a:t>ion</a:t>
            </a:r>
            <a:r>
              <a:rPr lang="de-DE" b="1" i="1" dirty="0" smtClean="0">
                <a:solidFill>
                  <a:schemeClr val="accent3">
                    <a:lumMod val="75000"/>
                  </a:schemeClr>
                </a:solidFill>
              </a:rPr>
              <a:t> (-en)</a:t>
            </a:r>
          </a:p>
          <a:p>
            <a:pPr algn="ctr"/>
            <a:endParaRPr lang="de-DE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de-DE" b="1" dirty="0"/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Artikel - </a:t>
            </a:r>
            <a:r>
              <a:rPr lang="de-DE" i="1" dirty="0" smtClean="0"/>
              <a:t>die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val="11027382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tvērtība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tvērtīb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tvērtīb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</TotalTime>
  <Words>483</Words>
  <Application>Microsoft Office PowerPoint</Application>
  <PresentationFormat>Slaidrāde ekrānā (4:3)</PresentationFormat>
  <Paragraphs>113</Paragraphs>
  <Slides>14</Slides>
  <Notes>0</Notes>
  <HiddenSlides>0</HiddenSlides>
  <MMClips>0</MMClips>
  <ScaleCrop>false</ScaleCrop>
  <HeadingPairs>
    <vt:vector size="4" baseType="variant">
      <vt:variant>
        <vt:lpstr>Dizains</vt:lpstr>
      </vt:variant>
      <vt:variant>
        <vt:i4>1</vt:i4>
      </vt:variant>
      <vt:variant>
        <vt:lpstr>Slaidu virsraksti</vt:lpstr>
      </vt:variant>
      <vt:variant>
        <vt:i4>14</vt:i4>
      </vt:variant>
    </vt:vector>
  </HeadingPairs>
  <TitlesOfParts>
    <vt:vector size="15" baseType="lpstr">
      <vt:lpstr>Atvērtība</vt:lpstr>
      <vt:lpstr>Deutsch für Anfänger II</vt:lpstr>
      <vt:lpstr>W-Fragen</vt:lpstr>
      <vt:lpstr>W-Fragen</vt:lpstr>
      <vt:lpstr>W-Fragen</vt:lpstr>
      <vt:lpstr>Deine Hobbys - Interview</vt:lpstr>
      <vt:lpstr>haben - piederēt</vt:lpstr>
      <vt:lpstr>sein - būt</vt:lpstr>
      <vt:lpstr>Artikel - der</vt:lpstr>
      <vt:lpstr>Artikel - die</vt:lpstr>
      <vt:lpstr>Artikel - das</vt:lpstr>
      <vt:lpstr>Artikel – der? die? das?</vt:lpstr>
      <vt:lpstr>PowerPoint prezentācija</vt:lpstr>
      <vt:lpstr>Text – ein Bahnhof</vt:lpstr>
      <vt:lpstr>PowerPoint prezentācija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für Anfänger II</dc:title>
  <dc:creator>KARINE</dc:creator>
  <cp:lastModifiedBy>KARINE</cp:lastModifiedBy>
  <cp:revision>6</cp:revision>
  <dcterms:created xsi:type="dcterms:W3CDTF">2012-03-29T18:56:32Z</dcterms:created>
  <dcterms:modified xsi:type="dcterms:W3CDTF">2012-03-29T19:49:04Z</dcterms:modified>
</cp:coreProperties>
</file>