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75" r:id="rId5"/>
    <p:sldId id="279" r:id="rId6"/>
    <p:sldId id="280" r:id="rId7"/>
    <p:sldId id="281" r:id="rId8"/>
    <p:sldId id="282" r:id="rId9"/>
    <p:sldId id="283" r:id="rId10"/>
    <p:sldId id="273" r:id="rId11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CC33"/>
    <a:srgbClr val="FF6600"/>
    <a:srgbClr val="FF9900"/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66531-753E-47A0-91F6-FE38BC0C1DEA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3714B-AAB6-4843-A67B-3B6E40EE16F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99C53-F6BA-433C-BC1A-5D2487FF58B5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682B1-D770-41E0-B954-38D8CD76887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002FE-D633-4308-BA04-DF05F2404098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3937C-87DE-4046-ACC9-11474B4353C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BD1E-37B0-40D4-AAAB-1B466D2142B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69150-38D9-4323-B5B4-128A94D87BE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3A5B4-327E-4B83-B9E8-A72EFF38C1D0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CD3E6-6A17-4061-AEE2-7CACA4AA575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72C31-2EEA-4CA9-B025-D8DC7D070D71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127A5-1B0A-4122-8BF4-F65535E0F4D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B6BA5-D864-4A21-B199-02044F64D942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D61-46EA-4F5C-A710-B116CB1D6ED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DC625-8F8F-49EC-8D0F-CFCB534E75F4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65E03-3658-4E19-85D6-C16AA713858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7A12B-B872-42E2-AF96-D82EBBD25082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6F6EC-8488-4248-BB47-E201A08B5E4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902D-6EBA-466D-B37F-DF0AA7732AAB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725F1-E5D3-4974-8161-4FDA76DAE32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D802-6D8A-442E-94CA-1F2BD3424659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BB1D0-95F6-44A0-B4B4-B9734FA0FD0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DBE82C-B42E-408C-AEEF-F7572A4130C2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D673EF-690D-4B77-989E-EA2A2955CEE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Tabulas veidošana</a:t>
            </a:r>
            <a:endParaRPr lang="lv-LV" sz="60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28624" y="714373"/>
            <a:ext cx="8286779" cy="7143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lv-LV" sz="2400" dirty="0" smtClean="0"/>
              <a:t>Pēc parauga izveido HTML dokumentu. Noformējums pēc brīvas izvēles. Saglabāt ar nosaukumu </a:t>
            </a:r>
            <a:r>
              <a:rPr lang="lv-LV" sz="2400" b="1" dirty="0" err="1" smtClean="0"/>
              <a:t>Celojuma_birojs.html</a:t>
            </a:r>
            <a:endParaRPr lang="lv-LV" sz="2400" b="1" dirty="0" smtClean="0"/>
          </a:p>
          <a:p>
            <a:pPr>
              <a:buNone/>
              <a:defRPr/>
            </a:pPr>
            <a:endParaRPr lang="lv-LV" sz="24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-24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642910" y="1500198"/>
            <a:ext cx="8001056" cy="5357826"/>
            <a:chOff x="1830" y="1440"/>
            <a:chExt cx="8880" cy="5835"/>
          </a:xfrm>
        </p:grpSpPr>
        <p:pic>
          <p:nvPicPr>
            <p:cNvPr id="11270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30" y="5145"/>
              <a:ext cx="8880" cy="2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30" y="1440"/>
              <a:ext cx="8880" cy="3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Tabulas tagi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288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Definē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tabulas sākumu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tr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tr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Iezīmē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tabulas rindu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Iezīm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ē šūnu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092" name="Group 46"/>
          <p:cNvGrpSpPr>
            <a:grpSpLocks/>
          </p:cNvGrpSpPr>
          <p:nvPr/>
        </p:nvGrpSpPr>
        <p:grpSpPr bwMode="auto">
          <a:xfrm>
            <a:off x="2071688" y="3786188"/>
            <a:ext cx="4229100" cy="2266950"/>
            <a:chOff x="1695" y="1170"/>
            <a:chExt cx="6660" cy="3570"/>
          </a:xfrm>
        </p:grpSpPr>
        <p:sp>
          <p:nvSpPr>
            <p:cNvPr id="3093" name="Rectangle 47"/>
            <p:cNvSpPr>
              <a:spLocks noChangeArrowheads="1"/>
            </p:cNvSpPr>
            <p:nvPr/>
          </p:nvSpPr>
          <p:spPr bwMode="auto">
            <a:xfrm>
              <a:off x="1695" y="1170"/>
              <a:ext cx="6660" cy="357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FF0000"/>
                  </a:solidFill>
                  <a:latin typeface="Calibri" pitchFamily="34" charset="0"/>
                </a:rPr>
                <a:t>&lt;table&gt;</a:t>
              </a:r>
            </a:p>
            <a:p>
              <a:pPr>
                <a:spcAft>
                  <a:spcPts val="1000"/>
                </a:spcAft>
              </a:pPr>
              <a:endParaRPr lang="lv-LV" sz="1400">
                <a:latin typeface="Times New Roman" pitchFamily="18" charset="0"/>
              </a:endParaRPr>
            </a:p>
            <a:p>
              <a:endParaRPr lang="lv-LV"/>
            </a:p>
          </p:txBody>
        </p:sp>
        <p:sp>
          <p:nvSpPr>
            <p:cNvPr id="3094" name="Rectangle 48"/>
            <p:cNvSpPr>
              <a:spLocks noChangeArrowheads="1"/>
            </p:cNvSpPr>
            <p:nvPr/>
          </p:nvSpPr>
          <p:spPr bwMode="auto">
            <a:xfrm>
              <a:off x="3000" y="2265"/>
              <a:ext cx="1860" cy="70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17365D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1400">
                  <a:latin typeface="Calibri" pitchFamily="34" charset="0"/>
                </a:rPr>
                <a:t>&lt;td&gt;...&lt;/td&gt;</a:t>
              </a:r>
              <a:endParaRPr lang="lv-LV"/>
            </a:p>
          </p:txBody>
        </p:sp>
        <p:sp>
          <p:nvSpPr>
            <p:cNvPr id="3095" name="Text Box 49"/>
            <p:cNvSpPr txBox="1">
              <a:spLocks noChangeArrowheads="1"/>
            </p:cNvSpPr>
            <p:nvPr/>
          </p:nvSpPr>
          <p:spPr bwMode="auto">
            <a:xfrm>
              <a:off x="1830" y="2265"/>
              <a:ext cx="1065" cy="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00B050"/>
                  </a:solidFill>
                  <a:latin typeface="Calibri" pitchFamily="34" charset="0"/>
                </a:rPr>
                <a:t>&lt;tr&gt;</a:t>
              </a:r>
              <a:endParaRPr lang="lv-LV"/>
            </a:p>
          </p:txBody>
        </p:sp>
        <p:sp>
          <p:nvSpPr>
            <p:cNvPr id="3096" name="Text Box 50"/>
            <p:cNvSpPr txBox="1">
              <a:spLocks noChangeArrowheads="1"/>
            </p:cNvSpPr>
            <p:nvPr/>
          </p:nvSpPr>
          <p:spPr bwMode="auto">
            <a:xfrm>
              <a:off x="6615" y="2235"/>
              <a:ext cx="1260" cy="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00B050"/>
                  </a:solidFill>
                  <a:latin typeface="Calibri" pitchFamily="34" charset="0"/>
                </a:rPr>
                <a:t>&lt;/tr&gt;</a:t>
              </a:r>
              <a:endParaRPr lang="lv-LV"/>
            </a:p>
          </p:txBody>
        </p:sp>
        <p:sp>
          <p:nvSpPr>
            <p:cNvPr id="3097" name="Text Box 51"/>
            <p:cNvSpPr txBox="1">
              <a:spLocks noChangeArrowheads="1"/>
            </p:cNvSpPr>
            <p:nvPr/>
          </p:nvSpPr>
          <p:spPr bwMode="auto">
            <a:xfrm>
              <a:off x="6615" y="2940"/>
              <a:ext cx="1260" cy="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00B050"/>
                  </a:solidFill>
                  <a:latin typeface="Calibri" pitchFamily="34" charset="0"/>
                </a:rPr>
                <a:t>&lt;/tr&gt;</a:t>
              </a:r>
              <a:endParaRPr lang="lv-LV"/>
            </a:p>
          </p:txBody>
        </p:sp>
        <p:sp>
          <p:nvSpPr>
            <p:cNvPr id="3098" name="Text Box 52"/>
            <p:cNvSpPr txBox="1">
              <a:spLocks noChangeArrowheads="1"/>
            </p:cNvSpPr>
            <p:nvPr/>
          </p:nvSpPr>
          <p:spPr bwMode="auto">
            <a:xfrm>
              <a:off x="1830" y="2940"/>
              <a:ext cx="1065" cy="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00B050"/>
                  </a:solidFill>
                  <a:latin typeface="Calibri" pitchFamily="34" charset="0"/>
                </a:rPr>
                <a:t>&lt;tr&gt;</a:t>
              </a:r>
              <a:endParaRPr lang="lv-LV"/>
            </a:p>
          </p:txBody>
        </p:sp>
        <p:sp>
          <p:nvSpPr>
            <p:cNvPr id="3099" name="Text Box 53"/>
            <p:cNvSpPr txBox="1">
              <a:spLocks noChangeArrowheads="1"/>
            </p:cNvSpPr>
            <p:nvPr/>
          </p:nvSpPr>
          <p:spPr bwMode="auto">
            <a:xfrm>
              <a:off x="6015" y="3930"/>
              <a:ext cx="1815" cy="7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2000" b="1">
                  <a:solidFill>
                    <a:srgbClr val="FF0000"/>
                  </a:solidFill>
                  <a:latin typeface="Calibri" pitchFamily="34" charset="0"/>
                </a:rPr>
                <a:t>&lt;/table&gt;</a:t>
              </a:r>
            </a:p>
            <a:p>
              <a:endParaRPr lang="lv-LV"/>
            </a:p>
          </p:txBody>
        </p:sp>
        <p:sp>
          <p:nvSpPr>
            <p:cNvPr id="3100" name="Rectangle 54"/>
            <p:cNvSpPr>
              <a:spLocks noChangeArrowheads="1"/>
            </p:cNvSpPr>
            <p:nvPr/>
          </p:nvSpPr>
          <p:spPr bwMode="auto">
            <a:xfrm>
              <a:off x="4860" y="2265"/>
              <a:ext cx="1860" cy="70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17365D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1400">
                  <a:latin typeface="Calibri" pitchFamily="34" charset="0"/>
                </a:rPr>
                <a:t>&lt;td&gt;...&lt;/td&gt;</a:t>
              </a:r>
              <a:endParaRPr lang="lv-LV"/>
            </a:p>
          </p:txBody>
        </p:sp>
        <p:sp>
          <p:nvSpPr>
            <p:cNvPr id="3101" name="Rectangle 55"/>
            <p:cNvSpPr>
              <a:spLocks noChangeArrowheads="1"/>
            </p:cNvSpPr>
            <p:nvPr/>
          </p:nvSpPr>
          <p:spPr bwMode="auto">
            <a:xfrm>
              <a:off x="3000" y="2970"/>
              <a:ext cx="1860" cy="70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17365D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1400">
                  <a:latin typeface="Calibri" pitchFamily="34" charset="0"/>
                </a:rPr>
                <a:t>&lt;td&gt;...&lt;/td&gt;</a:t>
              </a:r>
              <a:endParaRPr lang="lv-LV"/>
            </a:p>
          </p:txBody>
        </p:sp>
        <p:sp>
          <p:nvSpPr>
            <p:cNvPr id="3102" name="Rectangle 56"/>
            <p:cNvSpPr>
              <a:spLocks noChangeArrowheads="1"/>
            </p:cNvSpPr>
            <p:nvPr/>
          </p:nvSpPr>
          <p:spPr bwMode="auto">
            <a:xfrm>
              <a:off x="4860" y="2970"/>
              <a:ext cx="1860" cy="70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17365D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lv-LV" sz="1400">
                  <a:latin typeface="Calibri" pitchFamily="34" charset="0"/>
                </a:rPr>
                <a:t>&lt;td&gt;...&lt;/td&gt;</a:t>
              </a:r>
              <a:endParaRPr lang="lv-LV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66325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71414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4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785794"/>
            <a:ext cx="828680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tabulu pēc dotā parauga. Saglabāt ar nosaukumu </a:t>
            </a:r>
            <a:r>
              <a:rPr lang="lv-LV" sz="2400" b="1" dirty="0" smtClean="0"/>
              <a:t>Tabula1.html.</a:t>
            </a:r>
            <a:endParaRPr lang="lv-LV" sz="2400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3252802"/>
            <a:ext cx="6357982" cy="33194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Right Arrow 9"/>
          <p:cNvSpPr/>
          <p:nvPr/>
        </p:nvSpPr>
        <p:spPr>
          <a:xfrm rot="14218885">
            <a:off x="4860195" y="2839734"/>
            <a:ext cx="910625" cy="5000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Tabulas parametri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500063" y="1285875"/>
          <a:ext cx="8229600" cy="52120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14549"/>
                <a:gridCol w="60150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Parametri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border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Tabulas rāmja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biezums:</a:t>
                      </a:r>
                    </a:p>
                    <a:p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border=“2”&gt;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border=“0”&gt; /rāmis nebūs/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bordercolor</a:t>
                      </a:r>
                      <a:endParaRPr lang="lv-LV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Tabulas rāmja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krāsa: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border=“2” bordercolor=#0000FF&gt;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cellspacing</a:t>
                      </a:r>
                      <a:endParaRPr lang="lv-LV" sz="24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Attālums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starp tabulas rāmi un šūnas rāmi horizontālā un vertikālā virzienā pikseļos.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border=“2” bordercolor=#0000FF cellspacing=“20”&gt;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0" dirty="0" smtClean="0"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height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Tabulas platums un augstums</a:t>
                      </a:r>
                    </a:p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table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width=“250” height=“150” </a:t>
                      </a:r>
                      <a:r>
                        <a:rPr lang="lv-LV" sz="2400" baseline="0" dirty="0" err="1" smtClean="0">
                          <a:latin typeface="Arial" pitchFamily="34" charset="0"/>
                          <a:cs typeface="Arial" pitchFamily="34" charset="0"/>
                        </a:rPr>
                        <a:t>bordercolor=“green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” border=“2”&gt;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5337175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428596" y="345072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014225"/>
            <a:ext cx="828680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tabulu pēc dotā parauga, izmantojot tabulas noformēšanas tagus. Saglabāt ar nosaukumu </a:t>
            </a:r>
            <a:r>
              <a:rPr lang="lv-LV" sz="2400" b="1" dirty="0" smtClean="0"/>
              <a:t>Tabula2.html.</a:t>
            </a:r>
            <a:endParaRPr lang="lv-L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Tabulas “galva”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2801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Definē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tabulas lauku nosaukumus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571500" y="31432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lv-LV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Tabulas “virsraksts”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642938" y="4429125"/>
          <a:ext cx="8229600" cy="914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caption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caption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tabulas virsraksts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4991100" cy="2824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71414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noProof="0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5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785794"/>
            <a:ext cx="828680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tabulu pēc dotā parauga. Saglabāt ar nosaukumu </a:t>
            </a:r>
            <a:r>
              <a:rPr lang="lv-LV" sz="2400" b="1" dirty="0" smtClean="0"/>
              <a:t>Tabula3.html.</a:t>
            </a:r>
            <a:endParaRPr lang="lv-LV" sz="2400" b="1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4714884"/>
            <a:ext cx="54483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072198" y="1714488"/>
            <a:ext cx="250033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v-LV" sz="2000" b="1" dirty="0" smtClean="0"/>
              <a:t>Tabulas virsraksts</a:t>
            </a:r>
            <a:endParaRPr lang="lv-LV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72198" y="2357430"/>
            <a:ext cx="3000364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v-LV" sz="2000" b="1" dirty="0" smtClean="0"/>
              <a:t>Tabulas lauka nosaukums</a:t>
            </a:r>
            <a:endParaRPr lang="lv-LV" sz="2000" b="1" dirty="0"/>
          </a:p>
        </p:txBody>
      </p:sp>
      <p:cxnSp>
        <p:nvCxnSpPr>
          <p:cNvPr id="13" name="Straight Arrow Connector 12"/>
          <p:cNvCxnSpPr>
            <a:stCxn id="10" idx="1"/>
          </p:cNvCxnSpPr>
          <p:nvPr/>
        </p:nvCxnSpPr>
        <p:spPr>
          <a:xfrm rot="10800000" flipV="1">
            <a:off x="4000496" y="1914542"/>
            <a:ext cx="2071702" cy="8569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4000496" y="2571744"/>
            <a:ext cx="2071702" cy="8569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Šūnu apvienošana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737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Parametrs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colspan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Šūnu apvienošana horizontāli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rowspan</a:t>
                      </a:r>
                      <a:endParaRPr lang="lv-LV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Šūnu apvienošana vertikāli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 b="3088"/>
          <a:stretch>
            <a:fillRect/>
          </a:stretch>
        </p:blipFill>
        <p:spPr bwMode="auto">
          <a:xfrm>
            <a:off x="428596" y="1428736"/>
            <a:ext cx="6115050" cy="54292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071678"/>
            <a:ext cx="43084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28596" y="-24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6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571480"/>
            <a:ext cx="828680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Papildināt HTML dokumentu </a:t>
            </a:r>
            <a:r>
              <a:rPr lang="lv-LV" sz="2400" b="1" dirty="0" smtClean="0"/>
              <a:t>Tabula3.html.</a:t>
            </a:r>
            <a:r>
              <a:rPr lang="lv-LV" sz="2400" dirty="0" smtClean="0"/>
              <a:t>, apvienojot šūnas.</a:t>
            </a:r>
            <a:endParaRPr lang="lv-LV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299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Tabulas veidošana</vt:lpstr>
      <vt:lpstr>Tabulas tagi</vt:lpstr>
      <vt:lpstr>PowerPoint Presentation</vt:lpstr>
      <vt:lpstr>Tabulas parametri</vt:lpstr>
      <vt:lpstr>PowerPoint Presentation</vt:lpstr>
      <vt:lpstr>Tabulas “galva”</vt:lpstr>
      <vt:lpstr>PowerPoint Presentation</vt:lpstr>
      <vt:lpstr>Šūnu apvienošana</vt:lpstr>
      <vt:lpstr>PowerPoint Presentation</vt:lpstr>
      <vt:lpstr>PowerPoint Presentation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Tīmekļa lapu veidošana</dc:title>
  <dc:creator>S96F</dc:creator>
  <cp:lastModifiedBy>Windows User</cp:lastModifiedBy>
  <cp:revision>88</cp:revision>
  <dcterms:created xsi:type="dcterms:W3CDTF">2011-01-12T09:36:58Z</dcterms:created>
  <dcterms:modified xsi:type="dcterms:W3CDTF">2011-12-20T08:27:29Z</dcterms:modified>
</cp:coreProperties>
</file>