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1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C6944-D838-47BC-B04D-8EFC9C22390B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6DE66-59B2-4F97-86FC-8888E285745D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C6944-D838-47BC-B04D-8EFC9C22390B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6DE66-59B2-4F97-86FC-8888E285745D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C6944-D838-47BC-B04D-8EFC9C22390B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6DE66-59B2-4F97-86FC-8888E285745D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C6944-D838-47BC-B04D-8EFC9C22390B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6DE66-59B2-4F97-86FC-8888E285745D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C6944-D838-47BC-B04D-8EFC9C22390B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6DE66-59B2-4F97-86FC-8888E285745D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C6944-D838-47BC-B04D-8EFC9C22390B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6DE66-59B2-4F97-86FC-8888E285745D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C6944-D838-47BC-B04D-8EFC9C22390B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6DE66-59B2-4F97-86FC-8888E285745D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C6944-D838-47BC-B04D-8EFC9C22390B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6DE66-59B2-4F97-86FC-8888E285745D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C6944-D838-47BC-B04D-8EFC9C22390B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6DE66-59B2-4F97-86FC-8888E285745D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C6944-D838-47BC-B04D-8EFC9C22390B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6DE66-59B2-4F97-86FC-8888E285745D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C6944-D838-47BC-B04D-8EFC9C22390B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6DE66-59B2-4F97-86FC-8888E285745D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C6944-D838-47BC-B04D-8EFC9C22390B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6DE66-59B2-4F97-86FC-8888E285745D}" type="slidenum">
              <a:rPr lang="lv-LV" smtClean="0"/>
              <a:pPr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v-LV" sz="8000" b="1" dirty="0" smtClean="0">
                <a:solidFill>
                  <a:srgbClr val="CC3300"/>
                </a:solidFill>
              </a:rPr>
              <a:t>Pārskati</a:t>
            </a:r>
            <a:endParaRPr lang="lv-LV" sz="8000" b="1" dirty="0">
              <a:solidFill>
                <a:srgbClr val="CC33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04664"/>
            <a:ext cx="777240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11809" y="5772834"/>
            <a:ext cx="77203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ESF </a:t>
            </a:r>
            <a:r>
              <a:rPr lang="en-US" sz="1600" dirty="0" err="1"/>
              <a:t>projekts</a:t>
            </a:r>
            <a:r>
              <a:rPr lang="en-US" sz="1600" dirty="0"/>
              <a:t> „</a:t>
            </a:r>
            <a:r>
              <a:rPr lang="en-US" sz="1600" dirty="0" err="1"/>
              <a:t>Profesionālajā</a:t>
            </a:r>
            <a:r>
              <a:rPr lang="en-US" sz="1600" dirty="0"/>
              <a:t> </a:t>
            </a:r>
            <a:r>
              <a:rPr lang="en-US" sz="1600" dirty="0" err="1"/>
              <a:t>izglītībā</a:t>
            </a:r>
            <a:r>
              <a:rPr lang="en-US" sz="1600" dirty="0"/>
              <a:t> </a:t>
            </a:r>
            <a:r>
              <a:rPr lang="en-US" sz="1600" dirty="0" err="1"/>
              <a:t>iesaistīto</a:t>
            </a:r>
            <a:r>
              <a:rPr lang="en-US" sz="1600" dirty="0"/>
              <a:t> </a:t>
            </a:r>
            <a:r>
              <a:rPr lang="en-US" sz="1600" dirty="0" err="1"/>
              <a:t>vispārizglītojošo</a:t>
            </a:r>
            <a:r>
              <a:rPr lang="en-US" sz="1600" dirty="0"/>
              <a:t> </a:t>
            </a:r>
            <a:r>
              <a:rPr lang="en-US" sz="1600" dirty="0" err="1"/>
              <a:t>mācību</a:t>
            </a:r>
            <a:r>
              <a:rPr lang="en-US" sz="1600" dirty="0"/>
              <a:t> </a:t>
            </a:r>
            <a:r>
              <a:rPr lang="en-US" sz="1600" dirty="0" err="1" smtClean="0"/>
              <a:t>priekšmetu</a:t>
            </a:r>
            <a:endParaRPr lang="en-US" sz="1600" dirty="0" smtClean="0"/>
          </a:p>
          <a:p>
            <a:pPr algn="ctr"/>
            <a:r>
              <a:rPr lang="en-US" sz="1600" dirty="0" err="1" smtClean="0"/>
              <a:t>pedagogu</a:t>
            </a:r>
            <a:r>
              <a:rPr lang="en-US" sz="1600" dirty="0" smtClean="0"/>
              <a:t> </a:t>
            </a:r>
            <a:r>
              <a:rPr lang="en-US" sz="1600" dirty="0" err="1"/>
              <a:t>kompetences</a:t>
            </a:r>
            <a:r>
              <a:rPr lang="en-US" sz="1600" dirty="0"/>
              <a:t> </a:t>
            </a:r>
            <a:r>
              <a:rPr lang="en-US" sz="1600" dirty="0" err="1"/>
              <a:t>paaugstināšana</a:t>
            </a:r>
            <a:r>
              <a:rPr lang="en-US" sz="1600" dirty="0" smtClean="0"/>
              <a:t>”</a:t>
            </a:r>
          </a:p>
          <a:p>
            <a:pPr algn="ctr"/>
            <a:r>
              <a:rPr lang="en-US" sz="1600" dirty="0" smtClean="0"/>
              <a:t>(</a:t>
            </a:r>
            <a:r>
              <a:rPr lang="en-US" sz="1600" dirty="0" err="1"/>
              <a:t>vienošanās</a:t>
            </a:r>
            <a:r>
              <a:rPr lang="en-US" sz="1600" dirty="0"/>
              <a:t> Nr. 2009/0274/1DP/1.2.1.1.2/09/IPIA/VIAA/003)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857256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lv-LV" b="1" i="1" dirty="0" smtClean="0"/>
              <a:t>Patstāvīgais darbs</a:t>
            </a:r>
            <a:endParaRPr lang="lv-LV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57158" y="1142984"/>
            <a:ext cx="8429684" cy="550072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lv-LV" sz="2400" dirty="0" smtClean="0"/>
              <a:t>Izveidot pārskatu par </a:t>
            </a:r>
            <a:r>
              <a:rPr lang="lv-LV" sz="2400" b="1" dirty="0" smtClean="0"/>
              <a:t>Ford automašīnām</a:t>
            </a:r>
            <a:r>
              <a:rPr lang="lv-LV" sz="2400" dirty="0" smtClean="0"/>
              <a:t>. Pārskatu noformēt pēc dotā parauga un saglabāt ar nosaukumu </a:t>
            </a:r>
            <a:r>
              <a:rPr lang="lv-LV" sz="2400" b="1" dirty="0" smtClean="0"/>
              <a:t>Ford auto. </a:t>
            </a:r>
          </a:p>
          <a:p>
            <a:pPr marL="514350" indent="-514350">
              <a:buFont typeface="+mj-lt"/>
              <a:buAutoNum type="arabicPeriod" startAt="3"/>
            </a:pPr>
            <a:endParaRPr lang="lv-LV" sz="2400" b="1" dirty="0" smtClean="0"/>
          </a:p>
          <a:p>
            <a:pPr marL="514350" indent="-514350">
              <a:buFont typeface="+mj-lt"/>
              <a:buAutoNum type="arabicPeriod" startAt="3"/>
            </a:pPr>
            <a:endParaRPr lang="lv-LV" sz="2400" b="1" dirty="0" smtClean="0"/>
          </a:p>
          <a:p>
            <a:pPr marL="514350" indent="-514350">
              <a:buFont typeface="+mj-lt"/>
              <a:buAutoNum type="arabicPeriod" startAt="3"/>
            </a:pPr>
            <a:endParaRPr lang="lv-LV" sz="2400" b="1" dirty="0" smtClean="0"/>
          </a:p>
          <a:p>
            <a:pPr marL="514350" indent="-514350">
              <a:buNone/>
            </a:pPr>
            <a:endParaRPr lang="lv-LV" sz="2400" b="1" dirty="0" smtClean="0"/>
          </a:p>
          <a:p>
            <a:pPr marL="514350" indent="-514350">
              <a:buFont typeface="+mj-lt"/>
              <a:buAutoNum type="arabicPeriod" startAt="3"/>
            </a:pPr>
            <a:endParaRPr lang="lv-LV" sz="2400" b="1" dirty="0" smtClean="0"/>
          </a:p>
          <a:p>
            <a:pPr marL="514350" indent="-514350">
              <a:buFont typeface="+mj-lt"/>
              <a:buAutoNum type="arabicPeriod" startAt="3"/>
            </a:pPr>
            <a:endParaRPr lang="lv-LV" sz="2400" b="1" dirty="0" smtClean="0"/>
          </a:p>
          <a:p>
            <a:pPr marL="514350" indent="-514350">
              <a:buFont typeface="+mj-lt"/>
              <a:buAutoNum type="arabicPeriod" startAt="3"/>
            </a:pPr>
            <a:endParaRPr lang="lv-LV" sz="2400" b="1" dirty="0" smtClean="0"/>
          </a:p>
          <a:p>
            <a:pPr marL="514350" indent="-514350">
              <a:buFont typeface="+mj-lt"/>
              <a:buAutoNum type="arabicPeriod" startAt="3"/>
            </a:pPr>
            <a:endParaRPr lang="lv-LV" sz="2400" b="1" dirty="0" smtClean="0"/>
          </a:p>
          <a:p>
            <a:pPr marL="514350" indent="-514350">
              <a:buFont typeface="+mj-lt"/>
              <a:buAutoNum type="arabicPeriod" startAt="3"/>
            </a:pPr>
            <a:endParaRPr lang="lv-LV" sz="2400" b="1" dirty="0" smtClean="0"/>
          </a:p>
          <a:p>
            <a:pPr marL="514350" indent="-514350">
              <a:buNone/>
            </a:pPr>
            <a:endParaRPr lang="lv-LV" sz="2400" dirty="0" smtClean="0"/>
          </a:p>
          <a:p>
            <a:pPr marL="514350" indent="-514350">
              <a:buFont typeface="+mj-lt"/>
              <a:buAutoNum type="arabicPeriod"/>
            </a:pPr>
            <a:endParaRPr lang="lv-LV" sz="3000" dirty="0" smtClean="0"/>
          </a:p>
          <a:p>
            <a:pPr marL="514350" indent="-514350">
              <a:buFont typeface="+mj-lt"/>
              <a:buAutoNum type="arabicPeriod"/>
            </a:pPr>
            <a:endParaRPr lang="lv-LV" sz="2400" dirty="0" smtClean="0"/>
          </a:p>
          <a:p>
            <a:pPr marL="514350" indent="-514350">
              <a:buNone/>
            </a:pPr>
            <a:endParaRPr lang="lv-LV" sz="2800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071678"/>
            <a:ext cx="4119579" cy="3133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Pārskatu veidošana ar vedni </a:t>
            </a:r>
            <a:br>
              <a:rPr lang="lv-LV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lv-LV" b="1" dirty="0" err="1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Report</a:t>
            </a:r>
            <a:r>
              <a:rPr lang="lv-LV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lv-LV" b="1" dirty="0" err="1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Wizard</a:t>
            </a:r>
            <a:endParaRPr lang="lv-LV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5338" y="1962150"/>
            <a:ext cx="8007045" cy="3109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135732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lv-LV" sz="2600" dirty="0" smtClean="0"/>
              <a:t>Izveidot  pārskatu par pārdotajām automašīnām, grupējot datus pēc lauka </a:t>
            </a:r>
            <a:r>
              <a:rPr lang="lv-LV" sz="2600" b="1" dirty="0" smtClean="0"/>
              <a:t>Marka</a:t>
            </a:r>
            <a:r>
              <a:rPr lang="lv-LV" sz="2600" dirty="0" smtClean="0"/>
              <a:t>. Pārskatu saglabāt ar nosaukumu </a:t>
            </a:r>
            <a:r>
              <a:rPr lang="lv-LV" sz="2600" b="1" dirty="0" smtClean="0"/>
              <a:t>Pārdoto automašīnu saraksts</a:t>
            </a:r>
            <a:r>
              <a:rPr lang="lv-LV" sz="2600" dirty="0" smtClean="0"/>
              <a:t>.</a:t>
            </a:r>
            <a:endParaRPr lang="lv-LV" sz="26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857256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lv-LV" sz="4000" b="1" i="1" dirty="0" smtClean="0"/>
              <a:t>17.uzdevums</a:t>
            </a:r>
            <a:endParaRPr lang="lv-LV" sz="4000" b="1" i="1" dirty="0"/>
          </a:p>
        </p:txBody>
      </p:sp>
      <p:sp>
        <p:nvSpPr>
          <p:cNvPr id="10" name="Rectangle 9"/>
          <p:cNvSpPr/>
          <p:nvPr/>
        </p:nvSpPr>
        <p:spPr>
          <a:xfrm>
            <a:off x="500034" y="2014357"/>
            <a:ext cx="82153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lv-LV" sz="2400" dirty="0" smtClean="0"/>
              <a:t>Atlasa tabulu </a:t>
            </a:r>
            <a:r>
              <a:rPr lang="lv-LV" sz="2400" b="1" dirty="0" smtClean="0"/>
              <a:t>Auto</a:t>
            </a:r>
            <a:r>
              <a:rPr lang="lv-LV" sz="2400" dirty="0" smtClean="0"/>
              <a:t>.</a:t>
            </a:r>
            <a:endParaRPr lang="lv-LV" sz="2400" b="1" dirty="0" smtClean="0"/>
          </a:p>
          <a:p>
            <a:pPr marL="342900" indent="-342900">
              <a:buFont typeface="+mj-lt"/>
              <a:buAutoNum type="arabicPeriod"/>
            </a:pPr>
            <a:r>
              <a:rPr lang="lv-LV" sz="2400" dirty="0" smtClean="0"/>
              <a:t>Pārskatā iekļauj visus tabulas </a:t>
            </a:r>
            <a:r>
              <a:rPr lang="lv-LV" sz="2400" b="1" dirty="0" smtClean="0"/>
              <a:t>Auto</a:t>
            </a:r>
            <a:r>
              <a:rPr lang="lv-LV" sz="2400" dirty="0" smtClean="0"/>
              <a:t> laukus, izņemot lauku </a:t>
            </a:r>
            <a:r>
              <a:rPr lang="lv-LV" sz="2400" b="1" dirty="0" smtClean="0"/>
              <a:t>Klients</a:t>
            </a:r>
            <a:r>
              <a:rPr lang="lv-LV" sz="2400" dirty="0" smtClean="0"/>
              <a:t>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43248"/>
            <a:ext cx="4552950" cy="334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7"/>
          <p:cNvSpPr/>
          <p:nvPr/>
        </p:nvSpPr>
        <p:spPr>
          <a:xfrm>
            <a:off x="0" y="3214686"/>
            <a:ext cx="857256" cy="7143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 smtClean="0">
                <a:solidFill>
                  <a:schemeClr val="tx1"/>
                </a:solidFill>
              </a:rPr>
              <a:t>1.</a:t>
            </a:r>
            <a:endParaRPr lang="lv-LV" sz="2400" b="1" dirty="0">
              <a:solidFill>
                <a:schemeClr val="tx1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3143248"/>
            <a:ext cx="4562475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val 8"/>
          <p:cNvSpPr/>
          <p:nvPr/>
        </p:nvSpPr>
        <p:spPr>
          <a:xfrm>
            <a:off x="4429124" y="3214686"/>
            <a:ext cx="857256" cy="7143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>
                <a:solidFill>
                  <a:schemeClr val="tx1"/>
                </a:solidFill>
              </a:rPr>
              <a:t>2</a:t>
            </a:r>
            <a:r>
              <a:rPr lang="lv-LV" sz="2400" b="1" dirty="0" smtClean="0">
                <a:solidFill>
                  <a:schemeClr val="tx1"/>
                </a:solidFill>
              </a:rPr>
              <a:t>.</a:t>
            </a:r>
            <a:endParaRPr lang="lv-LV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8596" y="285728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lv-LV" dirty="0"/>
          </a:p>
        </p:txBody>
      </p:sp>
      <p:sp>
        <p:nvSpPr>
          <p:cNvPr id="6" name="TextBox 5"/>
          <p:cNvSpPr txBox="1"/>
          <p:nvPr/>
        </p:nvSpPr>
        <p:spPr>
          <a:xfrm>
            <a:off x="357158" y="285728"/>
            <a:ext cx="821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lv-LV" sz="2800" dirty="0" smtClean="0"/>
              <a:t>Norāda, ka dati tiks grupēti pēc lauka </a:t>
            </a:r>
            <a:r>
              <a:rPr lang="lv-LV" sz="2800" b="1" dirty="0" smtClean="0"/>
              <a:t>Marka</a:t>
            </a:r>
            <a:r>
              <a:rPr lang="lv-LV" sz="2800" dirty="0" smtClean="0"/>
              <a:t>. </a:t>
            </a:r>
            <a:endParaRPr lang="lv-LV" sz="28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357298"/>
            <a:ext cx="4581525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Arrow Connector 8"/>
          <p:cNvCxnSpPr/>
          <p:nvPr/>
        </p:nvCxnSpPr>
        <p:spPr>
          <a:xfrm flipV="1">
            <a:off x="1643042" y="1785926"/>
            <a:ext cx="928694" cy="78581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357158" y="1285860"/>
            <a:ext cx="857256" cy="7143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 smtClean="0">
                <a:solidFill>
                  <a:schemeClr val="tx1"/>
                </a:solidFill>
              </a:rPr>
              <a:t>3.</a:t>
            </a:r>
            <a:endParaRPr lang="lv-LV" sz="2400" b="1" dirty="0">
              <a:solidFill>
                <a:schemeClr val="tx1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3357562"/>
            <a:ext cx="433387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343024"/>
            <a:ext cx="4638675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28596" y="285728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lv-LV" dirty="0"/>
          </a:p>
        </p:txBody>
      </p:sp>
      <p:sp>
        <p:nvSpPr>
          <p:cNvPr id="6" name="TextBox 5"/>
          <p:cNvSpPr txBox="1"/>
          <p:nvPr/>
        </p:nvSpPr>
        <p:spPr>
          <a:xfrm>
            <a:off x="357158" y="142852"/>
            <a:ext cx="82153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lv-LV" sz="2800" dirty="0" smtClean="0"/>
              <a:t>Norāda, ka dati tiks sakārtoti alfabēta secībā pēc lauka </a:t>
            </a:r>
            <a:r>
              <a:rPr lang="lv-LV" sz="2800" b="1" dirty="0" smtClean="0"/>
              <a:t>Modelis</a:t>
            </a:r>
            <a:r>
              <a:rPr lang="lv-LV" sz="2800" dirty="0" smtClean="0"/>
              <a:t>. Pievieno arī summēšanu pēc cenas.</a:t>
            </a:r>
            <a:endParaRPr lang="lv-LV" sz="2800" dirty="0"/>
          </a:p>
        </p:txBody>
      </p:sp>
      <p:sp>
        <p:nvSpPr>
          <p:cNvPr id="10" name="Oval 9"/>
          <p:cNvSpPr/>
          <p:nvPr/>
        </p:nvSpPr>
        <p:spPr>
          <a:xfrm>
            <a:off x="571472" y="1414462"/>
            <a:ext cx="857256" cy="7143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>
                <a:solidFill>
                  <a:schemeClr val="tx1"/>
                </a:solidFill>
              </a:rPr>
              <a:t>4</a:t>
            </a:r>
            <a:r>
              <a:rPr lang="lv-LV" sz="2400" b="1" dirty="0" smtClean="0">
                <a:solidFill>
                  <a:schemeClr val="tx1"/>
                </a:solidFill>
              </a:rPr>
              <a:t>.</a:t>
            </a:r>
            <a:endParaRPr lang="lv-LV" sz="2400" b="1" dirty="0">
              <a:solidFill>
                <a:schemeClr val="tx1"/>
              </a:solidFill>
            </a:endParaRPr>
          </a:p>
        </p:txBody>
      </p:sp>
      <p:sp>
        <p:nvSpPr>
          <p:cNvPr id="11" name="Line Callout 1 10"/>
          <p:cNvSpPr/>
          <p:nvPr/>
        </p:nvSpPr>
        <p:spPr>
          <a:xfrm>
            <a:off x="5857884" y="1485900"/>
            <a:ext cx="2357454" cy="1143008"/>
          </a:xfrm>
          <a:prstGeom prst="borderCallout1">
            <a:avLst>
              <a:gd name="adj1" fmla="val 18750"/>
              <a:gd name="adj2" fmla="val -8333"/>
              <a:gd name="adj3" fmla="val 81364"/>
              <a:gd name="adj4" fmla="val -99698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b="1" dirty="0" smtClean="0">
                <a:solidFill>
                  <a:schemeClr val="tx1"/>
                </a:solidFill>
              </a:rPr>
              <a:t>Norāda, ja datus vēlas sakārtot augošā vai dilstošā secībā pēc kāda lauka</a:t>
            </a:r>
            <a:endParaRPr lang="lv-LV" b="1" dirty="0">
              <a:solidFill>
                <a:schemeClr val="tx1"/>
              </a:solidFill>
            </a:endParaRPr>
          </a:p>
        </p:txBody>
      </p:sp>
      <p:sp>
        <p:nvSpPr>
          <p:cNvPr id="12" name="Line Callout 1 11"/>
          <p:cNvSpPr/>
          <p:nvPr/>
        </p:nvSpPr>
        <p:spPr>
          <a:xfrm>
            <a:off x="5786446" y="3271850"/>
            <a:ext cx="2357454" cy="1143008"/>
          </a:xfrm>
          <a:prstGeom prst="borderCallout1">
            <a:avLst>
              <a:gd name="adj1" fmla="val 18750"/>
              <a:gd name="adj2" fmla="val -8333"/>
              <a:gd name="adj3" fmla="val 53901"/>
              <a:gd name="adj4" fmla="val -91593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b="1" dirty="0" smtClean="0">
                <a:solidFill>
                  <a:schemeClr val="tx1"/>
                </a:solidFill>
              </a:rPr>
              <a:t>Papildus var pievienot aprēķina funkcijas grupētiem datiem</a:t>
            </a:r>
            <a:endParaRPr lang="lv-LV" b="1" dirty="0">
              <a:solidFill>
                <a:schemeClr val="tx1"/>
              </a:solidFill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4914924"/>
            <a:ext cx="432435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Arrow Connector 13"/>
          <p:cNvCxnSpPr/>
          <p:nvPr/>
        </p:nvCxnSpPr>
        <p:spPr>
          <a:xfrm rot="16200000" flipH="1">
            <a:off x="2928926" y="3986230"/>
            <a:ext cx="1285884" cy="114300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8596" y="285728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lv-LV" dirty="0"/>
          </a:p>
        </p:txBody>
      </p:sp>
      <p:sp>
        <p:nvSpPr>
          <p:cNvPr id="6" name="TextBox 5"/>
          <p:cNvSpPr txBox="1"/>
          <p:nvPr/>
        </p:nvSpPr>
        <p:spPr>
          <a:xfrm>
            <a:off x="357158" y="260315"/>
            <a:ext cx="82153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lv-LV" sz="2800" dirty="0" smtClean="0"/>
              <a:t>Izvēlas piemērotāko datu izkārtojuma veidu pārskatā, kā arī norāda lapas orientāciju.</a:t>
            </a:r>
            <a:endParaRPr lang="lv-LV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714488"/>
            <a:ext cx="4629150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Oval 9"/>
          <p:cNvSpPr/>
          <p:nvPr/>
        </p:nvSpPr>
        <p:spPr>
          <a:xfrm>
            <a:off x="1785918" y="1714488"/>
            <a:ext cx="857256" cy="7143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 smtClean="0">
                <a:solidFill>
                  <a:schemeClr val="tx1"/>
                </a:solidFill>
              </a:rPr>
              <a:t>5.</a:t>
            </a:r>
            <a:endParaRPr lang="lv-LV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8596" y="285728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lv-LV" dirty="0"/>
          </a:p>
        </p:txBody>
      </p:sp>
      <p:sp>
        <p:nvSpPr>
          <p:cNvPr id="6" name="TextBox 5"/>
          <p:cNvSpPr txBox="1"/>
          <p:nvPr/>
        </p:nvSpPr>
        <p:spPr>
          <a:xfrm>
            <a:off x="357158" y="260315"/>
            <a:ext cx="821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lv-LV" sz="2800" dirty="0" smtClean="0"/>
              <a:t>Izvēlas pārskata stilu.</a:t>
            </a:r>
            <a:endParaRPr lang="lv-LV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000108"/>
            <a:ext cx="45910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Oval 9"/>
          <p:cNvSpPr/>
          <p:nvPr/>
        </p:nvSpPr>
        <p:spPr>
          <a:xfrm>
            <a:off x="857224" y="1071546"/>
            <a:ext cx="857256" cy="7143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>
                <a:solidFill>
                  <a:schemeClr val="tx1"/>
                </a:solidFill>
              </a:rPr>
              <a:t>6</a:t>
            </a:r>
            <a:r>
              <a:rPr lang="lv-LV" sz="2400" b="1" dirty="0" smtClean="0">
                <a:solidFill>
                  <a:schemeClr val="tx1"/>
                </a:solidFill>
              </a:rPr>
              <a:t>.</a:t>
            </a:r>
            <a:endParaRPr lang="lv-LV" sz="2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4283" y="4929198"/>
            <a:ext cx="864399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lv-LV" sz="2800" dirty="0" smtClean="0"/>
              <a:t>Saglabā pārskatu ar nosaukumu </a:t>
            </a:r>
            <a:r>
              <a:rPr lang="lv-LV" sz="2800" b="1" dirty="0" smtClean="0"/>
              <a:t>Pārdoto</a:t>
            </a:r>
            <a:r>
              <a:rPr lang="lv-LV" sz="2800" dirty="0" smtClean="0"/>
              <a:t> </a:t>
            </a:r>
            <a:r>
              <a:rPr lang="lv-LV" sz="2800" b="1" dirty="0"/>
              <a:t>a</a:t>
            </a:r>
            <a:r>
              <a:rPr lang="lv-LV" sz="2800" b="1" dirty="0" smtClean="0"/>
              <a:t>utomašīnu saraksts</a:t>
            </a:r>
            <a:r>
              <a:rPr lang="lv-LV" sz="2800" dirty="0" smtClean="0"/>
              <a:t>.</a:t>
            </a:r>
            <a:endParaRPr lang="lv-LV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864399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lv-LV" sz="2800" dirty="0" smtClean="0"/>
              <a:t>8.  Atverot pārskatu veidošanas režīmā, to iespējams rediģēt.</a:t>
            </a:r>
            <a:endParaRPr lang="lv-LV" sz="28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58" y="1142984"/>
            <a:ext cx="6858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Left Brace 3"/>
          <p:cNvSpPr/>
          <p:nvPr/>
        </p:nvSpPr>
        <p:spPr>
          <a:xfrm>
            <a:off x="1785886" y="2357430"/>
            <a:ext cx="428628" cy="642942"/>
          </a:xfrm>
          <a:prstGeom prst="leftBrac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5" name="Left Brace 4"/>
          <p:cNvSpPr/>
          <p:nvPr/>
        </p:nvSpPr>
        <p:spPr>
          <a:xfrm>
            <a:off x="1785886" y="3500438"/>
            <a:ext cx="428628" cy="642942"/>
          </a:xfrm>
          <a:prstGeom prst="leftBrac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6" name="Left Brace 5"/>
          <p:cNvSpPr/>
          <p:nvPr/>
        </p:nvSpPr>
        <p:spPr>
          <a:xfrm>
            <a:off x="1714448" y="4714884"/>
            <a:ext cx="428628" cy="928694"/>
          </a:xfrm>
          <a:prstGeom prst="leftBrac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7" name="TextBox 6"/>
          <p:cNvSpPr txBox="1"/>
          <p:nvPr/>
        </p:nvSpPr>
        <p:spPr>
          <a:xfrm>
            <a:off x="71406" y="3286124"/>
            <a:ext cx="1357290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400" b="1" dirty="0" smtClean="0"/>
              <a:t>Grupēti dati</a:t>
            </a:r>
            <a:endParaRPr lang="lv-LV" sz="2400" b="1" dirty="0"/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928630" y="3000372"/>
            <a:ext cx="1071570" cy="50006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214382" y="3786190"/>
            <a:ext cx="500066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750035" y="4250537"/>
            <a:ext cx="1357322" cy="42862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500958" y="3526697"/>
            <a:ext cx="1571636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lv-LV" sz="2400" b="1" dirty="0" smtClean="0"/>
              <a:t>Pievienots aprēķins</a:t>
            </a:r>
            <a:endParaRPr lang="lv-LV" sz="2400" b="1" dirty="0"/>
          </a:p>
        </p:txBody>
      </p:sp>
      <p:cxnSp>
        <p:nvCxnSpPr>
          <p:cNvPr id="19" name="Straight Arrow Connector 18"/>
          <p:cNvCxnSpPr/>
          <p:nvPr/>
        </p:nvCxnSpPr>
        <p:spPr>
          <a:xfrm rot="16200000" flipV="1">
            <a:off x="7036611" y="3393281"/>
            <a:ext cx="714380" cy="50006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6572264" y="4714884"/>
            <a:ext cx="1785950" cy="35719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0800000" flipV="1">
            <a:off x="7215206" y="4000504"/>
            <a:ext cx="428628" cy="35719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857256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lv-LV" b="1" i="1" dirty="0" smtClean="0"/>
              <a:t>Patstāvīgais darbs</a:t>
            </a:r>
            <a:endParaRPr lang="lv-LV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57158" y="1142984"/>
            <a:ext cx="8429684" cy="550072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lv-LV" sz="2400" dirty="0" smtClean="0"/>
              <a:t>Izveidot pārskatu ar klientu sarakstu, iekļaujot laukus </a:t>
            </a:r>
            <a:r>
              <a:rPr lang="lv-LV" sz="2400" b="1" dirty="0" smtClean="0"/>
              <a:t>Uzvārds</a:t>
            </a:r>
            <a:r>
              <a:rPr lang="lv-LV" sz="2400" dirty="0" smtClean="0"/>
              <a:t>, </a:t>
            </a:r>
            <a:r>
              <a:rPr lang="lv-LV" sz="2400" b="1" dirty="0" smtClean="0"/>
              <a:t>Vārds</a:t>
            </a:r>
            <a:r>
              <a:rPr lang="lv-LV" sz="2400" dirty="0" smtClean="0"/>
              <a:t>, </a:t>
            </a:r>
            <a:r>
              <a:rPr lang="lv-LV" sz="2400" b="1" dirty="0" smtClean="0"/>
              <a:t>Pilsēta</a:t>
            </a:r>
            <a:r>
              <a:rPr lang="lv-LV" sz="2400" dirty="0" smtClean="0"/>
              <a:t> un </a:t>
            </a:r>
            <a:r>
              <a:rPr lang="lv-LV" sz="2400" b="1" dirty="0" smtClean="0"/>
              <a:t>Telefons</a:t>
            </a:r>
            <a:r>
              <a:rPr lang="lv-LV" sz="2400" dirty="0" smtClean="0"/>
              <a:t>, sakārtot pēc lauka </a:t>
            </a:r>
            <a:r>
              <a:rPr lang="lv-LV" sz="2400" b="1" dirty="0" smtClean="0"/>
              <a:t>Uzvārda</a:t>
            </a:r>
            <a:r>
              <a:rPr lang="lv-LV" sz="2400" dirty="0" smtClean="0"/>
              <a:t> alfabētiskā secībā. Pārskatu saglabāt ar nosaukumu </a:t>
            </a:r>
            <a:r>
              <a:rPr lang="lv-LV" sz="2400" b="1" dirty="0" smtClean="0"/>
              <a:t>Klientu saraksts. </a:t>
            </a:r>
            <a:r>
              <a:rPr lang="lv-LV" sz="2400" dirty="0" smtClean="0"/>
              <a:t>Pārskata galvenē ievietot logo</a:t>
            </a:r>
            <a:r>
              <a:rPr lang="lv-LV" sz="2400" b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lv-LV" sz="2400" b="1" dirty="0" smtClean="0"/>
          </a:p>
          <a:p>
            <a:pPr marL="514350" indent="-514350">
              <a:buFont typeface="+mj-lt"/>
              <a:buAutoNum type="arabicPeriod"/>
            </a:pPr>
            <a:endParaRPr lang="lv-LV" sz="2400" b="1" dirty="0" smtClean="0"/>
          </a:p>
          <a:p>
            <a:pPr marL="514350" indent="-514350">
              <a:buFont typeface="+mj-lt"/>
              <a:buAutoNum type="arabicPeriod"/>
            </a:pPr>
            <a:endParaRPr lang="lv-LV" sz="2400" b="1" dirty="0" smtClean="0"/>
          </a:p>
          <a:p>
            <a:pPr marL="514350" indent="-514350">
              <a:buFont typeface="+mj-lt"/>
              <a:buAutoNum type="arabicPeriod"/>
            </a:pPr>
            <a:endParaRPr lang="lv-LV" sz="2400" b="1" dirty="0" smtClean="0"/>
          </a:p>
          <a:p>
            <a:pPr marL="514350" indent="-514350">
              <a:buFont typeface="+mj-lt"/>
              <a:buAutoNum type="arabicPeriod"/>
            </a:pPr>
            <a:endParaRPr lang="lv-LV" sz="2400" b="1" dirty="0" smtClean="0"/>
          </a:p>
          <a:p>
            <a:pPr marL="514350" indent="-514350">
              <a:buFont typeface="+mj-lt"/>
              <a:buAutoNum type="arabicPeriod"/>
            </a:pPr>
            <a:r>
              <a:rPr lang="lv-LV" sz="2400" dirty="0" smtClean="0"/>
              <a:t>Izveidot pārskatu no vaicājuma </a:t>
            </a:r>
            <a:r>
              <a:rPr lang="lv-LV" sz="2400" b="1" dirty="0" err="1" smtClean="0"/>
              <a:t>Klients_Auto</a:t>
            </a:r>
            <a:r>
              <a:rPr lang="lv-LV" sz="2400" dirty="0" smtClean="0"/>
              <a:t>, grupējot datus pēc lauka </a:t>
            </a:r>
            <a:r>
              <a:rPr lang="lv-LV" sz="2400" b="1" dirty="0" smtClean="0"/>
              <a:t>Marka</a:t>
            </a:r>
            <a:r>
              <a:rPr lang="lv-LV" sz="2400" dirty="0" smtClean="0"/>
              <a:t>. Pārskatu saglabāt ar nosaukumu </a:t>
            </a:r>
            <a:r>
              <a:rPr lang="lv-LV" sz="2400" b="1" dirty="0" smtClean="0"/>
              <a:t>Klientu automašīnas.</a:t>
            </a:r>
            <a:endParaRPr lang="lv-LV" sz="2400" dirty="0" smtClean="0"/>
          </a:p>
          <a:p>
            <a:pPr marL="514350" indent="-514350">
              <a:buFont typeface="+mj-lt"/>
              <a:buAutoNum type="arabicPeriod"/>
            </a:pPr>
            <a:endParaRPr lang="lv-LV" sz="2400" b="1" dirty="0" smtClean="0"/>
          </a:p>
          <a:p>
            <a:pPr marL="514350" indent="-514350">
              <a:buFont typeface="+mj-lt"/>
              <a:buAutoNum type="arabicPeriod"/>
            </a:pPr>
            <a:endParaRPr lang="lv-LV" sz="2400" b="1" dirty="0" smtClean="0"/>
          </a:p>
          <a:p>
            <a:pPr marL="514350" indent="-514350">
              <a:buFont typeface="+mj-lt"/>
              <a:buAutoNum type="arabicPeriod"/>
            </a:pPr>
            <a:endParaRPr lang="lv-LV" sz="2400" b="1" dirty="0" smtClean="0"/>
          </a:p>
          <a:p>
            <a:pPr marL="514350" indent="-514350">
              <a:buFont typeface="+mj-lt"/>
              <a:buAutoNum type="arabicPeriod"/>
            </a:pPr>
            <a:endParaRPr lang="lv-LV" sz="2400" b="1" dirty="0" smtClean="0"/>
          </a:p>
          <a:p>
            <a:pPr marL="514350" indent="-514350">
              <a:buFont typeface="+mj-lt"/>
              <a:buAutoNum type="arabicPeriod"/>
            </a:pPr>
            <a:endParaRPr lang="lv-LV" sz="2400" b="1" dirty="0" smtClean="0"/>
          </a:p>
          <a:p>
            <a:pPr marL="514350" indent="-514350">
              <a:buFont typeface="+mj-lt"/>
              <a:buAutoNum type="arabicPeriod"/>
            </a:pPr>
            <a:endParaRPr lang="lv-LV" sz="2400" b="1" dirty="0" smtClean="0"/>
          </a:p>
          <a:p>
            <a:pPr marL="514350" indent="-514350">
              <a:buNone/>
            </a:pPr>
            <a:endParaRPr lang="lv-LV" sz="2400" dirty="0" smtClean="0"/>
          </a:p>
          <a:p>
            <a:pPr marL="514350" indent="-514350">
              <a:buFont typeface="+mj-lt"/>
              <a:buAutoNum type="arabicPeriod"/>
            </a:pPr>
            <a:endParaRPr lang="lv-LV" sz="3000" dirty="0" smtClean="0"/>
          </a:p>
          <a:p>
            <a:pPr marL="514350" indent="-514350">
              <a:buFont typeface="+mj-lt"/>
              <a:buAutoNum type="arabicPeriod"/>
            </a:pPr>
            <a:endParaRPr lang="lv-LV" sz="2400" dirty="0" smtClean="0"/>
          </a:p>
          <a:p>
            <a:pPr marL="514350" indent="-514350">
              <a:buNone/>
            </a:pPr>
            <a:endParaRPr lang="lv-LV" sz="2800" dirty="0" smtClean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786058"/>
            <a:ext cx="3895720" cy="2004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236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Pārskati</vt:lpstr>
      <vt:lpstr>Pārskatu veidošana ar vedni  Report Wizard</vt:lpstr>
      <vt:lpstr>17.uzdevums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Patstāvīgais darbs</vt:lpstr>
      <vt:lpstr>Patstāvīgais darbs</vt:lpstr>
    </vt:vector>
  </TitlesOfParts>
  <Company>LiepU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Pārskati</dc:title>
  <dc:creator>S96F</dc:creator>
  <cp:lastModifiedBy>Windows User</cp:lastModifiedBy>
  <cp:revision>21</cp:revision>
  <dcterms:created xsi:type="dcterms:W3CDTF">2011-05-13T15:16:14Z</dcterms:created>
  <dcterms:modified xsi:type="dcterms:W3CDTF">2011-12-20T08:30:00Z</dcterms:modified>
</cp:coreProperties>
</file>